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322" r:id="rId2"/>
    <p:sldId id="309" r:id="rId3"/>
    <p:sldId id="302" r:id="rId4"/>
    <p:sldId id="303" r:id="rId5"/>
    <p:sldId id="304" r:id="rId6"/>
    <p:sldId id="306" r:id="rId7"/>
    <p:sldId id="314" r:id="rId8"/>
    <p:sldId id="313" r:id="rId9"/>
    <p:sldId id="305" r:id="rId10"/>
    <p:sldId id="315" r:id="rId11"/>
    <p:sldId id="317" r:id="rId12"/>
    <p:sldId id="307" r:id="rId13"/>
    <p:sldId id="310" r:id="rId14"/>
    <p:sldId id="320" r:id="rId15"/>
    <p:sldId id="256" r:id="rId16"/>
    <p:sldId id="257" r:id="rId17"/>
    <p:sldId id="258" r:id="rId18"/>
    <p:sldId id="259" r:id="rId19"/>
    <p:sldId id="260" r:id="rId20"/>
    <p:sldId id="311" r:id="rId21"/>
    <p:sldId id="274" r:id="rId22"/>
    <p:sldId id="292" r:id="rId23"/>
    <p:sldId id="293" r:id="rId24"/>
    <p:sldId id="262" r:id="rId25"/>
    <p:sldId id="312" r:id="rId26"/>
    <p:sldId id="266" r:id="rId27"/>
    <p:sldId id="287" r:id="rId28"/>
    <p:sldId id="288" r:id="rId29"/>
    <p:sldId id="295" r:id="rId30"/>
    <p:sldId id="296" r:id="rId31"/>
    <p:sldId id="297" r:id="rId32"/>
    <p:sldId id="298" r:id="rId33"/>
    <p:sldId id="290" r:id="rId34"/>
    <p:sldId id="268" r:id="rId35"/>
    <p:sldId id="269" r:id="rId36"/>
    <p:sldId id="279" r:id="rId37"/>
    <p:sldId id="280" r:id="rId38"/>
    <p:sldId id="286" r:id="rId39"/>
    <p:sldId id="284" r:id="rId40"/>
    <p:sldId id="278" r:id="rId41"/>
    <p:sldId id="321" r:id="rId4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5501" autoAdjust="0"/>
  </p:normalViewPr>
  <p:slideViewPr>
    <p:cSldViewPr snapToGrid="0">
      <p:cViewPr varScale="1">
        <p:scale>
          <a:sx n="84" d="100"/>
          <a:sy n="84" d="100"/>
        </p:scale>
        <p:origin x="24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B3350F-A904-4208-8C4F-5752EC2373DD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2FBE339F-D316-41B1-8459-2DFECE20E3B1}">
      <dgm:prSet phldrT="[Text]"/>
      <dgm:spPr/>
      <dgm:t>
        <a:bodyPr/>
        <a:lstStyle/>
        <a:p>
          <a:pPr rtl="1"/>
          <a:r>
            <a:rPr lang="fa-IR" dirty="0" smtClean="0">
              <a:cs typeface="B Zar" panose="00000400000000000000" pitchFamily="2" charset="-78"/>
            </a:rPr>
            <a:t> اتفاقات بد/ غیر عمدی</a:t>
          </a:r>
          <a:r>
            <a:rPr lang="en-US" dirty="0" smtClean="0">
              <a:cs typeface="B Zar" panose="00000400000000000000" pitchFamily="2" charset="-78"/>
            </a:rPr>
            <a:t>ACCIDENTS</a:t>
          </a:r>
          <a:endParaRPr lang="en-US" dirty="0">
            <a:cs typeface="B Zar" panose="00000400000000000000" pitchFamily="2" charset="-78"/>
          </a:endParaRPr>
        </a:p>
      </dgm:t>
    </dgm:pt>
    <dgm:pt modelId="{D4BCFD20-BFD8-4541-AC81-3B94B4638315}" type="parTrans" cxnId="{3FE98559-773E-4FA5-9759-DB2161E67083}">
      <dgm:prSet/>
      <dgm:spPr/>
      <dgm:t>
        <a:bodyPr/>
        <a:lstStyle/>
        <a:p>
          <a:endParaRPr lang="en-US">
            <a:cs typeface="B Zar" panose="00000400000000000000" pitchFamily="2" charset="-78"/>
          </a:endParaRPr>
        </a:p>
      </dgm:t>
    </dgm:pt>
    <dgm:pt modelId="{7A68C420-D3E3-42E8-90FC-57B4269C03A6}" type="sibTrans" cxnId="{3FE98559-773E-4FA5-9759-DB2161E67083}">
      <dgm:prSet/>
      <dgm:spPr/>
      <dgm:t>
        <a:bodyPr/>
        <a:lstStyle/>
        <a:p>
          <a:endParaRPr lang="en-US">
            <a:cs typeface="B Zar" panose="00000400000000000000" pitchFamily="2" charset="-78"/>
          </a:endParaRPr>
        </a:p>
      </dgm:t>
    </dgm:pt>
    <dgm:pt modelId="{27F2AE78-0C5E-469F-9AD4-52B19C3D64B7}">
      <dgm:prSet phldrT="[Text]"/>
      <dgm:spPr/>
      <dgm:t>
        <a:bodyPr/>
        <a:lstStyle/>
        <a:p>
          <a:r>
            <a:rPr lang="fa-IR" dirty="0" smtClean="0">
              <a:cs typeface="B Zar" panose="00000400000000000000" pitchFamily="2" charset="-78"/>
            </a:rPr>
            <a:t>خطاهای قابل پیش بینی/عمدی یا غیر عمدی</a:t>
          </a:r>
        </a:p>
        <a:p>
          <a:r>
            <a:rPr lang="en-US" dirty="0" smtClean="0">
              <a:cs typeface="B Zar" panose="00000400000000000000" pitchFamily="2" charset="-78"/>
            </a:rPr>
            <a:t>INCIDENTS</a:t>
          </a:r>
          <a:endParaRPr lang="en-US" dirty="0">
            <a:cs typeface="B Zar" panose="00000400000000000000" pitchFamily="2" charset="-78"/>
          </a:endParaRPr>
        </a:p>
      </dgm:t>
    </dgm:pt>
    <dgm:pt modelId="{91049B0D-81CB-4420-9242-7191EDC0C5AB}" type="parTrans" cxnId="{E5BA2489-1576-466B-B6C6-9D3351D37237}">
      <dgm:prSet/>
      <dgm:spPr/>
      <dgm:t>
        <a:bodyPr/>
        <a:lstStyle/>
        <a:p>
          <a:endParaRPr lang="en-US">
            <a:cs typeface="B Zar" panose="00000400000000000000" pitchFamily="2" charset="-78"/>
          </a:endParaRPr>
        </a:p>
      </dgm:t>
    </dgm:pt>
    <dgm:pt modelId="{51F3CCE4-1AB0-422A-BDB0-1248C30F06BF}" type="sibTrans" cxnId="{E5BA2489-1576-466B-B6C6-9D3351D37237}">
      <dgm:prSet/>
      <dgm:spPr/>
      <dgm:t>
        <a:bodyPr/>
        <a:lstStyle/>
        <a:p>
          <a:endParaRPr lang="en-US">
            <a:cs typeface="B Zar" panose="00000400000000000000" pitchFamily="2" charset="-78"/>
          </a:endParaRPr>
        </a:p>
      </dgm:t>
    </dgm:pt>
    <dgm:pt modelId="{F9BA5460-ACC6-4700-B12E-AACC888AA58E}">
      <dgm:prSet phldrT="[Text]"/>
      <dgm:spPr/>
      <dgm:t>
        <a:bodyPr/>
        <a:lstStyle/>
        <a:p>
          <a:pPr rtl="1"/>
          <a:r>
            <a:rPr lang="fa-IR" dirty="0" smtClean="0">
              <a:cs typeface="B Zar" panose="00000400000000000000" pitchFamily="2" charset="-78"/>
            </a:rPr>
            <a:t>نزدیک </a:t>
          </a:r>
          <a:r>
            <a:rPr lang="fa-IR" dirty="0" smtClean="0">
              <a:cs typeface="B Zar" panose="00000400000000000000" pitchFamily="2" charset="-78"/>
            </a:rPr>
            <a:t>به </a:t>
          </a:r>
          <a:r>
            <a:rPr lang="fa-IR" dirty="0" smtClean="0">
              <a:cs typeface="B Zar" panose="00000400000000000000" pitchFamily="2" charset="-78"/>
            </a:rPr>
            <a:t>خطا: </a:t>
          </a:r>
          <a:r>
            <a:rPr lang="en-US" dirty="0" smtClean="0">
              <a:cs typeface="B Zar" panose="00000400000000000000" pitchFamily="2" charset="-78"/>
            </a:rPr>
            <a:t>NEAR MISS</a:t>
          </a:r>
          <a:endParaRPr lang="en-US" dirty="0" smtClean="0">
            <a:cs typeface="B Zar" panose="00000400000000000000" pitchFamily="2" charset="-78"/>
          </a:endParaRPr>
        </a:p>
      </dgm:t>
    </dgm:pt>
    <dgm:pt modelId="{7BEDE5FC-AF20-4C59-8ECC-597C622990A3}" type="parTrans" cxnId="{96E284AF-9006-4854-9B9A-19ECEC8FA091}">
      <dgm:prSet/>
      <dgm:spPr/>
      <dgm:t>
        <a:bodyPr/>
        <a:lstStyle/>
        <a:p>
          <a:endParaRPr lang="en-US">
            <a:cs typeface="B Zar" panose="00000400000000000000" pitchFamily="2" charset="-78"/>
          </a:endParaRPr>
        </a:p>
      </dgm:t>
    </dgm:pt>
    <dgm:pt modelId="{021AF77C-6616-4C5C-A57D-261AB70C3499}" type="sibTrans" cxnId="{96E284AF-9006-4854-9B9A-19ECEC8FA091}">
      <dgm:prSet/>
      <dgm:spPr/>
      <dgm:t>
        <a:bodyPr/>
        <a:lstStyle/>
        <a:p>
          <a:endParaRPr lang="en-US">
            <a:cs typeface="B Zar" panose="00000400000000000000" pitchFamily="2" charset="-78"/>
          </a:endParaRPr>
        </a:p>
      </dgm:t>
    </dgm:pt>
    <dgm:pt modelId="{27B64CF8-CD20-44B3-9545-4C542622DB0D}">
      <dgm:prSet phldrT="[Text]"/>
      <dgm:spPr/>
      <dgm:t>
        <a:bodyPr/>
        <a:lstStyle/>
        <a:p>
          <a:r>
            <a:rPr lang="fa-IR" dirty="0" smtClean="0">
              <a:cs typeface="B Zar" panose="00000400000000000000" pitchFamily="2" charset="-78"/>
            </a:rPr>
            <a:t>فاجعه آمیز</a:t>
          </a:r>
          <a:endParaRPr lang="en-US" dirty="0">
            <a:cs typeface="B Zar" panose="00000400000000000000" pitchFamily="2" charset="-78"/>
          </a:endParaRPr>
        </a:p>
      </dgm:t>
    </dgm:pt>
    <dgm:pt modelId="{1BAC4B87-007B-42BA-AEE6-E6AA9C372112}" type="parTrans" cxnId="{BB3E7D56-CB47-4C30-AAF5-D708091F0105}">
      <dgm:prSet/>
      <dgm:spPr/>
      <dgm:t>
        <a:bodyPr/>
        <a:lstStyle/>
        <a:p>
          <a:endParaRPr lang="en-US">
            <a:cs typeface="B Zar" panose="00000400000000000000" pitchFamily="2" charset="-78"/>
          </a:endParaRPr>
        </a:p>
      </dgm:t>
    </dgm:pt>
    <dgm:pt modelId="{427EBF93-D270-4D02-93D8-A1D9B774BA26}" type="sibTrans" cxnId="{BB3E7D56-CB47-4C30-AAF5-D708091F0105}">
      <dgm:prSet/>
      <dgm:spPr/>
      <dgm:t>
        <a:bodyPr/>
        <a:lstStyle/>
        <a:p>
          <a:endParaRPr lang="en-US">
            <a:cs typeface="B Zar" panose="00000400000000000000" pitchFamily="2" charset="-78"/>
          </a:endParaRPr>
        </a:p>
      </dgm:t>
    </dgm:pt>
    <dgm:pt modelId="{70E052E0-E1C4-4AF5-A67E-5B49AB013163}" type="pres">
      <dgm:prSet presAssocID="{FCB3350F-A904-4208-8C4F-5752EC2373DD}" presName="Name0" presStyleCnt="0">
        <dgm:presLayoutVars>
          <dgm:dir/>
          <dgm:animLvl val="lvl"/>
          <dgm:resizeHandles val="exact"/>
        </dgm:presLayoutVars>
      </dgm:prSet>
      <dgm:spPr/>
    </dgm:pt>
    <dgm:pt modelId="{25D6539F-0913-48D0-8CF1-B5EE112766F9}" type="pres">
      <dgm:prSet presAssocID="{27B64CF8-CD20-44B3-9545-4C542622DB0D}" presName="Name8" presStyleCnt="0"/>
      <dgm:spPr/>
    </dgm:pt>
    <dgm:pt modelId="{878F43E9-CBA9-44CA-8FA8-B7DADC70042B}" type="pres">
      <dgm:prSet presAssocID="{27B64CF8-CD20-44B3-9545-4C542622DB0D}" presName="level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523277-84A1-4897-8291-3EF51A513880}" type="pres">
      <dgm:prSet presAssocID="{27B64CF8-CD20-44B3-9545-4C542622DB0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D6F956-F8BB-4D3B-8163-FAF2900E8E4C}" type="pres">
      <dgm:prSet presAssocID="{2FBE339F-D316-41B1-8459-2DFECE20E3B1}" presName="Name8" presStyleCnt="0"/>
      <dgm:spPr/>
    </dgm:pt>
    <dgm:pt modelId="{0FD6AE7D-339C-4595-B5DC-BD85C657CAB1}" type="pres">
      <dgm:prSet presAssocID="{2FBE339F-D316-41B1-8459-2DFECE20E3B1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9784FA1-D628-4A3D-82AD-BF43DC15DA94}" type="pres">
      <dgm:prSet presAssocID="{2FBE339F-D316-41B1-8459-2DFECE20E3B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B55076-E896-420F-970C-492B4FDEAD81}" type="pres">
      <dgm:prSet presAssocID="{27F2AE78-0C5E-469F-9AD4-52B19C3D64B7}" presName="Name8" presStyleCnt="0"/>
      <dgm:spPr/>
    </dgm:pt>
    <dgm:pt modelId="{7A9C643E-F473-4745-9FCC-4CF223B4D66B}" type="pres">
      <dgm:prSet presAssocID="{27F2AE78-0C5E-469F-9AD4-52B19C3D64B7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4EAA5C-9658-4538-88E6-C3431B92D5CA}" type="pres">
      <dgm:prSet presAssocID="{27F2AE78-0C5E-469F-9AD4-52B19C3D64B7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A22604-A4A4-4361-9234-37BFFC18DC9B}" type="pres">
      <dgm:prSet presAssocID="{F9BA5460-ACC6-4700-B12E-AACC888AA58E}" presName="Name8" presStyleCnt="0"/>
      <dgm:spPr/>
    </dgm:pt>
    <dgm:pt modelId="{07383716-57E3-4344-AAE7-F55B8D79BBD5}" type="pres">
      <dgm:prSet presAssocID="{F9BA5460-ACC6-4700-B12E-AACC888AA58E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C8FBA1-A0AA-48AA-899C-C986A444478E}" type="pres">
      <dgm:prSet presAssocID="{F9BA5460-ACC6-4700-B12E-AACC888AA58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08B2BA2-1575-4032-AE26-3171B7A6F419}" type="presOf" srcId="{FCB3350F-A904-4208-8C4F-5752EC2373DD}" destId="{70E052E0-E1C4-4AF5-A67E-5B49AB013163}" srcOrd="0" destOrd="0" presId="urn:microsoft.com/office/officeart/2005/8/layout/pyramid1"/>
    <dgm:cxn modelId="{96E284AF-9006-4854-9B9A-19ECEC8FA091}" srcId="{FCB3350F-A904-4208-8C4F-5752EC2373DD}" destId="{F9BA5460-ACC6-4700-B12E-AACC888AA58E}" srcOrd="3" destOrd="0" parTransId="{7BEDE5FC-AF20-4C59-8ECC-597C622990A3}" sibTransId="{021AF77C-6616-4C5C-A57D-261AB70C3499}"/>
    <dgm:cxn modelId="{BB3E7D56-CB47-4C30-AAF5-D708091F0105}" srcId="{FCB3350F-A904-4208-8C4F-5752EC2373DD}" destId="{27B64CF8-CD20-44B3-9545-4C542622DB0D}" srcOrd="0" destOrd="0" parTransId="{1BAC4B87-007B-42BA-AEE6-E6AA9C372112}" sibTransId="{427EBF93-D270-4D02-93D8-A1D9B774BA26}"/>
    <dgm:cxn modelId="{E5BA2489-1576-466B-B6C6-9D3351D37237}" srcId="{FCB3350F-A904-4208-8C4F-5752EC2373DD}" destId="{27F2AE78-0C5E-469F-9AD4-52B19C3D64B7}" srcOrd="2" destOrd="0" parTransId="{91049B0D-81CB-4420-9242-7191EDC0C5AB}" sibTransId="{51F3CCE4-1AB0-422A-BDB0-1248C30F06BF}"/>
    <dgm:cxn modelId="{5B989D3D-D605-4FB3-A7A5-3C4C38F99601}" type="presOf" srcId="{27B64CF8-CD20-44B3-9545-4C542622DB0D}" destId="{878F43E9-CBA9-44CA-8FA8-B7DADC70042B}" srcOrd="0" destOrd="0" presId="urn:microsoft.com/office/officeart/2005/8/layout/pyramid1"/>
    <dgm:cxn modelId="{441CA8E5-F348-4220-97E6-D2570701C11E}" type="presOf" srcId="{27F2AE78-0C5E-469F-9AD4-52B19C3D64B7}" destId="{D64EAA5C-9658-4538-88E6-C3431B92D5CA}" srcOrd="1" destOrd="0" presId="urn:microsoft.com/office/officeart/2005/8/layout/pyramid1"/>
    <dgm:cxn modelId="{E09142A8-5292-4835-9C28-0E03A1234F32}" type="presOf" srcId="{2FBE339F-D316-41B1-8459-2DFECE20E3B1}" destId="{0FD6AE7D-339C-4595-B5DC-BD85C657CAB1}" srcOrd="0" destOrd="0" presId="urn:microsoft.com/office/officeart/2005/8/layout/pyramid1"/>
    <dgm:cxn modelId="{19CA98F5-A9EA-4DDE-B39C-CD7B2A02D16C}" type="presOf" srcId="{27B64CF8-CD20-44B3-9545-4C542622DB0D}" destId="{7E523277-84A1-4897-8291-3EF51A513880}" srcOrd="1" destOrd="0" presId="urn:microsoft.com/office/officeart/2005/8/layout/pyramid1"/>
    <dgm:cxn modelId="{FD3A1A1C-A1EE-4042-98D6-94C83A0C5553}" type="presOf" srcId="{F9BA5460-ACC6-4700-B12E-AACC888AA58E}" destId="{07383716-57E3-4344-AAE7-F55B8D79BBD5}" srcOrd="0" destOrd="0" presId="urn:microsoft.com/office/officeart/2005/8/layout/pyramid1"/>
    <dgm:cxn modelId="{FCB6C6AA-9FA2-454A-9252-BA3DB98ED123}" type="presOf" srcId="{27F2AE78-0C5E-469F-9AD4-52B19C3D64B7}" destId="{7A9C643E-F473-4745-9FCC-4CF223B4D66B}" srcOrd="0" destOrd="0" presId="urn:microsoft.com/office/officeart/2005/8/layout/pyramid1"/>
    <dgm:cxn modelId="{3FE98559-773E-4FA5-9759-DB2161E67083}" srcId="{FCB3350F-A904-4208-8C4F-5752EC2373DD}" destId="{2FBE339F-D316-41B1-8459-2DFECE20E3B1}" srcOrd="1" destOrd="0" parTransId="{D4BCFD20-BFD8-4541-AC81-3B94B4638315}" sibTransId="{7A68C420-D3E3-42E8-90FC-57B4269C03A6}"/>
    <dgm:cxn modelId="{D737B7E2-D2FF-4021-8A2D-59D189255002}" type="presOf" srcId="{2FBE339F-D316-41B1-8459-2DFECE20E3B1}" destId="{E9784FA1-D628-4A3D-82AD-BF43DC15DA94}" srcOrd="1" destOrd="0" presId="urn:microsoft.com/office/officeart/2005/8/layout/pyramid1"/>
    <dgm:cxn modelId="{25873C83-0362-4614-AC2B-0BC87D36ACBB}" type="presOf" srcId="{F9BA5460-ACC6-4700-B12E-AACC888AA58E}" destId="{20C8FBA1-A0AA-48AA-899C-C986A444478E}" srcOrd="1" destOrd="0" presId="urn:microsoft.com/office/officeart/2005/8/layout/pyramid1"/>
    <dgm:cxn modelId="{8C0512CB-EC22-4E3F-AC7B-87B221CBFE73}" type="presParOf" srcId="{70E052E0-E1C4-4AF5-A67E-5B49AB013163}" destId="{25D6539F-0913-48D0-8CF1-B5EE112766F9}" srcOrd="0" destOrd="0" presId="urn:microsoft.com/office/officeart/2005/8/layout/pyramid1"/>
    <dgm:cxn modelId="{CA63AE5F-70EE-48F7-BEBF-A5E61BE280A5}" type="presParOf" srcId="{25D6539F-0913-48D0-8CF1-B5EE112766F9}" destId="{878F43E9-CBA9-44CA-8FA8-B7DADC70042B}" srcOrd="0" destOrd="0" presId="urn:microsoft.com/office/officeart/2005/8/layout/pyramid1"/>
    <dgm:cxn modelId="{303ED535-E6AE-4988-8AD5-8414B78ED402}" type="presParOf" srcId="{25D6539F-0913-48D0-8CF1-B5EE112766F9}" destId="{7E523277-84A1-4897-8291-3EF51A513880}" srcOrd="1" destOrd="0" presId="urn:microsoft.com/office/officeart/2005/8/layout/pyramid1"/>
    <dgm:cxn modelId="{CE6CB193-8514-47D4-87AD-65180429C85A}" type="presParOf" srcId="{70E052E0-E1C4-4AF5-A67E-5B49AB013163}" destId="{A8D6F956-F8BB-4D3B-8163-FAF2900E8E4C}" srcOrd="1" destOrd="0" presId="urn:microsoft.com/office/officeart/2005/8/layout/pyramid1"/>
    <dgm:cxn modelId="{79E80456-643E-4098-99B5-2C40444A204B}" type="presParOf" srcId="{A8D6F956-F8BB-4D3B-8163-FAF2900E8E4C}" destId="{0FD6AE7D-339C-4595-B5DC-BD85C657CAB1}" srcOrd="0" destOrd="0" presId="urn:microsoft.com/office/officeart/2005/8/layout/pyramid1"/>
    <dgm:cxn modelId="{432F0BF4-3935-4A7F-AF15-2FFFDC95BF6E}" type="presParOf" srcId="{A8D6F956-F8BB-4D3B-8163-FAF2900E8E4C}" destId="{E9784FA1-D628-4A3D-82AD-BF43DC15DA94}" srcOrd="1" destOrd="0" presId="urn:microsoft.com/office/officeart/2005/8/layout/pyramid1"/>
    <dgm:cxn modelId="{C900F4C8-6382-4371-853D-6371EF57D6BC}" type="presParOf" srcId="{70E052E0-E1C4-4AF5-A67E-5B49AB013163}" destId="{5BB55076-E896-420F-970C-492B4FDEAD81}" srcOrd="2" destOrd="0" presId="urn:microsoft.com/office/officeart/2005/8/layout/pyramid1"/>
    <dgm:cxn modelId="{7C51C4DF-1C90-4A0B-BD68-C786C4AF3853}" type="presParOf" srcId="{5BB55076-E896-420F-970C-492B4FDEAD81}" destId="{7A9C643E-F473-4745-9FCC-4CF223B4D66B}" srcOrd="0" destOrd="0" presId="urn:microsoft.com/office/officeart/2005/8/layout/pyramid1"/>
    <dgm:cxn modelId="{098DC5B0-203B-4B0B-BCA1-6F88C110D328}" type="presParOf" srcId="{5BB55076-E896-420F-970C-492B4FDEAD81}" destId="{D64EAA5C-9658-4538-88E6-C3431B92D5CA}" srcOrd="1" destOrd="0" presId="urn:microsoft.com/office/officeart/2005/8/layout/pyramid1"/>
    <dgm:cxn modelId="{B6B4D77D-49A1-4241-BDD9-3C7D12CC26A5}" type="presParOf" srcId="{70E052E0-E1C4-4AF5-A67E-5B49AB013163}" destId="{F0A22604-A4A4-4361-9234-37BFFC18DC9B}" srcOrd="3" destOrd="0" presId="urn:microsoft.com/office/officeart/2005/8/layout/pyramid1"/>
    <dgm:cxn modelId="{2294EDCF-751C-415F-B307-BA72FDED8140}" type="presParOf" srcId="{F0A22604-A4A4-4361-9234-37BFFC18DC9B}" destId="{07383716-57E3-4344-AAE7-F55B8D79BBD5}" srcOrd="0" destOrd="0" presId="urn:microsoft.com/office/officeart/2005/8/layout/pyramid1"/>
    <dgm:cxn modelId="{CE189521-E6FD-44A3-801C-60191095A27F}" type="presParOf" srcId="{F0A22604-A4A4-4361-9234-37BFFC18DC9B}" destId="{20C8FBA1-A0AA-48AA-899C-C986A444478E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B58272A-FDAF-4758-B8E0-AA45FCA217AA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6B1AEDFB-FF72-4119-BBF0-D41CE5EA5EBF}">
      <dgm:prSet phldrT="[Text]" custT="1"/>
      <dgm:spPr/>
      <dgm:t>
        <a:bodyPr/>
        <a:lstStyle/>
        <a:p>
          <a:pPr rtl="1"/>
          <a:r>
            <a:rPr lang="fa-IR" sz="2600" b="1" dirty="0" smtClean="0">
              <a:cs typeface="B Nazanin" panose="00000400000000000000" pitchFamily="2" charset="-78"/>
            </a:rPr>
            <a:t>چه چیزی اتفاق افتاده است؟</a:t>
          </a:r>
          <a:endParaRPr lang="fa-IR" sz="2600" b="1" dirty="0">
            <a:cs typeface="B Nazanin" panose="00000400000000000000" pitchFamily="2" charset="-78"/>
          </a:endParaRPr>
        </a:p>
      </dgm:t>
    </dgm:pt>
    <dgm:pt modelId="{95087B32-8CE8-480C-AD72-50CB3AD66AE6}" type="parTrans" cxnId="{941D2980-4541-4BA8-8535-679A2FC62757}">
      <dgm:prSet/>
      <dgm:spPr/>
      <dgm:t>
        <a:bodyPr/>
        <a:lstStyle/>
        <a:p>
          <a:pPr rtl="1"/>
          <a:endParaRPr lang="fa-IR" sz="2600" b="1">
            <a:cs typeface="B Nazanin" panose="00000400000000000000" pitchFamily="2" charset="-78"/>
          </a:endParaRPr>
        </a:p>
      </dgm:t>
    </dgm:pt>
    <dgm:pt modelId="{20268CEE-B105-4B34-AF97-17DB0143ACAF}" type="sibTrans" cxnId="{941D2980-4541-4BA8-8535-679A2FC62757}">
      <dgm:prSet custT="1"/>
      <dgm:spPr/>
      <dgm:t>
        <a:bodyPr/>
        <a:lstStyle/>
        <a:p>
          <a:pPr rtl="1"/>
          <a:endParaRPr lang="fa-IR" sz="2600" b="1">
            <a:cs typeface="B Nazanin" panose="00000400000000000000" pitchFamily="2" charset="-78"/>
          </a:endParaRPr>
        </a:p>
      </dgm:t>
    </dgm:pt>
    <dgm:pt modelId="{4E6E794A-C0AA-44B5-AAAD-11CC74C00925}">
      <dgm:prSet phldrT="[Text]" custT="1"/>
      <dgm:spPr/>
      <dgm:t>
        <a:bodyPr/>
        <a:lstStyle/>
        <a:p>
          <a:pPr rtl="1"/>
          <a:r>
            <a:rPr lang="fa-IR" sz="2600" b="1" dirty="0" smtClean="0">
              <a:cs typeface="B Nazanin" panose="00000400000000000000" pitchFamily="2" charset="-78"/>
            </a:rPr>
            <a:t>چگونه اتفاق افتاده است؟</a:t>
          </a:r>
          <a:endParaRPr lang="fa-IR" sz="2600" b="1" dirty="0">
            <a:cs typeface="B Nazanin" panose="00000400000000000000" pitchFamily="2" charset="-78"/>
          </a:endParaRPr>
        </a:p>
      </dgm:t>
    </dgm:pt>
    <dgm:pt modelId="{2EA139B4-45DC-418E-B684-FADBCCF75BF3}" type="parTrans" cxnId="{A9ACC34E-8335-4735-8E10-8338F42C1431}">
      <dgm:prSet/>
      <dgm:spPr/>
      <dgm:t>
        <a:bodyPr/>
        <a:lstStyle/>
        <a:p>
          <a:pPr rtl="1"/>
          <a:endParaRPr lang="fa-IR" sz="2600" b="1">
            <a:cs typeface="B Nazanin" panose="00000400000000000000" pitchFamily="2" charset="-78"/>
          </a:endParaRPr>
        </a:p>
      </dgm:t>
    </dgm:pt>
    <dgm:pt modelId="{2C8ED993-0BD9-4464-B3FD-3AC5A7CE2F69}" type="sibTrans" cxnId="{A9ACC34E-8335-4735-8E10-8338F42C1431}">
      <dgm:prSet custT="1"/>
      <dgm:spPr/>
      <dgm:t>
        <a:bodyPr/>
        <a:lstStyle/>
        <a:p>
          <a:pPr rtl="1"/>
          <a:endParaRPr lang="fa-IR" sz="2600" b="1">
            <a:cs typeface="B Nazanin" panose="00000400000000000000" pitchFamily="2" charset="-78"/>
          </a:endParaRPr>
        </a:p>
      </dgm:t>
    </dgm:pt>
    <dgm:pt modelId="{10603763-2862-49DD-92D4-CB86F25869A9}">
      <dgm:prSet phldrT="[Text]" custT="1"/>
      <dgm:spPr/>
      <dgm:t>
        <a:bodyPr/>
        <a:lstStyle/>
        <a:p>
          <a:pPr rtl="1"/>
          <a:r>
            <a:rPr lang="fa-IR" sz="2600" b="1" dirty="0" smtClean="0">
              <a:cs typeface="B Nazanin" panose="00000400000000000000" pitchFamily="2" charset="-78"/>
            </a:rPr>
            <a:t>چرا اتفاق افتاده است؟</a:t>
          </a:r>
          <a:endParaRPr lang="fa-IR" sz="2600" b="1" dirty="0">
            <a:cs typeface="B Nazanin" panose="00000400000000000000" pitchFamily="2" charset="-78"/>
          </a:endParaRPr>
        </a:p>
      </dgm:t>
    </dgm:pt>
    <dgm:pt modelId="{1E24E621-5C76-4137-B08D-7D178809D8B7}" type="parTrans" cxnId="{FB6EF63A-1C08-4B6A-8334-4EF1EF58E9BD}">
      <dgm:prSet/>
      <dgm:spPr/>
      <dgm:t>
        <a:bodyPr/>
        <a:lstStyle/>
        <a:p>
          <a:pPr rtl="1"/>
          <a:endParaRPr lang="fa-IR" sz="2600" b="1">
            <a:cs typeface="B Nazanin" panose="00000400000000000000" pitchFamily="2" charset="-78"/>
          </a:endParaRPr>
        </a:p>
      </dgm:t>
    </dgm:pt>
    <dgm:pt modelId="{AABE94CE-08B6-4AC6-8946-DA4D3A68CB23}" type="sibTrans" cxnId="{FB6EF63A-1C08-4B6A-8334-4EF1EF58E9BD}">
      <dgm:prSet/>
      <dgm:spPr/>
      <dgm:t>
        <a:bodyPr/>
        <a:lstStyle/>
        <a:p>
          <a:pPr rtl="1"/>
          <a:endParaRPr lang="fa-IR" sz="2600" b="1">
            <a:cs typeface="B Nazanin" panose="00000400000000000000" pitchFamily="2" charset="-78"/>
          </a:endParaRPr>
        </a:p>
      </dgm:t>
    </dgm:pt>
    <dgm:pt modelId="{6C95882E-6CCD-430B-AC9C-18A69B31DA5C}" type="pres">
      <dgm:prSet presAssocID="{BB58272A-FDAF-4758-B8E0-AA45FCA217AA}" presName="Name0" presStyleCnt="0">
        <dgm:presLayoutVars>
          <dgm:dir/>
          <dgm:resizeHandles val="exact"/>
        </dgm:presLayoutVars>
      </dgm:prSet>
      <dgm:spPr/>
    </dgm:pt>
    <dgm:pt modelId="{D984BB52-22B1-4A8C-BE46-DCBBB166649D}" type="pres">
      <dgm:prSet presAssocID="{6B1AEDFB-FF72-4119-BBF0-D41CE5EA5EB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34F0ADDA-7AFA-47FB-8592-B811BB6248B9}" type="pres">
      <dgm:prSet presAssocID="{20268CEE-B105-4B34-AF97-17DB0143ACAF}" presName="sibTrans" presStyleLbl="sibTrans2D1" presStyleIdx="0" presStyleCnt="2"/>
      <dgm:spPr/>
      <dgm:t>
        <a:bodyPr/>
        <a:lstStyle/>
        <a:p>
          <a:pPr rtl="1"/>
          <a:endParaRPr lang="fa-IR"/>
        </a:p>
      </dgm:t>
    </dgm:pt>
    <dgm:pt modelId="{F8F8C1BC-06FB-4613-A574-088756B0ECDC}" type="pres">
      <dgm:prSet presAssocID="{20268CEE-B105-4B34-AF97-17DB0143ACAF}" presName="connectorText" presStyleLbl="sibTrans2D1" presStyleIdx="0" presStyleCnt="2"/>
      <dgm:spPr/>
      <dgm:t>
        <a:bodyPr/>
        <a:lstStyle/>
        <a:p>
          <a:pPr rtl="1"/>
          <a:endParaRPr lang="fa-IR"/>
        </a:p>
      </dgm:t>
    </dgm:pt>
    <dgm:pt modelId="{1E9B438E-B267-47F9-8888-94D02C74EB7D}" type="pres">
      <dgm:prSet presAssocID="{4E6E794A-C0AA-44B5-AAAD-11CC74C00925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E6E9438A-5BF0-46C9-BA5C-4CEE3B3EABD4}" type="pres">
      <dgm:prSet presAssocID="{2C8ED993-0BD9-4464-B3FD-3AC5A7CE2F69}" presName="sibTrans" presStyleLbl="sibTrans2D1" presStyleIdx="1" presStyleCnt="2"/>
      <dgm:spPr/>
      <dgm:t>
        <a:bodyPr/>
        <a:lstStyle/>
        <a:p>
          <a:pPr rtl="1"/>
          <a:endParaRPr lang="fa-IR"/>
        </a:p>
      </dgm:t>
    </dgm:pt>
    <dgm:pt modelId="{BE9E15F5-FD3B-451F-86A7-0B896F907A37}" type="pres">
      <dgm:prSet presAssocID="{2C8ED993-0BD9-4464-B3FD-3AC5A7CE2F69}" presName="connectorText" presStyleLbl="sibTrans2D1" presStyleIdx="1" presStyleCnt="2"/>
      <dgm:spPr/>
      <dgm:t>
        <a:bodyPr/>
        <a:lstStyle/>
        <a:p>
          <a:pPr rtl="1"/>
          <a:endParaRPr lang="fa-IR"/>
        </a:p>
      </dgm:t>
    </dgm:pt>
    <dgm:pt modelId="{747C95E7-5F5A-47DE-B7A8-ABE6E8CB8C2B}" type="pres">
      <dgm:prSet presAssocID="{10603763-2862-49DD-92D4-CB86F25869A9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C7BC51C4-F546-437B-8A4C-8ACBFCF7FD79}" type="presOf" srcId="{2C8ED993-0BD9-4464-B3FD-3AC5A7CE2F69}" destId="{BE9E15F5-FD3B-451F-86A7-0B896F907A37}" srcOrd="1" destOrd="0" presId="urn:microsoft.com/office/officeart/2005/8/layout/process1"/>
    <dgm:cxn modelId="{358EA5A2-0D87-4811-A731-CE9F8824C6E3}" type="presOf" srcId="{10603763-2862-49DD-92D4-CB86F25869A9}" destId="{747C95E7-5F5A-47DE-B7A8-ABE6E8CB8C2B}" srcOrd="0" destOrd="0" presId="urn:microsoft.com/office/officeart/2005/8/layout/process1"/>
    <dgm:cxn modelId="{7D990F69-7C23-4732-9507-2CCFE255ED46}" type="presOf" srcId="{4E6E794A-C0AA-44B5-AAAD-11CC74C00925}" destId="{1E9B438E-B267-47F9-8888-94D02C74EB7D}" srcOrd="0" destOrd="0" presId="urn:microsoft.com/office/officeart/2005/8/layout/process1"/>
    <dgm:cxn modelId="{97FD5EF0-402C-48DF-9966-889A9590B4A4}" type="presOf" srcId="{6B1AEDFB-FF72-4119-BBF0-D41CE5EA5EBF}" destId="{D984BB52-22B1-4A8C-BE46-DCBBB166649D}" srcOrd="0" destOrd="0" presId="urn:microsoft.com/office/officeart/2005/8/layout/process1"/>
    <dgm:cxn modelId="{94ECB933-9990-4BFF-BCDE-E234F82AFF59}" type="presOf" srcId="{2C8ED993-0BD9-4464-B3FD-3AC5A7CE2F69}" destId="{E6E9438A-5BF0-46C9-BA5C-4CEE3B3EABD4}" srcOrd="0" destOrd="0" presId="urn:microsoft.com/office/officeart/2005/8/layout/process1"/>
    <dgm:cxn modelId="{941D2980-4541-4BA8-8535-679A2FC62757}" srcId="{BB58272A-FDAF-4758-B8E0-AA45FCA217AA}" destId="{6B1AEDFB-FF72-4119-BBF0-D41CE5EA5EBF}" srcOrd="0" destOrd="0" parTransId="{95087B32-8CE8-480C-AD72-50CB3AD66AE6}" sibTransId="{20268CEE-B105-4B34-AF97-17DB0143ACAF}"/>
    <dgm:cxn modelId="{6FF6B3A5-1D8A-477F-B5FD-DBF136E673F9}" type="presOf" srcId="{20268CEE-B105-4B34-AF97-17DB0143ACAF}" destId="{34F0ADDA-7AFA-47FB-8592-B811BB6248B9}" srcOrd="0" destOrd="0" presId="urn:microsoft.com/office/officeart/2005/8/layout/process1"/>
    <dgm:cxn modelId="{FB6EF63A-1C08-4B6A-8334-4EF1EF58E9BD}" srcId="{BB58272A-FDAF-4758-B8E0-AA45FCA217AA}" destId="{10603763-2862-49DD-92D4-CB86F25869A9}" srcOrd="2" destOrd="0" parTransId="{1E24E621-5C76-4137-B08D-7D178809D8B7}" sibTransId="{AABE94CE-08B6-4AC6-8946-DA4D3A68CB23}"/>
    <dgm:cxn modelId="{2D59B145-7E27-461A-8636-B3B9574CFF8C}" type="presOf" srcId="{20268CEE-B105-4B34-AF97-17DB0143ACAF}" destId="{F8F8C1BC-06FB-4613-A574-088756B0ECDC}" srcOrd="1" destOrd="0" presId="urn:microsoft.com/office/officeart/2005/8/layout/process1"/>
    <dgm:cxn modelId="{5001EB24-042B-401C-B319-759D116D9382}" type="presOf" srcId="{BB58272A-FDAF-4758-B8E0-AA45FCA217AA}" destId="{6C95882E-6CCD-430B-AC9C-18A69B31DA5C}" srcOrd="0" destOrd="0" presId="urn:microsoft.com/office/officeart/2005/8/layout/process1"/>
    <dgm:cxn modelId="{A9ACC34E-8335-4735-8E10-8338F42C1431}" srcId="{BB58272A-FDAF-4758-B8E0-AA45FCA217AA}" destId="{4E6E794A-C0AA-44B5-AAAD-11CC74C00925}" srcOrd="1" destOrd="0" parTransId="{2EA139B4-45DC-418E-B684-FADBCCF75BF3}" sibTransId="{2C8ED993-0BD9-4464-B3FD-3AC5A7CE2F69}"/>
    <dgm:cxn modelId="{C57EDF6E-4E84-4338-9529-5E7B169A7265}" type="presParOf" srcId="{6C95882E-6CCD-430B-AC9C-18A69B31DA5C}" destId="{D984BB52-22B1-4A8C-BE46-DCBBB166649D}" srcOrd="0" destOrd="0" presId="urn:microsoft.com/office/officeart/2005/8/layout/process1"/>
    <dgm:cxn modelId="{FA2E40C0-ADD4-44C8-9DB1-C5406F70BCD6}" type="presParOf" srcId="{6C95882E-6CCD-430B-AC9C-18A69B31DA5C}" destId="{34F0ADDA-7AFA-47FB-8592-B811BB6248B9}" srcOrd="1" destOrd="0" presId="urn:microsoft.com/office/officeart/2005/8/layout/process1"/>
    <dgm:cxn modelId="{B3189FBE-2818-492D-A34F-F06C6A142F36}" type="presParOf" srcId="{34F0ADDA-7AFA-47FB-8592-B811BB6248B9}" destId="{F8F8C1BC-06FB-4613-A574-088756B0ECDC}" srcOrd="0" destOrd="0" presId="urn:microsoft.com/office/officeart/2005/8/layout/process1"/>
    <dgm:cxn modelId="{E412D285-1E39-4A61-93F5-6100935AA0B8}" type="presParOf" srcId="{6C95882E-6CCD-430B-AC9C-18A69B31DA5C}" destId="{1E9B438E-B267-47F9-8888-94D02C74EB7D}" srcOrd="2" destOrd="0" presId="urn:microsoft.com/office/officeart/2005/8/layout/process1"/>
    <dgm:cxn modelId="{5F954B55-A1CA-4365-AE4C-A9BA62F08337}" type="presParOf" srcId="{6C95882E-6CCD-430B-AC9C-18A69B31DA5C}" destId="{E6E9438A-5BF0-46C9-BA5C-4CEE3B3EABD4}" srcOrd="3" destOrd="0" presId="urn:microsoft.com/office/officeart/2005/8/layout/process1"/>
    <dgm:cxn modelId="{9D7EE5D4-04FB-4BB4-A516-BB8322853130}" type="presParOf" srcId="{E6E9438A-5BF0-46C9-BA5C-4CEE3B3EABD4}" destId="{BE9E15F5-FD3B-451F-86A7-0B896F907A37}" srcOrd="0" destOrd="0" presId="urn:microsoft.com/office/officeart/2005/8/layout/process1"/>
    <dgm:cxn modelId="{07AA2E61-E0F9-4114-BFE2-F30CB55EA046}" type="presParOf" srcId="{6C95882E-6CCD-430B-AC9C-18A69B31DA5C}" destId="{747C95E7-5F5A-47DE-B7A8-ABE6E8CB8C2B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43118A5-09D4-4552-8926-0D8AADC30EA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pPr rtl="1"/>
          <a:endParaRPr lang="fa-IR"/>
        </a:p>
      </dgm:t>
    </dgm:pt>
    <dgm:pt modelId="{4089CD4C-F66D-4146-9DBE-535F8A319C13}">
      <dgm:prSet phldrT="[Text]" custT="1"/>
      <dgm:spPr/>
      <dgm:t>
        <a:bodyPr/>
        <a:lstStyle/>
        <a:p>
          <a:pPr rtl="1"/>
          <a:r>
            <a:rPr lang="fa-IR" sz="2400" b="0" dirty="0" smtClean="0">
              <a:cs typeface="B Zar" panose="00000400000000000000" pitchFamily="2" charset="-78"/>
            </a:rPr>
            <a:t>عوامل تاثیرگذار</a:t>
          </a:r>
          <a:endParaRPr lang="fa-IR" sz="2400" b="0" dirty="0">
            <a:cs typeface="B Zar" panose="00000400000000000000" pitchFamily="2" charset="-78"/>
          </a:endParaRPr>
        </a:p>
      </dgm:t>
    </dgm:pt>
    <dgm:pt modelId="{122D8D98-9261-40FB-89E8-51A6ED72508B}" type="parTrans" cxnId="{8BC2FFFF-B6BC-4C0B-B9F4-ECEA6D12ACB1}">
      <dgm:prSet/>
      <dgm:spPr/>
      <dgm:t>
        <a:bodyPr/>
        <a:lstStyle/>
        <a:p>
          <a:pPr rtl="1"/>
          <a:endParaRPr lang="fa-IR" sz="2400" b="0">
            <a:cs typeface="B Zar" panose="00000400000000000000" pitchFamily="2" charset="-78"/>
          </a:endParaRPr>
        </a:p>
      </dgm:t>
    </dgm:pt>
    <dgm:pt modelId="{4D56F7F5-1DCA-4130-B492-1D180A468E61}" type="sibTrans" cxnId="{8BC2FFFF-B6BC-4C0B-B9F4-ECEA6D12ACB1}">
      <dgm:prSet/>
      <dgm:spPr/>
      <dgm:t>
        <a:bodyPr/>
        <a:lstStyle/>
        <a:p>
          <a:pPr rtl="1"/>
          <a:endParaRPr lang="fa-IR" sz="2400" b="0">
            <a:cs typeface="B Zar" panose="00000400000000000000" pitchFamily="2" charset="-78"/>
          </a:endParaRPr>
        </a:p>
      </dgm:t>
    </dgm:pt>
    <dgm:pt modelId="{7B35E424-5D8B-42BD-A2F7-7A630EC1FEAD}">
      <dgm:prSet phldrT="[Text]" custT="1"/>
      <dgm:spPr/>
      <dgm:t>
        <a:bodyPr/>
        <a:lstStyle/>
        <a:p>
          <a:pPr rtl="1"/>
          <a:r>
            <a:rPr lang="fa-IR" sz="2400" b="0" kern="1200" dirty="0" smtClean="0">
              <a:solidFill>
                <a:schemeClr val="tx1"/>
              </a:solidFill>
              <a:latin typeface="+mn-lt"/>
              <a:ea typeface="+mn-ea"/>
              <a:cs typeface="B Zar" panose="00000400000000000000" pitchFamily="2" charset="-78"/>
            </a:rPr>
            <a:t>فاکتورهایی که در وقوع یک رویداد یا حادثه دخیلند، اما حذف ممکن است منجر به جلوگیری از وقوع حادثه/رویداد مورد نظر نشود، هر چند که حذف آنها به طور کلی باعث افزایش ایمنی ارائه خدمات می شود. </a:t>
          </a:r>
          <a:endParaRPr lang="fa-IR" sz="2400" b="0" kern="1200" dirty="0">
            <a:solidFill>
              <a:schemeClr val="tx1"/>
            </a:solidFill>
            <a:latin typeface="+mn-lt"/>
            <a:ea typeface="+mn-ea"/>
            <a:cs typeface="B Zar" panose="00000400000000000000" pitchFamily="2" charset="-78"/>
          </a:endParaRPr>
        </a:p>
      </dgm:t>
    </dgm:pt>
    <dgm:pt modelId="{CD27374D-B745-4FD6-A9EE-9CC3778D0A26}" type="parTrans" cxnId="{E22D1E7A-E43C-431A-ADC1-CF8ACA81E85D}">
      <dgm:prSet/>
      <dgm:spPr/>
      <dgm:t>
        <a:bodyPr/>
        <a:lstStyle/>
        <a:p>
          <a:pPr rtl="1"/>
          <a:endParaRPr lang="fa-IR" sz="2400" b="0">
            <a:cs typeface="B Zar" panose="00000400000000000000" pitchFamily="2" charset="-78"/>
          </a:endParaRPr>
        </a:p>
      </dgm:t>
    </dgm:pt>
    <dgm:pt modelId="{ACA2CF3C-AB43-43BA-9FA2-E580664341C4}" type="sibTrans" cxnId="{E22D1E7A-E43C-431A-ADC1-CF8ACA81E85D}">
      <dgm:prSet/>
      <dgm:spPr/>
      <dgm:t>
        <a:bodyPr/>
        <a:lstStyle/>
        <a:p>
          <a:pPr rtl="1"/>
          <a:endParaRPr lang="fa-IR" sz="2400" b="0">
            <a:cs typeface="B Zar" panose="00000400000000000000" pitchFamily="2" charset="-78"/>
          </a:endParaRPr>
        </a:p>
      </dgm:t>
    </dgm:pt>
    <dgm:pt modelId="{ABD726B6-5F60-48CD-BE0E-B00A0804B321}">
      <dgm:prSet phldrT="[Text]" custT="1"/>
      <dgm:spPr/>
      <dgm:t>
        <a:bodyPr/>
        <a:lstStyle/>
        <a:p>
          <a:pPr rtl="1"/>
          <a:r>
            <a:rPr lang="fa-IR" sz="2400" b="0" dirty="0" smtClean="0">
              <a:cs typeface="B Zar" panose="00000400000000000000" pitchFamily="2" charset="-78"/>
            </a:rPr>
            <a:t>عوامل سببی</a:t>
          </a:r>
          <a:endParaRPr lang="fa-IR" sz="2400" b="0" dirty="0">
            <a:cs typeface="B Zar" panose="00000400000000000000" pitchFamily="2" charset="-78"/>
          </a:endParaRPr>
        </a:p>
      </dgm:t>
    </dgm:pt>
    <dgm:pt modelId="{6781757F-DC8A-49D8-9DBD-72B2FDCBF2B2}" type="parTrans" cxnId="{8E9C8D9E-A636-41BC-A81D-3D59EE91B987}">
      <dgm:prSet/>
      <dgm:spPr/>
      <dgm:t>
        <a:bodyPr/>
        <a:lstStyle/>
        <a:p>
          <a:pPr rtl="1"/>
          <a:endParaRPr lang="fa-IR" sz="2400" b="0">
            <a:cs typeface="B Zar" panose="00000400000000000000" pitchFamily="2" charset="-78"/>
          </a:endParaRPr>
        </a:p>
      </dgm:t>
    </dgm:pt>
    <dgm:pt modelId="{DFD44DBD-7634-41FC-9946-9E486DF4DDD4}" type="sibTrans" cxnId="{8E9C8D9E-A636-41BC-A81D-3D59EE91B987}">
      <dgm:prSet/>
      <dgm:spPr/>
      <dgm:t>
        <a:bodyPr/>
        <a:lstStyle/>
        <a:p>
          <a:pPr rtl="1"/>
          <a:endParaRPr lang="fa-IR" sz="2400" b="0">
            <a:cs typeface="B Zar" panose="00000400000000000000" pitchFamily="2" charset="-78"/>
          </a:endParaRPr>
        </a:p>
      </dgm:t>
    </dgm:pt>
    <dgm:pt modelId="{62BAF201-A2B3-4945-BF7B-BD28C633AF82}">
      <dgm:prSet phldrT="[Text]" custT="1"/>
      <dgm:spPr/>
      <dgm:t>
        <a:bodyPr/>
        <a:lstStyle/>
        <a:p>
          <a:pPr rtl="1"/>
          <a:r>
            <a:rPr lang="fa-IR" sz="2400" b="0" dirty="0" smtClean="0">
              <a:cs typeface="B Zar" panose="00000400000000000000" pitchFamily="2" charset="-78"/>
            </a:rPr>
            <a:t>فاکتورهایی هستند که به طور مستقیم باعث وقوع رویداد می شوند و حذف آنها منجر به حذف یا کاهش وقوع رویداد می گردد</a:t>
          </a:r>
          <a:endParaRPr lang="fa-IR" sz="2400" b="0" dirty="0">
            <a:cs typeface="B Zar" panose="00000400000000000000" pitchFamily="2" charset="-78"/>
          </a:endParaRPr>
        </a:p>
      </dgm:t>
    </dgm:pt>
    <dgm:pt modelId="{737DC3C7-4525-4F7B-BA27-A02B4D16777C}" type="parTrans" cxnId="{6CCAE754-EFA7-4976-995D-26C1795DB745}">
      <dgm:prSet/>
      <dgm:spPr/>
      <dgm:t>
        <a:bodyPr/>
        <a:lstStyle/>
        <a:p>
          <a:pPr rtl="1"/>
          <a:endParaRPr lang="fa-IR" sz="2400" b="0">
            <a:cs typeface="B Zar" panose="00000400000000000000" pitchFamily="2" charset="-78"/>
          </a:endParaRPr>
        </a:p>
      </dgm:t>
    </dgm:pt>
    <dgm:pt modelId="{F7B6B92B-4E7D-4389-BA7D-E584AE10BA54}" type="sibTrans" cxnId="{6CCAE754-EFA7-4976-995D-26C1795DB745}">
      <dgm:prSet/>
      <dgm:spPr/>
      <dgm:t>
        <a:bodyPr/>
        <a:lstStyle/>
        <a:p>
          <a:pPr rtl="1"/>
          <a:endParaRPr lang="fa-IR" sz="2400" b="0">
            <a:cs typeface="B Zar" panose="00000400000000000000" pitchFamily="2" charset="-78"/>
          </a:endParaRPr>
        </a:p>
      </dgm:t>
    </dgm:pt>
    <dgm:pt modelId="{D9CC547C-9ABD-4B99-9950-EE97AC87E112}" type="pres">
      <dgm:prSet presAssocID="{443118A5-09D4-4552-8926-0D8AADC30EA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E38182C-768F-44DA-9C0C-5EE765AD3A59}" type="pres">
      <dgm:prSet presAssocID="{4089CD4C-F66D-4146-9DBE-535F8A319C13}" presName="linNode" presStyleCnt="0"/>
      <dgm:spPr/>
    </dgm:pt>
    <dgm:pt modelId="{69C93EE8-9893-466E-99B5-079981F0A8AC}" type="pres">
      <dgm:prSet presAssocID="{4089CD4C-F66D-4146-9DBE-535F8A319C13}" presName="parentText" presStyleLbl="node1" presStyleIdx="0" presStyleCnt="2" custScaleX="67066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DE4EFC-F21F-4377-9CD7-AE2905336AB0}" type="pres">
      <dgm:prSet presAssocID="{4089CD4C-F66D-4146-9DBE-535F8A319C13}" presName="descendantText" presStyleLbl="alignAccFollowNode1" presStyleIdx="0" presStyleCnt="2" custScaleX="1189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E906C1-C6CA-4AEC-8295-DC488876BAD0}" type="pres">
      <dgm:prSet presAssocID="{4D56F7F5-1DCA-4130-B492-1D180A468E61}" presName="sp" presStyleCnt="0"/>
      <dgm:spPr/>
    </dgm:pt>
    <dgm:pt modelId="{A5C85A89-2380-43FD-B3F4-CCF397D40C12}" type="pres">
      <dgm:prSet presAssocID="{ABD726B6-5F60-48CD-BE0E-B00A0804B321}" presName="linNode" presStyleCnt="0"/>
      <dgm:spPr/>
    </dgm:pt>
    <dgm:pt modelId="{13C74822-2970-42DF-AF70-83DDC47C2FFA}" type="pres">
      <dgm:prSet presAssocID="{ABD726B6-5F60-48CD-BE0E-B00A0804B321}" presName="parentText" presStyleLbl="node1" presStyleIdx="1" presStyleCnt="2" custScaleX="74932" custLinFactNeighborX="-979" custLinFactNeighborY="-807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A32F564-8D50-45E5-B976-46B8CE58DA24}" type="pres">
      <dgm:prSet presAssocID="{ABD726B6-5F60-48CD-BE0E-B00A0804B321}" presName="descendantText" presStyleLbl="alignAccFollowNode1" presStyleIdx="1" presStyleCnt="2" custScaleX="12840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8D892EB-0DEC-46B2-BABF-8B04351F9CA5}" type="presOf" srcId="{7B35E424-5D8B-42BD-A2F7-7A630EC1FEAD}" destId="{7EDE4EFC-F21F-4377-9CD7-AE2905336AB0}" srcOrd="0" destOrd="0" presId="urn:microsoft.com/office/officeart/2005/8/layout/vList5"/>
    <dgm:cxn modelId="{ACD18610-967F-4C94-907B-D20E89AE7E80}" type="presOf" srcId="{443118A5-09D4-4552-8926-0D8AADC30EA0}" destId="{D9CC547C-9ABD-4B99-9950-EE97AC87E112}" srcOrd="0" destOrd="0" presId="urn:microsoft.com/office/officeart/2005/8/layout/vList5"/>
    <dgm:cxn modelId="{83F53AE5-C1D0-4061-A018-38A5B736AE56}" type="presOf" srcId="{4089CD4C-F66D-4146-9DBE-535F8A319C13}" destId="{69C93EE8-9893-466E-99B5-079981F0A8AC}" srcOrd="0" destOrd="0" presId="urn:microsoft.com/office/officeart/2005/8/layout/vList5"/>
    <dgm:cxn modelId="{8E9C8D9E-A636-41BC-A81D-3D59EE91B987}" srcId="{443118A5-09D4-4552-8926-0D8AADC30EA0}" destId="{ABD726B6-5F60-48CD-BE0E-B00A0804B321}" srcOrd="1" destOrd="0" parTransId="{6781757F-DC8A-49D8-9DBD-72B2FDCBF2B2}" sibTransId="{DFD44DBD-7634-41FC-9946-9E486DF4DDD4}"/>
    <dgm:cxn modelId="{1F79A2C6-446D-4B08-9B62-6C66C49DBA85}" type="presOf" srcId="{ABD726B6-5F60-48CD-BE0E-B00A0804B321}" destId="{13C74822-2970-42DF-AF70-83DDC47C2FFA}" srcOrd="0" destOrd="0" presId="urn:microsoft.com/office/officeart/2005/8/layout/vList5"/>
    <dgm:cxn modelId="{6CCAE754-EFA7-4976-995D-26C1795DB745}" srcId="{ABD726B6-5F60-48CD-BE0E-B00A0804B321}" destId="{62BAF201-A2B3-4945-BF7B-BD28C633AF82}" srcOrd="0" destOrd="0" parTransId="{737DC3C7-4525-4F7B-BA27-A02B4D16777C}" sibTransId="{F7B6B92B-4E7D-4389-BA7D-E584AE10BA54}"/>
    <dgm:cxn modelId="{E22D1E7A-E43C-431A-ADC1-CF8ACA81E85D}" srcId="{4089CD4C-F66D-4146-9DBE-535F8A319C13}" destId="{7B35E424-5D8B-42BD-A2F7-7A630EC1FEAD}" srcOrd="0" destOrd="0" parTransId="{CD27374D-B745-4FD6-A9EE-9CC3778D0A26}" sibTransId="{ACA2CF3C-AB43-43BA-9FA2-E580664341C4}"/>
    <dgm:cxn modelId="{394898DA-E67F-4AA6-832C-6C60D33A7F80}" type="presOf" srcId="{62BAF201-A2B3-4945-BF7B-BD28C633AF82}" destId="{DA32F564-8D50-45E5-B976-46B8CE58DA24}" srcOrd="0" destOrd="0" presId="urn:microsoft.com/office/officeart/2005/8/layout/vList5"/>
    <dgm:cxn modelId="{8BC2FFFF-B6BC-4C0B-B9F4-ECEA6D12ACB1}" srcId="{443118A5-09D4-4552-8926-0D8AADC30EA0}" destId="{4089CD4C-F66D-4146-9DBE-535F8A319C13}" srcOrd="0" destOrd="0" parTransId="{122D8D98-9261-40FB-89E8-51A6ED72508B}" sibTransId="{4D56F7F5-1DCA-4130-B492-1D180A468E61}"/>
    <dgm:cxn modelId="{566B6128-2EA4-40AA-BFC4-1DD0F64B89FB}" type="presParOf" srcId="{D9CC547C-9ABD-4B99-9950-EE97AC87E112}" destId="{CE38182C-768F-44DA-9C0C-5EE765AD3A59}" srcOrd="0" destOrd="0" presId="urn:microsoft.com/office/officeart/2005/8/layout/vList5"/>
    <dgm:cxn modelId="{9A32E59C-89FE-4607-9013-906FCE2EDFAE}" type="presParOf" srcId="{CE38182C-768F-44DA-9C0C-5EE765AD3A59}" destId="{69C93EE8-9893-466E-99B5-079981F0A8AC}" srcOrd="0" destOrd="0" presId="urn:microsoft.com/office/officeart/2005/8/layout/vList5"/>
    <dgm:cxn modelId="{86AF9376-AF2F-4C20-A52A-5F128D76F4ED}" type="presParOf" srcId="{CE38182C-768F-44DA-9C0C-5EE765AD3A59}" destId="{7EDE4EFC-F21F-4377-9CD7-AE2905336AB0}" srcOrd="1" destOrd="0" presId="urn:microsoft.com/office/officeart/2005/8/layout/vList5"/>
    <dgm:cxn modelId="{1B2E96F2-4104-49C5-A97E-D073803F3EF4}" type="presParOf" srcId="{D9CC547C-9ABD-4B99-9950-EE97AC87E112}" destId="{A2E906C1-C6CA-4AEC-8295-DC488876BAD0}" srcOrd="1" destOrd="0" presId="urn:microsoft.com/office/officeart/2005/8/layout/vList5"/>
    <dgm:cxn modelId="{72C1234F-8F96-4778-84D0-9DFEA2D125E6}" type="presParOf" srcId="{D9CC547C-9ABD-4B99-9950-EE97AC87E112}" destId="{A5C85A89-2380-43FD-B3F4-CCF397D40C12}" srcOrd="2" destOrd="0" presId="urn:microsoft.com/office/officeart/2005/8/layout/vList5"/>
    <dgm:cxn modelId="{BBFDF006-995A-495A-A398-4C98A0BEEFEE}" type="presParOf" srcId="{A5C85A89-2380-43FD-B3F4-CCF397D40C12}" destId="{13C74822-2970-42DF-AF70-83DDC47C2FFA}" srcOrd="0" destOrd="0" presId="urn:microsoft.com/office/officeart/2005/8/layout/vList5"/>
    <dgm:cxn modelId="{6EAB6460-6498-4A90-A996-81BA65E90009}" type="presParOf" srcId="{A5C85A89-2380-43FD-B3F4-CCF397D40C12}" destId="{DA32F564-8D50-45E5-B976-46B8CE58DA24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8F43E9-CBA9-44CA-8FA8-B7DADC70042B}">
      <dsp:nvSpPr>
        <dsp:cNvPr id="0" name=""/>
        <dsp:cNvSpPr/>
      </dsp:nvSpPr>
      <dsp:spPr>
        <a:xfrm>
          <a:off x="2749654" y="0"/>
          <a:ext cx="1833102" cy="884349"/>
        </a:xfrm>
        <a:prstGeom prst="trapezoid">
          <a:avLst>
            <a:gd name="adj" fmla="val 103641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Zar" panose="00000400000000000000" pitchFamily="2" charset="-78"/>
            </a:rPr>
            <a:t>فاجعه آمیز</a:t>
          </a:r>
          <a:endParaRPr lang="en-US" sz="2000" kern="1200" dirty="0">
            <a:cs typeface="B Zar" panose="00000400000000000000" pitchFamily="2" charset="-78"/>
          </a:endParaRPr>
        </a:p>
      </dsp:txBody>
      <dsp:txXfrm>
        <a:off x="2749654" y="0"/>
        <a:ext cx="1833102" cy="884349"/>
      </dsp:txXfrm>
    </dsp:sp>
    <dsp:sp modelId="{0FD6AE7D-339C-4595-B5DC-BD85C657CAB1}">
      <dsp:nvSpPr>
        <dsp:cNvPr id="0" name=""/>
        <dsp:cNvSpPr/>
      </dsp:nvSpPr>
      <dsp:spPr>
        <a:xfrm>
          <a:off x="1833102" y="884349"/>
          <a:ext cx="3666205" cy="884349"/>
        </a:xfrm>
        <a:prstGeom prst="trapezoid">
          <a:avLst>
            <a:gd name="adj" fmla="val 103641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Zar" panose="00000400000000000000" pitchFamily="2" charset="-78"/>
            </a:rPr>
            <a:t> اتفاقات بد/ غیر عمدی</a:t>
          </a:r>
          <a:r>
            <a:rPr lang="en-US" sz="2000" kern="1200" dirty="0" smtClean="0">
              <a:cs typeface="B Zar" panose="00000400000000000000" pitchFamily="2" charset="-78"/>
            </a:rPr>
            <a:t>ACCIDENTS</a:t>
          </a:r>
          <a:endParaRPr lang="en-US" sz="2000" kern="1200" dirty="0">
            <a:cs typeface="B Zar" panose="00000400000000000000" pitchFamily="2" charset="-78"/>
          </a:endParaRPr>
        </a:p>
      </dsp:txBody>
      <dsp:txXfrm>
        <a:off x="2474688" y="884349"/>
        <a:ext cx="2383033" cy="884349"/>
      </dsp:txXfrm>
    </dsp:sp>
    <dsp:sp modelId="{7A9C643E-F473-4745-9FCC-4CF223B4D66B}">
      <dsp:nvSpPr>
        <dsp:cNvPr id="0" name=""/>
        <dsp:cNvSpPr/>
      </dsp:nvSpPr>
      <dsp:spPr>
        <a:xfrm>
          <a:off x="916551" y="1768698"/>
          <a:ext cx="5499308" cy="884349"/>
        </a:xfrm>
        <a:prstGeom prst="trapezoid">
          <a:avLst>
            <a:gd name="adj" fmla="val 103641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Zar" panose="00000400000000000000" pitchFamily="2" charset="-78"/>
            </a:rPr>
            <a:t>خطاهای قابل پیش بینی/عمدی یا غیر عمدی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cs typeface="B Zar" panose="00000400000000000000" pitchFamily="2" charset="-78"/>
            </a:rPr>
            <a:t>INCIDENTS</a:t>
          </a:r>
          <a:endParaRPr lang="en-US" sz="2000" kern="1200" dirty="0">
            <a:cs typeface="B Zar" panose="00000400000000000000" pitchFamily="2" charset="-78"/>
          </a:endParaRPr>
        </a:p>
      </dsp:txBody>
      <dsp:txXfrm>
        <a:off x="1878930" y="1768698"/>
        <a:ext cx="3574550" cy="884349"/>
      </dsp:txXfrm>
    </dsp:sp>
    <dsp:sp modelId="{07383716-57E3-4344-AAE7-F55B8D79BBD5}">
      <dsp:nvSpPr>
        <dsp:cNvPr id="0" name=""/>
        <dsp:cNvSpPr/>
      </dsp:nvSpPr>
      <dsp:spPr>
        <a:xfrm>
          <a:off x="0" y="2653047"/>
          <a:ext cx="7332410" cy="884349"/>
        </a:xfrm>
        <a:prstGeom prst="trapezoid">
          <a:avLst>
            <a:gd name="adj" fmla="val 103641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>
              <a:cs typeface="B Zar" panose="00000400000000000000" pitchFamily="2" charset="-78"/>
            </a:rPr>
            <a:t>نزدیک </a:t>
          </a:r>
          <a:r>
            <a:rPr lang="fa-IR" sz="2000" kern="1200" dirty="0" smtClean="0">
              <a:cs typeface="B Zar" panose="00000400000000000000" pitchFamily="2" charset="-78"/>
            </a:rPr>
            <a:t>به </a:t>
          </a:r>
          <a:r>
            <a:rPr lang="fa-IR" sz="2000" kern="1200" dirty="0" smtClean="0">
              <a:cs typeface="B Zar" panose="00000400000000000000" pitchFamily="2" charset="-78"/>
            </a:rPr>
            <a:t>خطا: </a:t>
          </a:r>
          <a:r>
            <a:rPr lang="en-US" sz="2000" kern="1200" dirty="0" smtClean="0">
              <a:cs typeface="B Zar" panose="00000400000000000000" pitchFamily="2" charset="-78"/>
            </a:rPr>
            <a:t>NEAR MISS</a:t>
          </a:r>
          <a:endParaRPr lang="en-US" sz="2000" kern="1200" dirty="0" smtClean="0">
            <a:cs typeface="B Zar" panose="00000400000000000000" pitchFamily="2" charset="-78"/>
          </a:endParaRPr>
        </a:p>
      </dsp:txBody>
      <dsp:txXfrm>
        <a:off x="1283171" y="2653047"/>
        <a:ext cx="4766067" cy="88434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84BB52-22B1-4A8C-BE46-DCBBB166649D}">
      <dsp:nvSpPr>
        <dsp:cNvPr id="0" name=""/>
        <dsp:cNvSpPr/>
      </dsp:nvSpPr>
      <dsp:spPr>
        <a:xfrm>
          <a:off x="7717" y="1829062"/>
          <a:ext cx="2306709" cy="13840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cs typeface="B Nazanin" panose="00000400000000000000" pitchFamily="2" charset="-78"/>
            </a:rPr>
            <a:t>چه چیزی اتفاق افتاده است؟</a:t>
          </a:r>
          <a:endParaRPr lang="fa-IR" sz="2600" b="1" kern="1200" dirty="0">
            <a:cs typeface="B Nazanin" panose="00000400000000000000" pitchFamily="2" charset="-78"/>
          </a:endParaRPr>
        </a:p>
      </dsp:txBody>
      <dsp:txXfrm>
        <a:off x="48254" y="1869599"/>
        <a:ext cx="2225635" cy="1302951"/>
      </dsp:txXfrm>
    </dsp:sp>
    <dsp:sp modelId="{34F0ADDA-7AFA-47FB-8592-B811BB6248B9}">
      <dsp:nvSpPr>
        <dsp:cNvPr id="0" name=""/>
        <dsp:cNvSpPr/>
      </dsp:nvSpPr>
      <dsp:spPr>
        <a:xfrm>
          <a:off x="2545097" y="2235043"/>
          <a:ext cx="489022" cy="57206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2600" b="1" kern="1200">
            <a:cs typeface="B Nazanin" panose="00000400000000000000" pitchFamily="2" charset="-78"/>
          </a:endParaRPr>
        </a:p>
      </dsp:txBody>
      <dsp:txXfrm>
        <a:off x="2545097" y="2349456"/>
        <a:ext cx="342315" cy="343237"/>
      </dsp:txXfrm>
    </dsp:sp>
    <dsp:sp modelId="{1E9B438E-B267-47F9-8888-94D02C74EB7D}">
      <dsp:nvSpPr>
        <dsp:cNvPr id="0" name=""/>
        <dsp:cNvSpPr/>
      </dsp:nvSpPr>
      <dsp:spPr>
        <a:xfrm>
          <a:off x="3237110" y="1829062"/>
          <a:ext cx="2306709" cy="13840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cs typeface="B Nazanin" panose="00000400000000000000" pitchFamily="2" charset="-78"/>
            </a:rPr>
            <a:t>چگونه اتفاق افتاده است؟</a:t>
          </a:r>
          <a:endParaRPr lang="fa-IR" sz="2600" b="1" kern="1200" dirty="0">
            <a:cs typeface="B Nazanin" panose="00000400000000000000" pitchFamily="2" charset="-78"/>
          </a:endParaRPr>
        </a:p>
      </dsp:txBody>
      <dsp:txXfrm>
        <a:off x="3277647" y="1869599"/>
        <a:ext cx="2225635" cy="1302951"/>
      </dsp:txXfrm>
    </dsp:sp>
    <dsp:sp modelId="{E6E9438A-5BF0-46C9-BA5C-4CEE3B3EABD4}">
      <dsp:nvSpPr>
        <dsp:cNvPr id="0" name=""/>
        <dsp:cNvSpPr/>
      </dsp:nvSpPr>
      <dsp:spPr>
        <a:xfrm>
          <a:off x="5774490" y="2235043"/>
          <a:ext cx="489022" cy="572063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a-IR" sz="2600" b="1" kern="1200">
            <a:cs typeface="B Nazanin" panose="00000400000000000000" pitchFamily="2" charset="-78"/>
          </a:endParaRPr>
        </a:p>
      </dsp:txBody>
      <dsp:txXfrm>
        <a:off x="5774490" y="2349456"/>
        <a:ext cx="342315" cy="343237"/>
      </dsp:txXfrm>
    </dsp:sp>
    <dsp:sp modelId="{747C95E7-5F5A-47DE-B7A8-ABE6E8CB8C2B}">
      <dsp:nvSpPr>
        <dsp:cNvPr id="0" name=""/>
        <dsp:cNvSpPr/>
      </dsp:nvSpPr>
      <dsp:spPr>
        <a:xfrm>
          <a:off x="6466503" y="1829062"/>
          <a:ext cx="2306709" cy="13840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600" b="1" kern="1200" dirty="0" smtClean="0">
              <a:cs typeface="B Nazanin" panose="00000400000000000000" pitchFamily="2" charset="-78"/>
            </a:rPr>
            <a:t>چرا اتفاق افتاده است؟</a:t>
          </a:r>
          <a:endParaRPr lang="fa-IR" sz="2600" b="1" kern="1200" dirty="0">
            <a:cs typeface="B Nazanin" panose="00000400000000000000" pitchFamily="2" charset="-78"/>
          </a:endParaRPr>
        </a:p>
      </dsp:txBody>
      <dsp:txXfrm>
        <a:off x="6507040" y="1869599"/>
        <a:ext cx="2225635" cy="130295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DE4EFC-F21F-4377-9CD7-AE2905336AB0}">
      <dsp:nvSpPr>
        <dsp:cNvPr id="0" name=""/>
        <dsp:cNvSpPr/>
      </dsp:nvSpPr>
      <dsp:spPr>
        <a:xfrm rot="5400000">
          <a:off x="5873031" y="-3133488"/>
          <a:ext cx="1439128" cy="8065976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400" b="0" kern="1200" dirty="0" smtClean="0">
              <a:solidFill>
                <a:schemeClr val="tx1"/>
              </a:solidFill>
              <a:latin typeface="+mn-lt"/>
              <a:ea typeface="+mn-ea"/>
              <a:cs typeface="B Zar" panose="00000400000000000000" pitchFamily="2" charset="-78"/>
            </a:rPr>
            <a:t>فاکتورهایی که در وقوع یک رویداد یا حادثه دخیلند، اما حذف ممکن است منجر به جلوگیری از وقوع حادثه/رویداد مورد نظر نشود، هر چند که حذف آنها به طور کلی باعث افزایش ایمنی ارائه خدمات می شود. </a:t>
          </a:r>
          <a:endParaRPr lang="fa-IR" sz="2400" b="0" kern="1200" dirty="0">
            <a:solidFill>
              <a:schemeClr val="tx1"/>
            </a:solidFill>
            <a:latin typeface="+mn-lt"/>
            <a:ea typeface="+mn-ea"/>
            <a:cs typeface="B Zar" panose="00000400000000000000" pitchFamily="2" charset="-78"/>
          </a:endParaRPr>
        </a:p>
      </dsp:txBody>
      <dsp:txXfrm rot="-5400000">
        <a:off x="2559607" y="250188"/>
        <a:ext cx="7995724" cy="1298624"/>
      </dsp:txXfrm>
    </dsp:sp>
    <dsp:sp modelId="{69C93EE8-9893-466E-99B5-079981F0A8AC}">
      <dsp:nvSpPr>
        <dsp:cNvPr id="0" name=""/>
        <dsp:cNvSpPr/>
      </dsp:nvSpPr>
      <dsp:spPr>
        <a:xfrm>
          <a:off x="668" y="45"/>
          <a:ext cx="2558938" cy="17989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0" kern="1200" dirty="0" smtClean="0">
              <a:cs typeface="B Zar" panose="00000400000000000000" pitchFamily="2" charset="-78"/>
            </a:rPr>
            <a:t>عوامل تاثیرگذار</a:t>
          </a:r>
          <a:endParaRPr lang="fa-IR" sz="2400" b="0" kern="1200" dirty="0">
            <a:cs typeface="B Zar" panose="00000400000000000000" pitchFamily="2" charset="-78"/>
          </a:endParaRPr>
        </a:p>
      </dsp:txBody>
      <dsp:txXfrm>
        <a:off x="88484" y="87861"/>
        <a:ext cx="2383306" cy="1623278"/>
      </dsp:txXfrm>
    </dsp:sp>
    <dsp:sp modelId="{DA32F564-8D50-45E5-B976-46B8CE58DA24}">
      <dsp:nvSpPr>
        <dsp:cNvPr id="0" name=""/>
        <dsp:cNvSpPr/>
      </dsp:nvSpPr>
      <dsp:spPr>
        <a:xfrm rot="5400000">
          <a:off x="5908709" y="-1212601"/>
          <a:ext cx="1439128" cy="8001915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r" defTabSz="10668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400" b="0" kern="1200" dirty="0" smtClean="0">
              <a:cs typeface="B Zar" panose="00000400000000000000" pitchFamily="2" charset="-78"/>
            </a:rPr>
            <a:t>فاکتورهایی هستند که به طور مستقیم باعث وقوع رویداد می شوند و حذف آنها منجر به حذف یا کاهش وقوع رویداد می گردد</a:t>
          </a:r>
          <a:endParaRPr lang="fa-IR" sz="2400" b="0" kern="1200" dirty="0">
            <a:cs typeface="B Zar" panose="00000400000000000000" pitchFamily="2" charset="-78"/>
          </a:endParaRPr>
        </a:p>
      </dsp:txBody>
      <dsp:txXfrm rot="-5400000">
        <a:off x="2627316" y="2139044"/>
        <a:ext cx="7931663" cy="1298624"/>
      </dsp:txXfrm>
    </dsp:sp>
    <dsp:sp modelId="{13C74822-2970-42DF-AF70-83DDC47C2FFA}">
      <dsp:nvSpPr>
        <dsp:cNvPr id="0" name=""/>
        <dsp:cNvSpPr/>
      </dsp:nvSpPr>
      <dsp:spPr>
        <a:xfrm>
          <a:off x="0" y="1874383"/>
          <a:ext cx="2626648" cy="17989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400" b="0" kern="1200" dirty="0" smtClean="0">
              <a:cs typeface="B Zar" panose="00000400000000000000" pitchFamily="2" charset="-78"/>
            </a:rPr>
            <a:t>عوامل سببی</a:t>
          </a:r>
          <a:endParaRPr lang="fa-IR" sz="2400" b="0" kern="1200" dirty="0">
            <a:cs typeface="B Zar" panose="00000400000000000000" pitchFamily="2" charset="-78"/>
          </a:endParaRPr>
        </a:p>
      </dsp:txBody>
      <dsp:txXfrm>
        <a:off x="87816" y="1962199"/>
        <a:ext cx="2451016" cy="16232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83B72F-29E7-4DE9-A789-4C04F72FAFC8}" type="datetimeFigureOut">
              <a:rPr lang="en-US" smtClean="0"/>
              <a:t>9/19/2021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B5E6D3-69F0-4305-8BC7-6809FA1CC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1076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ea typeface="ＭＳ Ｐゴシック" pitchFamily="34" charset="-128"/>
            </a:endParaRPr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7EFEDBD-215E-40E5-B728-EE4DF1AD6D6B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4827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5E6D3-69F0-4305-8BC7-6809FA1CC35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5470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5E6D3-69F0-4305-8BC7-6809FA1CC358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7206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rtl="1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184C02F0-A78A-49EC-BBD6-C8FC8EBD682F}" type="slidenum">
              <a:rPr lang="en-US" altLang="en-US" smtClean="0">
                <a:solidFill>
                  <a:prstClr val="black"/>
                </a:solidFill>
              </a:rPr>
              <a:pPr eaLnBrk="1" hangingPunct="1"/>
              <a:t>38</a:t>
            </a:fld>
            <a:endParaRPr lang="en-US" altLang="en-US" smtClean="0">
              <a:solidFill>
                <a:prstClr val="black"/>
              </a:solidFill>
            </a:endParaRPr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36550" indent="-223838" algn="l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311296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88682-0582-481F-90FF-A01103A1C7C1}" type="datetimeFigureOut">
              <a:rPr lang="en-US" smtClean="0"/>
              <a:t>9/19/2021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F59D-4309-4CCC-870A-C647B2F53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353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88682-0582-481F-90FF-A01103A1C7C1}" type="datetimeFigureOut">
              <a:rPr lang="en-US" smtClean="0"/>
              <a:t>9/19/2021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F59D-4309-4CCC-870A-C647B2F53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4713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88682-0582-481F-90FF-A01103A1C7C1}" type="datetimeFigureOut">
              <a:rPr lang="en-US" smtClean="0"/>
              <a:t>9/19/2021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F59D-4309-4CCC-870A-C647B2F53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8831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385764"/>
            <a:ext cx="12090400" cy="5286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48167" y="1066800"/>
            <a:ext cx="5342467" cy="538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5693833" y="1066800"/>
            <a:ext cx="5344584" cy="5384800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29139907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88682-0582-481F-90FF-A01103A1C7C1}" type="datetimeFigureOut">
              <a:rPr lang="en-US" smtClean="0"/>
              <a:t>9/19/2021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F59D-4309-4CCC-870A-C647B2F53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4388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88682-0582-481F-90FF-A01103A1C7C1}" type="datetimeFigureOut">
              <a:rPr lang="en-US" smtClean="0"/>
              <a:t>9/19/2021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F59D-4309-4CCC-870A-C647B2F53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156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88682-0582-481F-90FF-A01103A1C7C1}" type="datetimeFigureOut">
              <a:rPr lang="en-US" smtClean="0"/>
              <a:t>9/19/2021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F59D-4309-4CCC-870A-C647B2F53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652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88682-0582-481F-90FF-A01103A1C7C1}" type="datetimeFigureOut">
              <a:rPr lang="en-US" smtClean="0"/>
              <a:t>9/19/2021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F59D-4309-4CCC-870A-C647B2F53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139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88682-0582-481F-90FF-A01103A1C7C1}" type="datetimeFigureOut">
              <a:rPr lang="en-US" smtClean="0"/>
              <a:t>9/19/2021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F59D-4309-4CCC-870A-C647B2F53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384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88682-0582-481F-90FF-A01103A1C7C1}" type="datetimeFigureOut">
              <a:rPr lang="en-US" smtClean="0"/>
              <a:t>9/19/2021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F59D-4309-4CCC-870A-C647B2F53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4483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88682-0582-481F-90FF-A01103A1C7C1}" type="datetimeFigureOut">
              <a:rPr lang="en-US" smtClean="0"/>
              <a:t>9/19/2021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F59D-4309-4CCC-870A-C647B2F53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7200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88682-0582-481F-90FF-A01103A1C7C1}" type="datetimeFigureOut">
              <a:rPr lang="en-US" smtClean="0"/>
              <a:t>9/19/2021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EF59D-4309-4CCC-870A-C647B2F53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775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B88682-0582-481F-90FF-A01103A1C7C1}" type="datetimeFigureOut">
              <a:rPr lang="en-US" smtClean="0"/>
              <a:t>9/19/2021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EF59D-4309-4CCC-870A-C647B2F534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422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wmf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itle 1"/>
          <p:cNvSpPr>
            <a:spLocks noGrp="1"/>
          </p:cNvSpPr>
          <p:nvPr>
            <p:ph type="ctrTitle"/>
          </p:nvPr>
        </p:nvSpPr>
        <p:spPr>
          <a:xfrm>
            <a:off x="2346535" y="2222500"/>
            <a:ext cx="8534400" cy="1443072"/>
          </a:xfrm>
        </p:spPr>
        <p:txBody>
          <a:bodyPr/>
          <a:lstStyle/>
          <a:p>
            <a:pPr rtl="1"/>
            <a:r>
              <a:rPr lang="fa-IR" sz="3600" dirty="0" smtClean="0">
                <a:solidFill>
                  <a:srgbClr val="002060"/>
                </a:solidFill>
                <a:latin typeface="+mn-lt"/>
                <a:ea typeface="ＭＳ Ｐゴシック" pitchFamily="34" charset="-128"/>
                <a:cs typeface="B Titr" panose="00000700000000000000" pitchFamily="2" charset="-78"/>
              </a:rPr>
              <a:t>خطا و مدیریت ایمنی</a:t>
            </a:r>
            <a:endParaRPr lang="en-US" sz="3600" i="1" dirty="0">
              <a:solidFill>
                <a:srgbClr val="002060"/>
              </a:solidFill>
              <a:latin typeface="+mn-lt"/>
              <a:ea typeface="ＭＳ Ｐゴシック" pitchFamily="34" charset="-128"/>
              <a:cs typeface="B Titr" panose="00000700000000000000" pitchFamily="2" charset="-78"/>
            </a:endParaRPr>
          </a:p>
        </p:txBody>
      </p:sp>
      <p:sp>
        <p:nvSpPr>
          <p:cNvPr id="6148" name="AutoShape 4" descr="Image result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n-US" sz="1900" dirty="0">
              <a:solidFill>
                <a:srgbClr val="000066"/>
              </a:solidFill>
              <a:latin typeface="Arial" charset="0"/>
            </a:endParaRPr>
          </a:p>
        </p:txBody>
      </p:sp>
      <p:sp>
        <p:nvSpPr>
          <p:cNvPr id="6150" name="AutoShape 6" descr="Image result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n-US" sz="1900" dirty="0">
              <a:solidFill>
                <a:srgbClr val="000066"/>
              </a:solidFill>
              <a:latin typeface="Arial" charset="0"/>
            </a:endParaRPr>
          </a:p>
        </p:txBody>
      </p:sp>
      <p:grpSp>
        <p:nvGrpSpPr>
          <p:cNvPr id="10" name="Group 7"/>
          <p:cNvGrpSpPr>
            <a:grpSpLocks/>
          </p:cNvGrpSpPr>
          <p:nvPr/>
        </p:nvGrpSpPr>
        <p:grpSpPr bwMode="auto">
          <a:xfrm>
            <a:off x="1657163" y="2761129"/>
            <a:ext cx="533400" cy="762000"/>
            <a:chOff x="4128" y="1920"/>
            <a:chExt cx="1010" cy="1104"/>
          </a:xfrm>
        </p:grpSpPr>
        <p:sp>
          <p:nvSpPr>
            <p:cNvPr id="11" name="Freeform 8"/>
            <p:cNvSpPr>
              <a:spLocks/>
            </p:cNvSpPr>
            <p:nvPr/>
          </p:nvSpPr>
          <p:spPr bwMode="gray">
            <a:xfrm>
              <a:off x="4128" y="1920"/>
              <a:ext cx="528" cy="5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2"/>
                </a:cxn>
                <a:cxn ang="0">
                  <a:pos x="340" y="530"/>
                </a:cxn>
                <a:cxn ang="0">
                  <a:pos x="528" y="528"/>
                </a:cxn>
                <a:cxn ang="0">
                  <a:pos x="528" y="336"/>
                </a:cxn>
                <a:cxn ang="0">
                  <a:pos x="196" y="0"/>
                </a:cxn>
                <a:cxn ang="0">
                  <a:pos x="0" y="0"/>
                </a:cxn>
              </a:cxnLst>
              <a:rect l="0" t="0" r="r" b="b"/>
              <a:pathLst>
                <a:path w="528" h="530">
                  <a:moveTo>
                    <a:pt x="0" y="0"/>
                  </a:moveTo>
                  <a:lnTo>
                    <a:pt x="0" y="192"/>
                  </a:lnTo>
                  <a:lnTo>
                    <a:pt x="340" y="530"/>
                  </a:lnTo>
                  <a:lnTo>
                    <a:pt x="528" y="528"/>
                  </a:lnTo>
                  <a:lnTo>
                    <a:pt x="528" y="336"/>
                  </a:lnTo>
                  <a:lnTo>
                    <a:pt x="19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en-US" sz="1900" dirty="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gray">
            <a:xfrm rot="5400000">
              <a:off x="4129" y="2495"/>
              <a:ext cx="528" cy="5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2"/>
                </a:cxn>
                <a:cxn ang="0">
                  <a:pos x="340" y="530"/>
                </a:cxn>
                <a:cxn ang="0">
                  <a:pos x="528" y="528"/>
                </a:cxn>
                <a:cxn ang="0">
                  <a:pos x="528" y="336"/>
                </a:cxn>
                <a:cxn ang="0">
                  <a:pos x="196" y="0"/>
                </a:cxn>
                <a:cxn ang="0">
                  <a:pos x="0" y="0"/>
                </a:cxn>
              </a:cxnLst>
              <a:rect l="0" t="0" r="r" b="b"/>
              <a:pathLst>
                <a:path w="528" h="530">
                  <a:moveTo>
                    <a:pt x="0" y="0"/>
                  </a:moveTo>
                  <a:lnTo>
                    <a:pt x="0" y="192"/>
                  </a:lnTo>
                  <a:lnTo>
                    <a:pt x="340" y="530"/>
                  </a:lnTo>
                  <a:lnTo>
                    <a:pt x="528" y="528"/>
                  </a:lnTo>
                  <a:lnTo>
                    <a:pt x="528" y="336"/>
                  </a:lnTo>
                  <a:lnTo>
                    <a:pt x="19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en-US" sz="1900" dirty="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gray">
            <a:xfrm>
              <a:off x="4608" y="1920"/>
              <a:ext cx="528" cy="5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2"/>
                </a:cxn>
                <a:cxn ang="0">
                  <a:pos x="340" y="530"/>
                </a:cxn>
                <a:cxn ang="0">
                  <a:pos x="528" y="528"/>
                </a:cxn>
                <a:cxn ang="0">
                  <a:pos x="528" y="336"/>
                </a:cxn>
                <a:cxn ang="0">
                  <a:pos x="196" y="0"/>
                </a:cxn>
                <a:cxn ang="0">
                  <a:pos x="0" y="0"/>
                </a:cxn>
              </a:cxnLst>
              <a:rect l="0" t="0" r="r" b="b"/>
              <a:pathLst>
                <a:path w="528" h="530">
                  <a:moveTo>
                    <a:pt x="0" y="0"/>
                  </a:moveTo>
                  <a:lnTo>
                    <a:pt x="0" y="192"/>
                  </a:lnTo>
                  <a:lnTo>
                    <a:pt x="340" y="530"/>
                  </a:lnTo>
                  <a:lnTo>
                    <a:pt x="528" y="528"/>
                  </a:lnTo>
                  <a:lnTo>
                    <a:pt x="528" y="336"/>
                  </a:lnTo>
                  <a:lnTo>
                    <a:pt x="19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en-US" sz="1900" dirty="0">
                <a:solidFill>
                  <a:srgbClr val="000066"/>
                </a:solidFill>
                <a:latin typeface="Arial" charset="0"/>
              </a:endParaRPr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gray">
            <a:xfrm rot="5400000">
              <a:off x="4609" y="2495"/>
              <a:ext cx="528" cy="5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2"/>
                </a:cxn>
                <a:cxn ang="0">
                  <a:pos x="340" y="530"/>
                </a:cxn>
                <a:cxn ang="0">
                  <a:pos x="528" y="528"/>
                </a:cxn>
                <a:cxn ang="0">
                  <a:pos x="528" y="336"/>
                </a:cxn>
                <a:cxn ang="0">
                  <a:pos x="196" y="0"/>
                </a:cxn>
                <a:cxn ang="0">
                  <a:pos x="0" y="0"/>
                </a:cxn>
              </a:cxnLst>
              <a:rect l="0" t="0" r="r" b="b"/>
              <a:pathLst>
                <a:path w="528" h="530">
                  <a:moveTo>
                    <a:pt x="0" y="0"/>
                  </a:moveTo>
                  <a:lnTo>
                    <a:pt x="0" y="192"/>
                  </a:lnTo>
                  <a:lnTo>
                    <a:pt x="340" y="530"/>
                  </a:lnTo>
                  <a:lnTo>
                    <a:pt x="528" y="528"/>
                  </a:lnTo>
                  <a:lnTo>
                    <a:pt x="528" y="336"/>
                  </a:lnTo>
                  <a:lnTo>
                    <a:pt x="19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 algn="l" rtl="0" fontAlgn="base">
                <a:spcBef>
                  <a:spcPct val="0"/>
                </a:spcBef>
                <a:spcAft>
                  <a:spcPct val="0"/>
                </a:spcAft>
              </a:pPr>
              <a:endParaRPr lang="en-US" sz="1900" dirty="0">
                <a:solidFill>
                  <a:srgbClr val="000066"/>
                </a:solidFill>
                <a:latin typeface="Arial" charset="0"/>
              </a:endParaRPr>
            </a:p>
          </p:txBody>
        </p:sp>
      </p:grpSp>
      <p:sp>
        <p:nvSpPr>
          <p:cNvPr id="15" name="AutoShape 42"/>
          <p:cNvSpPr>
            <a:spLocks noChangeArrowheads="1"/>
          </p:cNvSpPr>
          <p:nvPr/>
        </p:nvSpPr>
        <p:spPr bwMode="ltGray">
          <a:xfrm rot="5400000" flipH="1">
            <a:off x="-1834727" y="1376379"/>
            <a:ext cx="3733801" cy="3929063"/>
          </a:xfrm>
          <a:custGeom>
            <a:avLst/>
            <a:gdLst>
              <a:gd name="G0" fmla="+- 56 0 0"/>
              <a:gd name="G1" fmla="+- 11796480 0 0"/>
              <a:gd name="G2" fmla="+- 0 0 11796480"/>
              <a:gd name="T0" fmla="*/ 0 256 1"/>
              <a:gd name="T1" fmla="*/ 180 256 1"/>
              <a:gd name="G3" fmla="+- 11796480 T0 T1"/>
              <a:gd name="T2" fmla="*/ 0 256 1"/>
              <a:gd name="T3" fmla="*/ 90 256 1"/>
              <a:gd name="G4" fmla="+- 11796480 T2 T3"/>
              <a:gd name="G5" fmla="*/ G4 2 1"/>
              <a:gd name="T4" fmla="*/ 90 256 1"/>
              <a:gd name="T5" fmla="*/ 0 256 1"/>
              <a:gd name="G6" fmla="+- 11796480 T4 T5"/>
              <a:gd name="G7" fmla="*/ G6 2 1"/>
              <a:gd name="G8" fmla="abs 1179648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56"/>
              <a:gd name="G18" fmla="*/ 56 1 2"/>
              <a:gd name="G19" fmla="+- G18 5400 0"/>
              <a:gd name="G20" fmla="cos G19 11796480"/>
              <a:gd name="G21" fmla="sin G19 11796480"/>
              <a:gd name="G22" fmla="+- G20 10800 0"/>
              <a:gd name="G23" fmla="+- G21 10800 0"/>
              <a:gd name="G24" fmla="+- 10800 0 G20"/>
              <a:gd name="G25" fmla="+- 56 10800 0"/>
              <a:gd name="G26" fmla="?: G9 G17 G25"/>
              <a:gd name="G27" fmla="?: G9 0 21600"/>
              <a:gd name="G28" fmla="cos 10800 11796480"/>
              <a:gd name="G29" fmla="sin 10800 11796480"/>
              <a:gd name="G30" fmla="sin 56 11796480"/>
              <a:gd name="G31" fmla="+- G28 10800 0"/>
              <a:gd name="G32" fmla="+- G29 10800 0"/>
              <a:gd name="G33" fmla="+- G30 10800 0"/>
              <a:gd name="G34" fmla="?: G4 0 G31"/>
              <a:gd name="G35" fmla="?: 11796480 G34 0"/>
              <a:gd name="G36" fmla="?: G6 G35 G31"/>
              <a:gd name="G37" fmla="+- 21600 0 G36"/>
              <a:gd name="G38" fmla="?: G4 0 G33"/>
              <a:gd name="G39" fmla="?: 1179648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5372 w 21600"/>
              <a:gd name="T15" fmla="*/ 10800 h 21600"/>
              <a:gd name="T16" fmla="*/ 10800 w 21600"/>
              <a:gd name="T17" fmla="*/ 10744 h 21600"/>
              <a:gd name="T18" fmla="*/ 16228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744" y="10800"/>
                </a:moveTo>
                <a:cubicBezTo>
                  <a:pt x="10744" y="10769"/>
                  <a:pt x="10769" y="10744"/>
                  <a:pt x="10800" y="10744"/>
                </a:cubicBezTo>
                <a:cubicBezTo>
                  <a:pt x="10830" y="10743"/>
                  <a:pt x="10855" y="10769"/>
                  <a:pt x="10856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1">
              <a:alpha val="36000"/>
            </a:schemeClr>
          </a:solidFill>
          <a:ln w="0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endParaRPr lang="en-US" sz="1900" dirty="0">
              <a:solidFill>
                <a:srgbClr val="000066"/>
              </a:solidFill>
              <a:latin typeface="Arial" charset="0"/>
            </a:endParaRPr>
          </a:p>
        </p:txBody>
      </p:sp>
      <p:pic>
        <p:nvPicPr>
          <p:cNvPr id="17" name="Picture 16" descr="2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95530" y="286984"/>
            <a:ext cx="2409825" cy="16134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936010" y="5287492"/>
            <a:ext cx="9448800" cy="436562"/>
          </a:xfrm>
        </p:spPr>
        <p:txBody>
          <a:bodyPr>
            <a:noAutofit/>
          </a:bodyPr>
          <a:lstStyle/>
          <a:p>
            <a:r>
              <a:rPr lang="fa-I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B Zar" panose="00000400000000000000" pitchFamily="2" charset="-78"/>
              </a:rPr>
              <a:t>کنفرانس ارتقای ایمنی بیمار</a:t>
            </a:r>
          </a:p>
          <a:p>
            <a:r>
              <a:rPr lang="fa-I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B Zar" panose="00000400000000000000" pitchFamily="2" charset="-78"/>
              </a:rPr>
              <a:t>ارائه دهنده: یاسمین مولوی طالقانی</a:t>
            </a:r>
          </a:p>
          <a:p>
            <a:r>
              <a:rPr lang="fa-I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B Zar" panose="00000400000000000000" pitchFamily="2" charset="-78"/>
              </a:rPr>
              <a:t>دکتری مدیریت خدمات بهداشتی درمانی</a:t>
            </a:r>
          </a:p>
          <a:p>
            <a:r>
              <a:rPr lang="fa-IR" sz="1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B Zar" panose="00000400000000000000" pitchFamily="2" charset="-78"/>
              </a:rPr>
              <a:t>شهریور 1400</a:t>
            </a:r>
            <a:endParaRPr lang="en-US" sz="1000" b="1" dirty="0">
              <a:solidFill>
                <a:schemeClr val="tx1">
                  <a:lumMod val="85000"/>
                  <a:lumOff val="15000"/>
                </a:schemeClr>
              </a:solidFill>
              <a:cs typeface="B Zar" panose="00000400000000000000" pitchFamily="2" charset="-78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2231" y="7937"/>
            <a:ext cx="2027275" cy="1112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456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2" cstate="print"/>
          <a:srcRect l="33761" t="28184" r="21137" b="13786"/>
          <a:stretch/>
        </p:blipFill>
        <p:spPr>
          <a:xfrm rot="5400000">
            <a:off x="2666997" y="-2667002"/>
            <a:ext cx="6858001" cy="12192007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80914" y="1221254"/>
            <a:ext cx="5871946" cy="2460569"/>
          </a:xfrm>
        </p:spPr>
        <p:txBody>
          <a:bodyPr>
            <a:normAutofit/>
          </a:bodyPr>
          <a:lstStyle/>
          <a:p>
            <a:pPr algn="r" rtl="1"/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تحلیل ریشه ای، فرایند بررسی و تحقیق ساختار یافته و گذشته نگری است که هدفش شناختن علت (علل) واقعی یک مسأله و پیدا نمودن راه هایی جهت حذف این علت(علل) با تاکید بر علل ریشه ای می باشد.</a:t>
            </a:r>
          </a:p>
          <a:p>
            <a:pPr marL="0" indent="0" algn="r" rtl="1">
              <a:buNone/>
            </a:pPr>
            <a:endParaRPr lang="fa-IR" b="1" dirty="0">
              <a:cs typeface="B Nazanin" panose="00000400000000000000" pitchFamily="2" charset="-78"/>
            </a:endParaRPr>
          </a:p>
        </p:txBody>
      </p:sp>
      <p:pic>
        <p:nvPicPr>
          <p:cNvPr id="9" name="Picture 2" descr="Image result for â«Ø¯Ø±Ø®Øª ÙØ´Ú©ÙØ§Øªâ¬â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00" y="1229138"/>
            <a:ext cx="3903603" cy="5065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Left Brace 9"/>
          <p:cNvSpPr/>
          <p:nvPr/>
        </p:nvSpPr>
        <p:spPr>
          <a:xfrm>
            <a:off x="4143025" y="1392822"/>
            <a:ext cx="522514" cy="282567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1" name="Left Brace 10"/>
          <p:cNvSpPr/>
          <p:nvPr/>
        </p:nvSpPr>
        <p:spPr>
          <a:xfrm>
            <a:off x="4156092" y="4250498"/>
            <a:ext cx="380445" cy="5080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4" name="Left Brace 13"/>
          <p:cNvSpPr/>
          <p:nvPr/>
        </p:nvSpPr>
        <p:spPr>
          <a:xfrm>
            <a:off x="4077903" y="5535318"/>
            <a:ext cx="536825" cy="579181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2" name="TextBox 11"/>
          <p:cNvSpPr txBox="1"/>
          <p:nvPr/>
        </p:nvSpPr>
        <p:spPr>
          <a:xfrm>
            <a:off x="4426022" y="1418210"/>
            <a:ext cx="923330" cy="2735026"/>
          </a:xfrm>
          <a:prstGeom prst="rect">
            <a:avLst/>
          </a:prstGeom>
          <a:noFill/>
        </p:spPr>
        <p:txBody>
          <a:bodyPr vert="vert" wrap="square" rtlCol="1">
            <a:spAutoFit/>
          </a:bodyPr>
          <a:lstStyle/>
          <a:p>
            <a:pPr algn="ctr"/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علائم: نتیجه یا پیامد مشکل</a:t>
            </a:r>
            <a:endParaRPr lang="fa-IR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46191" y="4314510"/>
            <a:ext cx="1134723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مشکل</a:t>
            </a:r>
            <a:endParaRPr lang="fa-IR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53422" y="5296793"/>
            <a:ext cx="1922641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علل یا </a:t>
            </a:r>
          </a:p>
          <a:p>
            <a:r>
              <a:rPr 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ریشه مشکلات</a:t>
            </a:r>
            <a:endParaRPr lang="fa-IR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5127173" y="459239"/>
            <a:ext cx="5772883" cy="698662"/>
          </a:xfrm>
        </p:spPr>
        <p:txBody>
          <a:bodyPr>
            <a:normAutofit/>
          </a:bodyPr>
          <a:lstStyle/>
          <a:p>
            <a:pPr algn="r" rtl="1"/>
            <a:r>
              <a:rPr lang="fa-IR" sz="32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تحلیل ریشه ای علل</a:t>
            </a:r>
            <a:endParaRPr lang="en-US" sz="3200" dirty="0">
              <a:solidFill>
                <a:srgbClr val="FF3300"/>
              </a:solidFill>
              <a:latin typeface="Garamond" panose="02020404030301010803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978770" y="2711470"/>
            <a:ext cx="530593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spcBef>
                <a:spcPct val="0"/>
              </a:spcBef>
            </a:pPr>
            <a:r>
              <a:rPr lang="fa-IR" sz="2400" dirty="0">
                <a:solidFill>
                  <a:srgbClr val="FF3300"/>
                </a:solidFill>
                <a:latin typeface="Garamond" panose="02020404030301010803"/>
                <a:cs typeface="B Titr" panose="00000700000000000000" pitchFamily="2" charset="-78"/>
              </a:rPr>
              <a:t>دلایل استفاده از تحلیل ریشه ای وقایع </a:t>
            </a:r>
            <a:endParaRPr lang="fa-IR" sz="2800" dirty="0">
              <a:solidFill>
                <a:schemeClr val="accent1">
                  <a:lumMod val="50000"/>
                </a:schemeClr>
              </a:solidFill>
              <a:cs typeface="B Zar" pitchFamily="2" charset="-78"/>
            </a:endParaRPr>
          </a:p>
          <a:p>
            <a:pPr algn="just" rtl="1"/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1-شناسایی نقائص و ضعف های سازمان که می تواند منجر به بروز خطاهای انسانی و سیستمی شوند.</a:t>
            </a:r>
          </a:p>
          <a:p>
            <a:pPr algn="just" rtl="1"/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2-ضرورت یادگیری از حوادث و خطاهایی که در گذشته رخ داده اند.( تاکید بر فرایند یادگیری)</a:t>
            </a:r>
          </a:p>
          <a:p>
            <a:pPr algn="just" rtl="1"/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3-تحلیل دقیق و موشکافانه چند حادثه بسیار مفید تر و مثمر ثمر تر از تحلیل شتابزده  تعداد زیادی حادثه است.</a:t>
            </a:r>
          </a:p>
          <a:p>
            <a:pPr algn="just" rtl="1"/>
            <a:r>
              <a:rPr lang="fa-IR" altLang="en-US" sz="2400" dirty="0" smtClean="0">
                <a:solidFill>
                  <a:schemeClr val="dk1"/>
                </a:solidFill>
                <a:cs typeface="B Zar" panose="00000400000000000000" pitchFamily="2" charset="-78"/>
              </a:rPr>
              <a:t>4-بخشی </a:t>
            </a:r>
            <a:r>
              <a:rPr lang="fa-IR" altLang="en-US" sz="2400" dirty="0">
                <a:solidFill>
                  <a:schemeClr val="dk1"/>
                </a:solidFill>
                <a:cs typeface="B Zar" panose="00000400000000000000" pitchFamily="2" charset="-78"/>
              </a:rPr>
              <a:t>از فرآیند بهبود ایمنی و کیفیت است و به یادگیری و رشد سازمان کمک می کند</a:t>
            </a:r>
            <a:r>
              <a:rPr lang="fa-IR" altLang="en-US" dirty="0">
                <a:solidFill>
                  <a:schemeClr val="dk1"/>
                </a:solidFill>
                <a:cs typeface="B Zar" panose="00000400000000000000" pitchFamily="2" charset="-7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6756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2" cstate="print"/>
          <a:srcRect l="33761" t="28184" r="21137" b="13786"/>
          <a:stretch/>
        </p:blipFill>
        <p:spPr>
          <a:xfrm rot="5400000">
            <a:off x="2666997" y="-2667002"/>
            <a:ext cx="6858001" cy="121920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38518" y="309091"/>
            <a:ext cx="10515600" cy="1325563"/>
          </a:xfrm>
        </p:spPr>
        <p:txBody>
          <a:bodyPr>
            <a:normAutofit/>
          </a:bodyPr>
          <a:lstStyle/>
          <a:p>
            <a:pPr algn="r" rtl="1"/>
            <a:r>
              <a:rPr lang="fa-IR" sz="32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عناصر اصلی در انجام </a:t>
            </a:r>
            <a:r>
              <a:rPr lang="en-US" sz="32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RCA</a:t>
            </a:r>
            <a:r>
              <a:rPr lang="fa-IR" sz="32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 ایده آل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68210758"/>
              </p:ext>
            </p:extLst>
          </p:nvPr>
        </p:nvGraphicFramePr>
        <p:xfrm>
          <a:off x="1639485" y="212208"/>
          <a:ext cx="8780930" cy="5042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Rectangle 3"/>
          <p:cNvSpPr/>
          <p:nvPr/>
        </p:nvSpPr>
        <p:spPr>
          <a:xfrm>
            <a:off x="1639485" y="3632620"/>
            <a:ext cx="2232212" cy="100922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600" b="1" dirty="0" smtClean="0">
                <a:cs typeface="B Nazanin" panose="00000400000000000000" pitchFamily="2" charset="-78"/>
              </a:rPr>
              <a:t>فعالیت های غیر ایمن</a:t>
            </a:r>
            <a:endParaRPr lang="fa-IR" sz="2600" b="1" dirty="0">
              <a:cs typeface="B Nazanin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44070" y="3647606"/>
            <a:ext cx="2246183" cy="95474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2600" b="1" dirty="0" smtClean="0">
                <a:cs typeface="B Nazanin" panose="00000400000000000000" pitchFamily="2" charset="-78"/>
              </a:rPr>
              <a:t>رفتارهای انسانی/ سیستمی</a:t>
            </a:r>
            <a:endParaRPr lang="fa-IR" sz="2600" b="1" dirty="0">
              <a:cs typeface="B Nazanin" panose="00000400000000000000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62626" y="3721732"/>
            <a:ext cx="1963270" cy="89255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1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1">
                  <a:lumMod val="60000"/>
                  <a:lumOff val="40000"/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ctr"/>
            <a:r>
              <a:rPr lang="fa-IR" sz="2600" b="1" dirty="0" smtClean="0">
                <a:cs typeface="B Nazanin" panose="00000400000000000000" pitchFamily="2" charset="-78"/>
              </a:rPr>
              <a:t>علل تاثیرگذار و ریشه ای</a:t>
            </a:r>
          </a:p>
        </p:txBody>
      </p:sp>
      <p:sp>
        <p:nvSpPr>
          <p:cNvPr id="7" name="Bent Arrow 6"/>
          <p:cNvSpPr/>
          <p:nvPr/>
        </p:nvSpPr>
        <p:spPr>
          <a:xfrm rot="10800000">
            <a:off x="1519518" y="3632619"/>
            <a:ext cx="9681881" cy="232634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19282" y="5107158"/>
            <a:ext cx="3953435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600" b="1" dirty="0" smtClean="0">
                <a:cs typeface="B Nazanin" panose="00000400000000000000" pitchFamily="2" charset="-78"/>
              </a:rPr>
              <a:t>توسعه راه حل و بازخورد</a:t>
            </a:r>
            <a:endParaRPr lang="fa-IR" sz="26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56156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33761" t="28184" r="21137" b="13786"/>
          <a:stretch/>
        </p:blipFill>
        <p:spPr>
          <a:xfrm rot="5400000">
            <a:off x="2666997" y="-2667002"/>
            <a:ext cx="6858001" cy="121920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2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آنالیز علت و معلول</a:t>
            </a:r>
            <a:endParaRPr lang="en-US" sz="3200" dirty="0">
              <a:solidFill>
                <a:srgbClr val="FF3300"/>
              </a:solidFill>
              <a:latin typeface="Garamond" panose="02020404030301010803"/>
              <a:ea typeface="+mn-ea"/>
              <a:cs typeface="B Titr" panose="00000700000000000000" pitchFamily="2" charset="-78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54331" y="1328738"/>
            <a:ext cx="10999469" cy="4848225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عواملی که بر روی عملکرد اثر گذاشته و منجر به ارائه خدمات غیر ایمن و بروز یک رویداد یا حادثه می گردد شناسایی می شود.</a:t>
            </a:r>
          </a:p>
          <a:p>
            <a:pPr marL="0" indent="0">
              <a:buNone/>
            </a:pPr>
            <a:endParaRPr lang="fa-IR" sz="2600" dirty="0">
              <a:cs typeface="B Nazanin" panose="00000400000000000000" pitchFamily="2" charset="-78"/>
            </a:endParaRPr>
          </a:p>
          <a:p>
            <a:pPr marL="0" indent="0">
              <a:buNone/>
            </a:pPr>
            <a:endParaRPr lang="fa-IR" sz="2600" dirty="0" smtClean="0">
              <a:cs typeface="B Nazanin" panose="00000400000000000000" pitchFamily="2" charset="-78"/>
            </a:endParaRP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2488464973"/>
              </p:ext>
            </p:extLst>
          </p:nvPr>
        </p:nvGraphicFramePr>
        <p:xfrm>
          <a:off x="354331" y="2323644"/>
          <a:ext cx="10629900" cy="36878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5035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33761" t="28184" r="21137" b="13786"/>
          <a:stretch/>
        </p:blipFill>
        <p:spPr>
          <a:xfrm rot="5400000">
            <a:off x="2666997" y="-2667002"/>
            <a:ext cx="6858001" cy="121920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7" y="271462"/>
            <a:ext cx="10515600" cy="1325563"/>
          </a:xfrm>
        </p:spPr>
        <p:txBody>
          <a:bodyPr>
            <a:normAutofit/>
          </a:bodyPr>
          <a:lstStyle/>
          <a:p>
            <a:pPr algn="ctr" rtl="1"/>
            <a:r>
              <a:rPr lang="fa-IR" sz="32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ابزار</a:t>
            </a:r>
            <a:r>
              <a:rPr lang="en-US" sz="32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 </a:t>
            </a:r>
            <a:r>
              <a:rPr lang="fa-IR" sz="32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بررسی خطا در دیدگاه سیستمی</a:t>
            </a:r>
            <a:br>
              <a:rPr lang="fa-IR" sz="32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</a:br>
            <a:r>
              <a:rPr lang="fa-IR" sz="32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رویکرد پیشگیرانه</a:t>
            </a:r>
            <a:endParaRPr lang="en-US" sz="3200" dirty="0">
              <a:solidFill>
                <a:srgbClr val="FF3300"/>
              </a:solidFill>
              <a:latin typeface="Garamond" panose="02020404030301010803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0984" y="1597025"/>
            <a:ext cx="10468707" cy="4351338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  <a:buClr>
                <a:srgbClr val="FF0000"/>
              </a:buClr>
              <a:buSzPct val="100000"/>
              <a:buFont typeface="Wingdings" pitchFamily="2" charset="2"/>
              <a:buChar char="v"/>
            </a:pPr>
            <a:r>
              <a:rPr lang="en-US" sz="2400" dirty="0">
                <a:cs typeface="B Zar" panose="00000400000000000000" pitchFamily="2" charset="-78"/>
              </a:rPr>
              <a:t>FMEA</a:t>
            </a:r>
            <a:r>
              <a:rPr lang="fa-IR" sz="2400" dirty="0">
                <a:cs typeface="B Zar" panose="00000400000000000000" pitchFamily="2" charset="-78"/>
              </a:rPr>
              <a:t> رویکردی گام به گام برای </a:t>
            </a:r>
            <a:r>
              <a:rPr lang="fa-IR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Zar" panose="00000400000000000000" pitchFamily="2" charset="-78"/>
              </a:rPr>
              <a:t>شناسایی حالات بالقوه خرابی و شکست </a:t>
            </a:r>
            <a:r>
              <a:rPr lang="fa-IR" sz="2400" dirty="0">
                <a:cs typeface="B Zar" panose="00000400000000000000" pitchFamily="2" charset="-78"/>
              </a:rPr>
              <a:t>در فرآیند طرحی و تولید یک کالا یا ارائه یک خدمت (با هدف </a:t>
            </a:r>
            <a:r>
              <a:rPr lang="fa-IR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Zar" panose="00000400000000000000" pitchFamily="2" charset="-78"/>
              </a:rPr>
              <a:t>پیشگیری</a:t>
            </a:r>
            <a:r>
              <a:rPr lang="fa-IR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Zar" panose="00000400000000000000" pitchFamily="2" charset="-78"/>
              </a:rPr>
              <a:t> </a:t>
            </a:r>
            <a:r>
              <a:rPr lang="fa-IR" sz="2400" dirty="0">
                <a:cs typeface="B Zar" panose="00000400000000000000" pitchFamily="2" charset="-78"/>
              </a:rPr>
              <a:t>از وقوع این خرابی ها و حالات شکست ) است.</a:t>
            </a:r>
            <a:endParaRPr lang="en-US" sz="2400" dirty="0">
              <a:cs typeface="B Zar" panose="00000400000000000000" pitchFamily="2" charset="-78"/>
            </a:endParaRPr>
          </a:p>
          <a:p>
            <a:pPr algn="r" rtl="1">
              <a:lnSpc>
                <a:spcPct val="150000"/>
              </a:lnSpc>
              <a:buClr>
                <a:srgbClr val="FF0000"/>
              </a:buClr>
              <a:buSzPct val="100000"/>
              <a:buFont typeface="Wingdings" pitchFamily="2" charset="2"/>
              <a:buChar char="v"/>
            </a:pPr>
            <a:r>
              <a:rPr lang="fa-IR" sz="2400" dirty="0">
                <a:cs typeface="B Zar" panose="00000400000000000000" pitchFamily="2" charset="-78"/>
              </a:rPr>
              <a:t>روشی ساختاریافته و سیستماتیک برای کمی کرده اثرات بالقوه بروز خطا است که امکان اولویت بندی اقداماتی را برای کاهش یا حذف این حالات شکست به وجود می آورد.</a:t>
            </a:r>
            <a:endParaRPr lang="en-US" sz="2400" dirty="0">
              <a:cs typeface="B Zar" panose="00000400000000000000" pitchFamily="2" charset="-78"/>
            </a:endParaRPr>
          </a:p>
          <a:p>
            <a:pPr algn="justLow" rtl="1">
              <a:lnSpc>
                <a:spcPct val="150000"/>
              </a:lnSpc>
              <a:buClr>
                <a:srgbClr val="FF0000"/>
              </a:buClr>
              <a:buSzPct val="100000"/>
              <a:buFont typeface="Wingdings" pitchFamily="2" charset="2"/>
              <a:buChar char="v"/>
            </a:pPr>
            <a:r>
              <a:rPr lang="fa-IR" sz="2400" dirty="0" smtClean="0">
                <a:cs typeface="B Zar" panose="00000400000000000000" pitchFamily="2" charset="-78"/>
              </a:rPr>
              <a:t>شناسایی </a:t>
            </a:r>
            <a:r>
              <a:rPr lang="fa-IR" sz="2400" dirty="0">
                <a:cs typeface="B Zar" panose="00000400000000000000" pitchFamily="2" charset="-78"/>
              </a:rPr>
              <a:t>وکاهش تعداد نقاط توأم با ریسک (</a:t>
            </a:r>
            <a:r>
              <a:rPr lang="en-US" sz="2400" dirty="0">
                <a:cs typeface="B Zar" panose="00000400000000000000" pitchFamily="2" charset="-78"/>
              </a:rPr>
              <a:t>Risk Points</a:t>
            </a:r>
            <a:r>
              <a:rPr lang="fa-IR" sz="2400" dirty="0">
                <a:cs typeface="B Zar" panose="00000400000000000000" pitchFamily="2" charset="-78"/>
              </a:rPr>
              <a:t>) در فرایندهای مراقبت های بهداشتی و درمانی که می توانند بر بیماران، ارائه دهندگان خدمات و سازمان های بهداشتی و درمانی تاثیر سوء و منفی داشته باشند.</a:t>
            </a:r>
            <a:endParaRPr lang="en-US" sz="2400" dirty="0">
              <a:cs typeface="B Zar" panose="00000400000000000000" pitchFamily="2" charset="-78"/>
            </a:endParaRPr>
          </a:p>
          <a:p>
            <a:pPr algn="r" rtl="1">
              <a:lnSpc>
                <a:spcPct val="150000"/>
              </a:lnSpc>
              <a:buClr>
                <a:srgbClr val="FF0000"/>
              </a:buClr>
              <a:buSzPct val="100000"/>
              <a:buFont typeface="Wingdings" pitchFamily="2" charset="2"/>
              <a:buChar char="v"/>
            </a:pPr>
            <a:r>
              <a:rPr lang="fa-IR" sz="2400" dirty="0" smtClean="0">
                <a:cs typeface="B Zar" panose="00000400000000000000" pitchFamily="2" charset="-78"/>
              </a:rPr>
              <a:t>به علاوه</a:t>
            </a:r>
            <a:endParaRPr lang="en-US" sz="2400" dirty="0" smtClean="0">
              <a:cs typeface="B Zar" panose="00000400000000000000" pitchFamily="2" charset="-78"/>
            </a:endParaRPr>
          </a:p>
          <a:p>
            <a:pPr algn="r" rtl="1">
              <a:lnSpc>
                <a:spcPct val="150000"/>
              </a:lnSpc>
              <a:buClr>
                <a:srgbClr val="FF0000"/>
              </a:buClr>
              <a:buSzPct val="100000"/>
              <a:buFont typeface="Wingdings" pitchFamily="2" charset="2"/>
              <a:buChar char="§"/>
            </a:pPr>
            <a:r>
              <a:rPr lang="fa-IR" sz="2400" dirty="0" smtClean="0">
                <a:cs typeface="B Zar" panose="00000400000000000000" pitchFamily="2" charset="-78"/>
              </a:rPr>
              <a:t>افزایش اثربخشی، افزایش کارایی و </a:t>
            </a:r>
            <a:r>
              <a:rPr lang="fa-IR" sz="2400" dirty="0">
                <a:cs typeface="B Zar" panose="00000400000000000000" pitchFamily="2" charset="-78"/>
              </a:rPr>
              <a:t>کاهش هزینه ها</a:t>
            </a:r>
            <a:endParaRPr lang="en-US" sz="2400" dirty="0">
              <a:cs typeface="B Zar" panose="00000400000000000000" pitchFamily="2" charset="-78"/>
            </a:endParaRPr>
          </a:p>
          <a:p>
            <a:pPr algn="r" rtl="1">
              <a:lnSpc>
                <a:spcPct val="150000"/>
              </a:lnSpc>
              <a:buClr>
                <a:srgbClr val="FF0000"/>
              </a:buClr>
              <a:buSzPct val="100000"/>
              <a:buFont typeface="Wingdings" pitchFamily="2" charset="2"/>
              <a:buChar char="v"/>
            </a:pPr>
            <a:endParaRPr lang="en-US" sz="2400" dirty="0">
              <a:cs typeface="B Zar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endParaRPr lang="en-US" sz="2400" dirty="0"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9016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/>
          <a:srcRect l="33761" t="28184" r="21137" b="13786"/>
          <a:stretch/>
        </p:blipFill>
        <p:spPr>
          <a:xfrm rot="5400000">
            <a:off x="2666997" y="-2667002"/>
            <a:ext cx="6858001" cy="121920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32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مراحل انجام </a:t>
            </a:r>
            <a:r>
              <a:rPr lang="en-US" sz="32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FMEA</a:t>
            </a:r>
            <a:br>
              <a:rPr lang="en-US" sz="32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</a:br>
            <a:endParaRPr lang="fa-IR" sz="3200" dirty="0">
              <a:solidFill>
                <a:srgbClr val="FF3300"/>
              </a:solidFill>
              <a:latin typeface="Garamond" panose="02020404030301010803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" y="1554163"/>
            <a:ext cx="10347960" cy="4915217"/>
          </a:xfrm>
        </p:spPr>
        <p:txBody>
          <a:bodyPr>
            <a:normAutofit/>
          </a:bodyPr>
          <a:lstStyle/>
          <a:p>
            <a:pPr marL="514350" indent="-514350" algn="r" rtl="1">
              <a:buClr>
                <a:srgbClr val="FF0000"/>
              </a:buClr>
              <a:buSzPct val="100000"/>
              <a:buFont typeface="+mj-lt"/>
              <a:buAutoNum type="arabicPeriod"/>
            </a:pPr>
            <a:r>
              <a:rPr lang="fa-IR" sz="2400" dirty="0">
                <a:cs typeface="B Zar" panose="00000400000000000000" pitchFamily="2" charset="-78"/>
              </a:rPr>
              <a:t>تشکیل تیم</a:t>
            </a:r>
            <a:endParaRPr lang="en-US" sz="2400" dirty="0">
              <a:cs typeface="B Zar" panose="00000400000000000000" pitchFamily="2" charset="-78"/>
            </a:endParaRPr>
          </a:p>
          <a:p>
            <a:pPr marL="514350" indent="-514350" algn="r" rtl="1">
              <a:buClr>
                <a:srgbClr val="FF0000"/>
              </a:buClr>
              <a:buSzPct val="100000"/>
              <a:buFont typeface="+mj-lt"/>
              <a:buAutoNum type="arabicPeriod"/>
            </a:pPr>
            <a:r>
              <a:rPr lang="fa-IR" sz="2400" dirty="0">
                <a:cs typeface="B Zar" panose="00000400000000000000" pitchFamily="2" charset="-78"/>
              </a:rPr>
              <a:t>مشخص نمودن فرایند / سیستم تحت مطالعه</a:t>
            </a:r>
            <a:endParaRPr lang="en-US" sz="2400" dirty="0">
              <a:cs typeface="B Zar" panose="00000400000000000000" pitchFamily="2" charset="-78"/>
            </a:endParaRPr>
          </a:p>
          <a:p>
            <a:pPr marL="514350" indent="-514350" algn="r" rtl="1">
              <a:buClr>
                <a:srgbClr val="FF0000"/>
              </a:buClr>
              <a:buSzPct val="100000"/>
              <a:buFont typeface="+mj-lt"/>
              <a:buAutoNum type="arabicPeriod"/>
            </a:pPr>
            <a:r>
              <a:rPr lang="fa-IR" sz="2400" dirty="0">
                <a:cs typeface="B Zar" panose="00000400000000000000" pitchFamily="2" charset="-78"/>
              </a:rPr>
              <a:t>مشخص کردن گامهای فرایند یا اجزا و عوامل تشکیل دهنده سیستم</a:t>
            </a:r>
            <a:endParaRPr lang="en-US" sz="2400" dirty="0">
              <a:cs typeface="B Zar" panose="00000400000000000000" pitchFamily="2" charset="-78"/>
            </a:endParaRPr>
          </a:p>
          <a:p>
            <a:pPr marL="514350" indent="-514350" algn="r" rtl="1">
              <a:buClr>
                <a:srgbClr val="FF0000"/>
              </a:buClr>
              <a:buSzPct val="100000"/>
              <a:buFont typeface="+mj-lt"/>
              <a:buAutoNum type="arabicPeriod"/>
            </a:pPr>
            <a:r>
              <a:rPr lang="fa-IR" sz="2400" dirty="0">
                <a:cs typeface="B Zar" panose="00000400000000000000" pitchFamily="2" charset="-78"/>
              </a:rPr>
              <a:t>فهرست کردن حالات بالقوه خطا برای هر یک از آنها</a:t>
            </a:r>
            <a:endParaRPr lang="en-US" sz="2400" dirty="0">
              <a:cs typeface="B Zar" panose="00000400000000000000" pitchFamily="2" charset="-78"/>
            </a:endParaRPr>
          </a:p>
          <a:p>
            <a:pPr marL="514350" indent="-514350" algn="r" rtl="1">
              <a:buClr>
                <a:srgbClr val="FF0000"/>
              </a:buClr>
              <a:buSzPct val="100000"/>
              <a:buFont typeface="+mj-lt"/>
              <a:buAutoNum type="arabicPeriod"/>
            </a:pPr>
            <a:r>
              <a:rPr lang="fa-IR" sz="2400" dirty="0">
                <a:cs typeface="B Zar" panose="00000400000000000000" pitchFamily="2" charset="-78"/>
              </a:rPr>
              <a:t>تعیین اثرات بالقوه بروز هر یک از این حالات خطا</a:t>
            </a:r>
            <a:endParaRPr lang="en-US" sz="2400" dirty="0">
              <a:cs typeface="B Zar" panose="00000400000000000000" pitchFamily="2" charset="-78"/>
            </a:endParaRPr>
          </a:p>
          <a:p>
            <a:pPr marL="514350" indent="-514350" algn="r" rtl="1">
              <a:buClr>
                <a:srgbClr val="FF0000"/>
              </a:buClr>
              <a:buSzPct val="100000"/>
              <a:buFont typeface="+mj-lt"/>
              <a:buAutoNum type="arabicPeriod"/>
            </a:pPr>
            <a:r>
              <a:rPr lang="fa-IR" sz="2400" dirty="0">
                <a:cs typeface="B Zar" panose="00000400000000000000" pitchFamily="2" charset="-78"/>
              </a:rPr>
              <a:t>تعیین علل بروز هر یک از این خطا ها</a:t>
            </a:r>
            <a:endParaRPr lang="en-US" sz="2400" dirty="0">
              <a:cs typeface="B Zar" panose="00000400000000000000" pitchFamily="2" charset="-78"/>
            </a:endParaRPr>
          </a:p>
          <a:p>
            <a:pPr marL="514350" indent="-514350" algn="r" rtl="1">
              <a:buClr>
                <a:srgbClr val="FF0000"/>
              </a:buClr>
              <a:buSzPct val="100000"/>
              <a:buFont typeface="+mj-lt"/>
              <a:buAutoNum type="arabicPeriod"/>
            </a:pPr>
            <a:r>
              <a:rPr lang="fa-IR" sz="2400" dirty="0">
                <a:cs typeface="B Zar" panose="00000400000000000000" pitchFamily="2" charset="-78"/>
              </a:rPr>
              <a:t>فهرست کردن کنترل های جاری به منظور شناسایی هر یک از این خطاها</a:t>
            </a:r>
            <a:endParaRPr lang="en-US" sz="2400" dirty="0">
              <a:cs typeface="B Zar" panose="00000400000000000000" pitchFamily="2" charset="-78"/>
            </a:endParaRPr>
          </a:p>
          <a:p>
            <a:pPr marL="514350" indent="-514350" algn="r" rtl="1">
              <a:buClr>
                <a:srgbClr val="FF0000"/>
              </a:buClr>
              <a:buSzPct val="100000"/>
              <a:buFont typeface="+mj-lt"/>
              <a:buAutoNum type="arabicPeriod"/>
            </a:pPr>
            <a:r>
              <a:rPr lang="fa-IR" sz="2400" dirty="0">
                <a:cs typeface="B Zar" panose="00000400000000000000" pitchFamily="2" charset="-78"/>
              </a:rPr>
              <a:t>محاسبه اولویت ها (میزان اهمیت هر ریسک)</a:t>
            </a:r>
            <a:endParaRPr lang="en-US" sz="2400" dirty="0">
              <a:cs typeface="B Zar" panose="00000400000000000000" pitchFamily="2" charset="-78"/>
            </a:endParaRPr>
          </a:p>
          <a:p>
            <a:pPr marL="514350" indent="-514350" algn="r" rtl="1">
              <a:buClr>
                <a:srgbClr val="FF0000"/>
              </a:buClr>
              <a:buSzPct val="100000"/>
              <a:buFont typeface="+mj-lt"/>
              <a:buAutoNum type="arabicPeriod"/>
            </a:pPr>
            <a:r>
              <a:rPr lang="fa-IR" sz="2400" dirty="0">
                <a:cs typeface="B Zar" panose="00000400000000000000" pitchFamily="2" charset="-78"/>
              </a:rPr>
              <a:t>اجرا و پیاده سازی اقدامات پیشگیرانه و اصلاحی</a:t>
            </a:r>
          </a:p>
        </p:txBody>
      </p:sp>
    </p:spTree>
    <p:extLst>
      <p:ext uri="{BB962C8B-B14F-4D97-AF65-F5344CB8AC3E}">
        <p14:creationId xmlns:p14="http://schemas.microsoft.com/office/powerpoint/2010/main" val="2590934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/>
          <a:srcRect l="33761" t="28184" r="21137" b="13786"/>
          <a:stretch/>
        </p:blipFill>
        <p:spPr>
          <a:xfrm rot="5400000">
            <a:off x="2666997" y="-2667002"/>
            <a:ext cx="6858001" cy="1219200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57199" y="1669971"/>
            <a:ext cx="1072134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استانداردهاي ایمنی بیمار مجموعه اي از الزامات هستند که براي اجرای برنامه های ایمنی بیمار در سطح بیمارستان حیاتی می باشند.</a:t>
            </a:r>
          </a:p>
          <a:p>
            <a:pPr algn="just" rtl="1"/>
            <a:r>
              <a:rPr lang="fa-IR" sz="2400" b="1" dirty="0">
                <a:solidFill>
                  <a:srgbClr val="FF0000"/>
                </a:solidFill>
                <a:cs typeface="B Zar" panose="00000400000000000000" pitchFamily="2" charset="-78"/>
              </a:rPr>
              <a:t>استانداردهای الزامی:</a:t>
            </a:r>
          </a:p>
          <a:p>
            <a:pPr algn="r" rtl="1"/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استانداردهایی هستند که براي رسمیت شناخته شدن بیمارستان به عنوان بیمارستان دوستدار ایمنی بیمار ،ضروري است و باید به صورت 100 % تحقق یابند</a:t>
            </a:r>
          </a:p>
          <a:p>
            <a:pPr algn="just" rtl="1"/>
            <a:r>
              <a:rPr lang="fa-IR" sz="2400" b="1" dirty="0">
                <a:solidFill>
                  <a:srgbClr val="FF0000"/>
                </a:solidFill>
                <a:cs typeface="B Zar" panose="00000400000000000000" pitchFamily="2" charset="-78"/>
              </a:rPr>
              <a:t>استانداردهای اساسی:</a:t>
            </a:r>
          </a:p>
          <a:p>
            <a:pPr algn="r" rtl="1"/>
            <a:r>
              <a:rPr lang="fa-IR" sz="2400" dirty="0" smtClean="0">
                <a:solidFill>
                  <a:schemeClr val="dk1"/>
                </a:solidFill>
                <a:cs typeface="B Zar" panose="00000400000000000000" pitchFamily="2" charset="-78"/>
              </a:rPr>
              <a:t>شامل </a:t>
            </a:r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حداقل استانداردهایی هستند که بیمارستان باید براي ایمنی بیماران از آنها تبعیت کند.</a:t>
            </a:r>
          </a:p>
          <a:p>
            <a:pPr algn="r" rtl="1"/>
            <a:r>
              <a:rPr lang="fa-IR" sz="2400" b="1" dirty="0">
                <a:solidFill>
                  <a:srgbClr val="FF0000"/>
                </a:solidFill>
                <a:cs typeface="B Zar" panose="00000400000000000000" pitchFamily="2" charset="-78"/>
              </a:rPr>
              <a:t>استانداردهای پیشرفته:</a:t>
            </a:r>
          </a:p>
          <a:p>
            <a:pPr algn="r" rtl="1"/>
            <a:r>
              <a:rPr lang="fa-IR" sz="2400" dirty="0" smtClean="0">
                <a:solidFill>
                  <a:schemeClr val="dk1"/>
                </a:solidFill>
                <a:cs typeface="B Zar" panose="00000400000000000000" pitchFamily="2" charset="-78"/>
              </a:rPr>
              <a:t>الزاماتی </a:t>
            </a:r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هستند که بیمارستان باید بسته به ظرفیت و منابع خود در جهت دستیابی به آنها به منظور تقویت خدمات ایمن اقدام نماید.</a:t>
            </a:r>
            <a:endParaRPr lang="en-US" sz="2400" dirty="0">
              <a:solidFill>
                <a:schemeClr val="dk1"/>
              </a:solidFill>
              <a:cs typeface="B Zar" panose="000004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047997" y="696763"/>
            <a:ext cx="6096000" cy="54784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rtl="1">
              <a:lnSpc>
                <a:spcPct val="90000"/>
              </a:lnSpc>
              <a:spcBef>
                <a:spcPct val="0"/>
              </a:spcBef>
            </a:pPr>
            <a:r>
              <a:rPr lang="fa-IR" sz="3200" dirty="0">
                <a:solidFill>
                  <a:srgbClr val="FF3300"/>
                </a:solidFill>
                <a:latin typeface="Garamond" panose="02020404030301010803"/>
                <a:cs typeface="B Titr" panose="00000700000000000000" pitchFamily="2" charset="-78"/>
              </a:rPr>
              <a:t>استانداردهای ایمنی بیمار</a:t>
            </a:r>
            <a:endParaRPr lang="en-US" sz="3200" dirty="0">
              <a:solidFill>
                <a:srgbClr val="FF3300"/>
              </a:solidFill>
              <a:latin typeface="Garamond" panose="02020404030301010803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5867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/>
          <a:srcRect l="33761" t="28184" r="21137" b="13786"/>
          <a:stretch/>
        </p:blipFill>
        <p:spPr>
          <a:xfrm rot="5400000">
            <a:off x="2666997" y="-2667002"/>
            <a:ext cx="6858001" cy="121920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0972" y="40529"/>
            <a:ext cx="9180328" cy="1325563"/>
          </a:xfrm>
        </p:spPr>
        <p:txBody>
          <a:bodyPr>
            <a:normAutofit/>
          </a:bodyPr>
          <a:lstStyle/>
          <a:p>
            <a:pPr algn="ctr" rtl="1"/>
            <a:r>
              <a:rPr lang="fa-IR" sz="32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گروه بندی استانداردهای بیمارستان دوستدار ایمنی</a:t>
            </a:r>
            <a:endParaRPr lang="en-US" sz="3200" dirty="0">
              <a:solidFill>
                <a:srgbClr val="FF3300"/>
              </a:solidFill>
              <a:latin typeface="Garamond" panose="02020404030301010803"/>
              <a:ea typeface="+mn-ea"/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4927" t="19921" r="13688" b="5863"/>
          <a:stretch/>
        </p:blipFill>
        <p:spPr>
          <a:xfrm>
            <a:off x="523387" y="1366092"/>
            <a:ext cx="10143461" cy="5089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25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/>
          <a:srcRect l="33761" t="28184" r="21137" b="13786"/>
          <a:stretch/>
        </p:blipFill>
        <p:spPr>
          <a:xfrm rot="5400000">
            <a:off x="2666997" y="-2667002"/>
            <a:ext cx="6858001" cy="121920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2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سطح بندی بیمارستان های دوستدار ایمنی بیمار</a:t>
            </a:r>
            <a:endParaRPr lang="en-US" sz="3200" dirty="0">
              <a:solidFill>
                <a:srgbClr val="FF3300"/>
              </a:solidFill>
              <a:latin typeface="Garamond" panose="02020404030301010803"/>
              <a:ea typeface="+mn-ea"/>
              <a:cs typeface="B Titr" panose="000007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3682545"/>
              </p:ext>
            </p:extLst>
          </p:nvPr>
        </p:nvGraphicFramePr>
        <p:xfrm>
          <a:off x="1593112" y="2219030"/>
          <a:ext cx="8412480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03120"/>
                <a:gridCol w="2103120"/>
                <a:gridCol w="2103120"/>
                <a:gridCol w="210312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استانداردهای پیشرفته</a:t>
                      </a:r>
                      <a:endParaRPr lang="en-US" sz="2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استانداردهای اساسی</a:t>
                      </a:r>
                      <a:endParaRPr lang="en-US" sz="2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استانداردهای الزامی</a:t>
                      </a:r>
                      <a:endParaRPr lang="en-US" sz="2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درجه بیمارستان</a:t>
                      </a:r>
                      <a:endParaRPr lang="en-US" sz="2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-</a:t>
                      </a:r>
                      <a:endParaRPr lang="en-US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-</a:t>
                      </a:r>
                      <a:endParaRPr lang="en-US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100%</a:t>
                      </a:r>
                      <a:endParaRPr lang="en-US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سطح یک</a:t>
                      </a:r>
                      <a:endParaRPr lang="en-US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-</a:t>
                      </a:r>
                      <a:endParaRPr lang="en-US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60-89%</a:t>
                      </a:r>
                      <a:endParaRPr lang="en-US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100%</a:t>
                      </a:r>
                      <a:endParaRPr lang="en-US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سطح دو</a:t>
                      </a:r>
                      <a:endParaRPr lang="en-US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-</a:t>
                      </a:r>
                      <a:endParaRPr lang="en-US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≥90%</a:t>
                      </a:r>
                      <a:endParaRPr lang="en-US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100%</a:t>
                      </a:r>
                      <a:endParaRPr lang="en-US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سطح سه</a:t>
                      </a:r>
                      <a:endParaRPr lang="en-US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≥</a:t>
                      </a:r>
                      <a:r>
                        <a:rPr lang="fa-IR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80</a:t>
                      </a:r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%</a:t>
                      </a:r>
                      <a:endParaRPr lang="en-US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≥90%</a:t>
                      </a:r>
                      <a:endParaRPr lang="en-US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100%</a:t>
                      </a:r>
                      <a:endParaRPr lang="en-US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سطح چهار</a:t>
                      </a:r>
                      <a:endParaRPr lang="en-US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023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33761" t="28184" r="21137" b="13786"/>
          <a:stretch/>
        </p:blipFill>
        <p:spPr>
          <a:xfrm rot="5400000">
            <a:off x="2666997" y="-2667002"/>
            <a:ext cx="6858001" cy="121920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1210"/>
            <a:ext cx="10515600" cy="804456"/>
          </a:xfrm>
        </p:spPr>
        <p:txBody>
          <a:bodyPr>
            <a:normAutofit/>
          </a:bodyPr>
          <a:lstStyle/>
          <a:p>
            <a:pPr algn="ctr"/>
            <a:r>
              <a:rPr lang="fa-IR" sz="32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ذکر برخی از استانداردهای ایمنی بیمار</a:t>
            </a:r>
            <a:endParaRPr lang="en-US" sz="3200" dirty="0">
              <a:solidFill>
                <a:srgbClr val="FF3300"/>
              </a:solidFill>
              <a:latin typeface="Garamond" panose="02020404030301010803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75"/>
            <a:ext cx="11258550" cy="5922334"/>
          </a:xfrm>
        </p:spPr>
        <p:txBody>
          <a:bodyPr>
            <a:normAutofit fontScale="92500" lnSpcReduction="10000"/>
          </a:bodyPr>
          <a:lstStyle/>
          <a:p>
            <a:pPr algn="r" rtl="1"/>
            <a:r>
              <a:rPr lang="en-US" sz="2600" dirty="0">
                <a:solidFill>
                  <a:srgbClr val="FF0000"/>
                </a:solidFill>
                <a:cs typeface="B Zar" panose="00000400000000000000" pitchFamily="2" charset="-78"/>
              </a:rPr>
              <a:t>A.1,1,1</a:t>
            </a:r>
            <a:r>
              <a:rPr lang="fa-IR" sz="2600" dirty="0">
                <a:solidFill>
                  <a:srgbClr val="FF0000"/>
                </a:solidFill>
                <a:cs typeface="B Zar" panose="00000400000000000000" pitchFamily="2" charset="-78"/>
              </a:rPr>
              <a:t> ایمنی بیمار در بیمارستان یک اولویت استراتژیک می باشد و در قالب برنامه عملیاتی تفضیلی در حال اجراست.</a:t>
            </a:r>
          </a:p>
          <a:p>
            <a:pPr algn="r" rtl="1"/>
            <a:r>
              <a:rPr lang="fa-IR" sz="2600" dirty="0">
                <a:solidFill>
                  <a:schemeClr val="dk1"/>
                </a:solidFill>
                <a:cs typeface="B Zar" panose="00000400000000000000" pitchFamily="2" charset="-78"/>
              </a:rPr>
              <a:t>مستندات</a:t>
            </a:r>
          </a:p>
          <a:p>
            <a:pPr algn="r" rtl="1"/>
            <a:r>
              <a:rPr lang="fa-IR" sz="2600" dirty="0" smtClean="0">
                <a:solidFill>
                  <a:schemeClr val="dk1"/>
                </a:solidFill>
                <a:cs typeface="B Zar" panose="00000400000000000000" pitchFamily="2" charset="-78"/>
              </a:rPr>
              <a:t>ذکر </a:t>
            </a:r>
            <a:r>
              <a:rPr lang="fa-IR" sz="2600" dirty="0">
                <a:solidFill>
                  <a:schemeClr val="dk1"/>
                </a:solidFill>
                <a:cs typeface="B Zar" panose="00000400000000000000" pitchFamily="2" charset="-78"/>
              </a:rPr>
              <a:t>مفاد ایمنی در برنامه استراتژیک بیمارستان</a:t>
            </a:r>
          </a:p>
          <a:p>
            <a:pPr algn="r" rtl="1"/>
            <a:r>
              <a:rPr lang="fa-IR" sz="2600" dirty="0">
                <a:solidFill>
                  <a:schemeClr val="dk1"/>
                </a:solidFill>
                <a:cs typeface="B Zar" panose="00000400000000000000" pitchFamily="2" charset="-78"/>
              </a:rPr>
              <a:t>تنظیم و پایش مستمر برنامه عملیاتی و بهبود کیفیت مرتبط با مفاد ایمنی </a:t>
            </a:r>
          </a:p>
          <a:p>
            <a:pPr algn="r" rtl="1"/>
            <a:r>
              <a:rPr lang="fa-IR" sz="2600" dirty="0">
                <a:solidFill>
                  <a:schemeClr val="dk1"/>
                </a:solidFill>
                <a:cs typeface="B Zar" panose="00000400000000000000" pitchFamily="2" charset="-78"/>
              </a:rPr>
              <a:t>مصاحبه در زمینه اگاهی کارکنان از مفاد ایمنی بیمارستان و واحد کاری</a:t>
            </a:r>
          </a:p>
          <a:p>
            <a:pPr algn="r" rtl="1"/>
            <a:r>
              <a:rPr lang="en-US" sz="2600" dirty="0">
                <a:solidFill>
                  <a:srgbClr val="FF0000"/>
                </a:solidFill>
                <a:cs typeface="B Zar" panose="00000400000000000000" pitchFamily="2" charset="-78"/>
              </a:rPr>
              <a:t>A.1,1,2</a:t>
            </a:r>
            <a:r>
              <a:rPr lang="fa-IR" sz="2600" dirty="0">
                <a:solidFill>
                  <a:srgbClr val="FF0000"/>
                </a:solidFill>
                <a:cs typeface="B Zar" panose="00000400000000000000" pitchFamily="2" charset="-78"/>
              </a:rPr>
              <a:t> یکی از </a:t>
            </a:r>
            <a:r>
              <a:rPr lang="fa-IR" sz="2600" dirty="0" smtClean="0">
                <a:solidFill>
                  <a:srgbClr val="FF0000"/>
                </a:solidFill>
                <a:cs typeface="B Zar" panose="00000400000000000000" pitchFamily="2" charset="-78"/>
              </a:rPr>
              <a:t>کارکنان با اختیارات لازم به عنوان مسئول و پاسخگوي برنامه ایمنی بیمار در بیمارستان منصوب گردیده است. </a:t>
            </a:r>
          </a:p>
          <a:p>
            <a:pPr algn="r" rtl="1"/>
            <a:r>
              <a:rPr lang="fa-IR" sz="2600" dirty="0" smtClean="0">
                <a:solidFill>
                  <a:schemeClr val="dk1"/>
                </a:solidFill>
                <a:cs typeface="B Zar" panose="00000400000000000000" pitchFamily="2" charset="-78"/>
              </a:rPr>
              <a:t>شرایط احراز: </a:t>
            </a:r>
          </a:p>
          <a:p>
            <a:pPr algn="r" rtl="1"/>
            <a:r>
              <a:rPr lang="fa-IR" sz="2600" dirty="0" smtClean="0">
                <a:solidFill>
                  <a:schemeClr val="dk1"/>
                </a:solidFill>
                <a:cs typeface="B Zar" panose="00000400000000000000" pitchFamily="2" charset="-78"/>
              </a:rPr>
              <a:t>مدیر ارشد و میانی با حداقل سه سال سابقه کار و گواهی شرکت در دوره های مرتبط با مفاد ایمنی</a:t>
            </a:r>
          </a:p>
          <a:p>
            <a:pPr algn="r" rtl="1"/>
            <a:r>
              <a:rPr lang="fa-IR" sz="2600" dirty="0" smtClean="0">
                <a:solidFill>
                  <a:schemeClr val="dk1"/>
                </a:solidFill>
                <a:cs typeface="B Zar" panose="00000400000000000000" pitchFamily="2" charset="-78"/>
              </a:rPr>
              <a:t>صدور ابلاغ با امضای ریاست بیمارستان: </a:t>
            </a:r>
            <a:r>
              <a:rPr lang="ar-SA" sz="2600" u="sng" dirty="0">
                <a:cs typeface="B Zar" panose="00000400000000000000" pitchFamily="2" charset="-78"/>
              </a:rPr>
              <a:t>در صورت صدور پروانه مسئولیت فنی برای رئیس/ مدیرعامل بیمارستان، نیاز به ابلاغ جداگانه به عنوان مسئول ایمنی نمی‎باشد</a:t>
            </a:r>
            <a:r>
              <a:rPr lang="ar-SA" sz="2600" u="sng" dirty="0" smtClean="0">
                <a:cs typeface="B Zar" panose="00000400000000000000" pitchFamily="2" charset="-78"/>
              </a:rPr>
              <a:t>.</a:t>
            </a:r>
            <a:endParaRPr lang="fa-IR" sz="2600" u="sng" dirty="0" smtClean="0">
              <a:cs typeface="B Zar" panose="00000400000000000000" pitchFamily="2" charset="-78"/>
            </a:endParaRPr>
          </a:p>
          <a:p>
            <a:pPr algn="r" rtl="1"/>
            <a:r>
              <a:rPr lang="ar-SA" sz="2600" dirty="0">
                <a:solidFill>
                  <a:schemeClr val="dk1"/>
                </a:solidFill>
                <a:cs typeface="B Zar" panose="00000400000000000000" pitchFamily="2" charset="-78"/>
              </a:rPr>
              <a:t>مسئول فنی/ ایمنی بیمار از اعضای ثابت تیم مدیریت و رهبری بیمارستان بوده، در جلسات </a:t>
            </a:r>
            <a:r>
              <a:rPr lang="fa-IR" sz="2600" dirty="0">
                <a:solidFill>
                  <a:schemeClr val="dk1"/>
                </a:solidFill>
                <a:cs typeface="B Zar" panose="00000400000000000000" pitchFamily="2" charset="-78"/>
              </a:rPr>
              <a:t>و</a:t>
            </a:r>
            <a:r>
              <a:rPr lang="ar-SA" sz="2600" dirty="0">
                <a:solidFill>
                  <a:schemeClr val="dk1"/>
                </a:solidFill>
                <a:cs typeface="B Zar" panose="00000400000000000000" pitchFamily="2" charset="-78"/>
              </a:rPr>
              <a:t> کمیته‎های بیمارستانی حضور فعال دارد. </a:t>
            </a:r>
            <a:endParaRPr lang="fa-IR" sz="2600" dirty="0" smtClean="0">
              <a:solidFill>
                <a:schemeClr val="dk1"/>
              </a:solidFill>
              <a:cs typeface="B Zar" panose="00000400000000000000" pitchFamily="2" charset="-78"/>
            </a:endParaRPr>
          </a:p>
          <a:p>
            <a:pPr algn="r" rtl="1"/>
            <a:r>
              <a:rPr lang="ar-SA" sz="2600" u="sng" dirty="0" smtClean="0">
                <a:solidFill>
                  <a:schemeClr val="dk1"/>
                </a:solidFill>
                <a:cs typeface="B Zar" panose="00000400000000000000" pitchFamily="2" charset="-78"/>
              </a:rPr>
              <a:t>حضور </a:t>
            </a:r>
            <a:r>
              <a:rPr lang="ar-SA" sz="2600" u="sng" dirty="0">
                <a:solidFill>
                  <a:schemeClr val="dk1"/>
                </a:solidFill>
                <a:cs typeface="B Zar" panose="00000400000000000000" pitchFamily="2" charset="-78"/>
              </a:rPr>
              <a:t>وی حداقل در کمیته‏های مرگ و میر و عوارض، انتقال خون، دارو و درمان، اخلاق پزشکی، الزامی است.</a:t>
            </a:r>
            <a:endParaRPr lang="en-US" sz="2600" u="sng" dirty="0">
              <a:solidFill>
                <a:schemeClr val="dk1"/>
              </a:solidFill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11205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/>
          <a:srcRect l="33761" t="28184" r="21137" b="13786"/>
          <a:stretch/>
        </p:blipFill>
        <p:spPr>
          <a:xfrm rot="5400000">
            <a:off x="2666997" y="-2667002"/>
            <a:ext cx="6858001" cy="12192007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875" y="1435395"/>
            <a:ext cx="10907676" cy="5028869"/>
          </a:xfrm>
        </p:spPr>
        <p:txBody>
          <a:bodyPr>
            <a:normAutofit fontScale="40000" lnSpcReduction="20000"/>
          </a:bodyPr>
          <a:lstStyle/>
          <a:p>
            <a:pPr algn="r" rtl="1"/>
            <a:r>
              <a:rPr lang="en-US" sz="6000" dirty="0">
                <a:solidFill>
                  <a:srgbClr val="FF0000"/>
                </a:solidFill>
                <a:cs typeface="B Zar" panose="00000400000000000000" pitchFamily="2" charset="-78"/>
              </a:rPr>
              <a:t>A.1.1.3</a:t>
            </a:r>
            <a:r>
              <a:rPr lang="fa-IR" sz="6000" dirty="0">
                <a:solidFill>
                  <a:srgbClr val="FF0000"/>
                </a:solidFill>
                <a:cs typeface="B Zar" panose="00000400000000000000" pitchFamily="2" charset="-78"/>
              </a:rPr>
              <a:t> مدیریت ارشد بیمارستان به منظور بهبود فرهنگ ایمنی بیمار ، شناسایی خطرات موجود در سیستم و اعمال مداخله جهت ارتقاء فرصتها به طور منظم برنامه بازدیدهاي مدیریتی ایمنی بیمار را به اجرا میگذارد.( واک راند ایمنی)</a:t>
            </a:r>
          </a:p>
          <a:p>
            <a:pPr algn="r" rtl="1"/>
            <a:r>
              <a:rPr lang="fa-IR" sz="6000" dirty="0">
                <a:solidFill>
                  <a:schemeClr val="dk1"/>
                </a:solidFill>
                <a:cs typeface="B Zar" panose="00000400000000000000" pitchFamily="2" charset="-78"/>
              </a:rPr>
              <a:t>شیوه غیررسمی و عاری از سرزنش</a:t>
            </a:r>
          </a:p>
          <a:p>
            <a:pPr algn="r" rtl="1"/>
            <a:r>
              <a:rPr lang="fa-IR" sz="6000" dirty="0">
                <a:solidFill>
                  <a:schemeClr val="dk1"/>
                </a:solidFill>
                <a:cs typeface="B Zar" panose="00000400000000000000" pitchFamily="2" charset="-78"/>
              </a:rPr>
              <a:t>تاکید سیستمی به جای تاکید بر افراد</a:t>
            </a:r>
          </a:p>
          <a:p>
            <a:pPr algn="r" rtl="1"/>
            <a:r>
              <a:rPr lang="fa-IR" sz="6000" dirty="0">
                <a:solidFill>
                  <a:schemeClr val="dk1"/>
                </a:solidFill>
                <a:cs typeface="B Zar" panose="00000400000000000000" pitchFamily="2" charset="-78"/>
              </a:rPr>
              <a:t>تنظیم برنامه زمان بندی واک راند با لحاظ موارد ملغی </a:t>
            </a:r>
            <a:r>
              <a:rPr lang="fa-IR" sz="6000" dirty="0" smtClean="0">
                <a:solidFill>
                  <a:schemeClr val="dk1"/>
                </a:solidFill>
                <a:cs typeface="B Zar" panose="00000400000000000000" pitchFamily="2" charset="-78"/>
              </a:rPr>
              <a:t>شده(به صورت هفتگی)/ بخش های بستری، پاراکلینیکی و پشتیبانی</a:t>
            </a:r>
            <a:endParaRPr lang="fa-IR" sz="6000" dirty="0">
              <a:solidFill>
                <a:schemeClr val="dk1"/>
              </a:solidFill>
              <a:cs typeface="B Zar" panose="00000400000000000000" pitchFamily="2" charset="-78"/>
            </a:endParaRPr>
          </a:p>
          <a:p>
            <a:pPr algn="r" rtl="1"/>
            <a:r>
              <a:rPr lang="fa-IR" sz="6000" dirty="0">
                <a:solidFill>
                  <a:schemeClr val="dk1"/>
                </a:solidFill>
                <a:cs typeface="B Zar" panose="00000400000000000000" pitchFamily="2" charset="-78"/>
              </a:rPr>
              <a:t>تعامل با کارکنان در هر </a:t>
            </a:r>
            <a:r>
              <a:rPr lang="fa-IR" sz="6000" dirty="0" smtClean="0">
                <a:solidFill>
                  <a:schemeClr val="dk1"/>
                </a:solidFill>
                <a:cs typeface="B Zar" panose="00000400000000000000" pitchFamily="2" charset="-78"/>
              </a:rPr>
              <a:t>بازدید و تاکید بر </a:t>
            </a:r>
            <a:r>
              <a:rPr lang="fa-IR" sz="6000" dirty="0">
                <a:solidFill>
                  <a:schemeClr val="dk1"/>
                </a:solidFill>
                <a:cs typeface="B Zar" panose="00000400000000000000" pitchFamily="2" charset="-78"/>
              </a:rPr>
              <a:t>موضوعات ايمني در سازمان و تاييد و حمايت از گزارش خطاهاي پزشكي</a:t>
            </a:r>
          </a:p>
          <a:p>
            <a:pPr algn="r" rtl="1"/>
            <a:r>
              <a:rPr lang="fa-IR" sz="6000" dirty="0">
                <a:solidFill>
                  <a:schemeClr val="dk1"/>
                </a:solidFill>
                <a:cs typeface="B Zar" panose="00000400000000000000" pitchFamily="2" charset="-78"/>
              </a:rPr>
              <a:t>تنظیم صورتجلسه(نقاط قوت و حوزه های بهبود) برای هر بازدید و اقدام اصلاحی</a:t>
            </a:r>
          </a:p>
          <a:p>
            <a:pPr algn="r" rtl="1"/>
            <a:r>
              <a:rPr lang="fa-IR" sz="6000" dirty="0">
                <a:solidFill>
                  <a:schemeClr val="dk1"/>
                </a:solidFill>
                <a:cs typeface="B Zar" panose="00000400000000000000" pitchFamily="2" charset="-78"/>
              </a:rPr>
              <a:t>بازخورد نتایج به فرد ارزیابی کننده</a:t>
            </a:r>
          </a:p>
          <a:p>
            <a:pPr algn="r" rtl="1"/>
            <a:r>
              <a:rPr lang="fa-IR" sz="6000" dirty="0">
                <a:solidFill>
                  <a:schemeClr val="dk1"/>
                </a:solidFill>
                <a:cs typeface="B Zar" panose="00000400000000000000" pitchFamily="2" charset="-78"/>
              </a:rPr>
              <a:t>بررسی روند تغییرات در وضعیت فرهنگ ایمنی</a:t>
            </a:r>
          </a:p>
          <a:p>
            <a:pPr algn="r" rtl="1"/>
            <a:r>
              <a:rPr lang="fa-IR" sz="6000" dirty="0">
                <a:solidFill>
                  <a:schemeClr val="dk1"/>
                </a:solidFill>
                <a:cs typeface="B Zar" panose="00000400000000000000" pitchFamily="2" charset="-78"/>
              </a:rPr>
              <a:t>موارد کنترلی در هر بازدید: تعهد مدیران ارشد، کافی بودن نیروی انسانی و تجهیزات با محوریت ایمنی، زیر ساخت مناسب برای گزارش دهی خطا، اگاهی از خط مشی ها و دستورالعمل ها، کار تیمی، ارتباطات و همکاری و </a:t>
            </a:r>
            <a:r>
              <a:rPr lang="fa-IR" sz="6000" dirty="0" smtClean="0">
                <a:solidFill>
                  <a:schemeClr val="dk1"/>
                </a:solidFill>
                <a:cs typeface="B Zar" panose="00000400000000000000" pitchFamily="2" charset="-78"/>
              </a:rPr>
              <a:t>...</a:t>
            </a:r>
            <a:endParaRPr lang="en-US" sz="6000" dirty="0">
              <a:solidFill>
                <a:schemeClr val="dk1"/>
              </a:solidFill>
              <a:cs typeface="B Zar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39726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32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ذکر برخی از استانداردهای ایمنی بیمار- ادامه</a:t>
            </a:r>
            <a:endParaRPr lang="en-US" sz="3200" dirty="0">
              <a:solidFill>
                <a:srgbClr val="FF3300"/>
              </a:solidFill>
              <a:latin typeface="Garamond" panose="02020404030301010803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3806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2" cstate="print"/>
          <a:srcRect l="33761" t="28184" r="21137" b="13786"/>
          <a:stretch/>
        </p:blipFill>
        <p:spPr>
          <a:xfrm rot="5400000">
            <a:off x="2666996" y="-2667003"/>
            <a:ext cx="6858001" cy="1219200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34340" y="730295"/>
            <a:ext cx="1053207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 smtClean="0">
                <a:cs typeface="B Zar" panose="00000400000000000000" pitchFamily="2" charset="-78"/>
              </a:rPr>
              <a:t>وقوع </a:t>
            </a:r>
            <a:r>
              <a:rPr lang="fa-IR" sz="2400" dirty="0">
                <a:cs typeface="B Zar" panose="00000400000000000000" pitchFamily="2" charset="-78"/>
              </a:rPr>
              <a:t>خطاهای پزشکی در نظام های ارائه دهنده خدمات سلامت ماهیتی چند عاملی دارد و سیستم را در معرض خطر قرار می دهد</a:t>
            </a:r>
            <a:r>
              <a:rPr lang="en-US" sz="2400" dirty="0" smtClean="0">
                <a:cs typeface="B Zar" panose="00000400000000000000" pitchFamily="2" charset="-78"/>
              </a:rPr>
              <a:t>.</a:t>
            </a:r>
            <a:endParaRPr lang="fa-IR" sz="2400" dirty="0" smtClean="0">
              <a:cs typeface="B Zar" panose="00000400000000000000" pitchFamily="2" charset="-78"/>
            </a:endParaRP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b="1" dirty="0">
                <a:solidFill>
                  <a:srgbClr val="FF0000"/>
                </a:solidFill>
                <a:cs typeface="B Zar" panose="00000400000000000000" pitchFamily="2" charset="-78"/>
              </a:rPr>
              <a:t>خطای پزشکی : </a:t>
            </a:r>
            <a:r>
              <a:rPr lang="fa-IR" sz="2400" dirty="0">
                <a:cs typeface="B Zar" panose="00000400000000000000" pitchFamily="2" charset="-78"/>
              </a:rPr>
              <a:t>ارتکاب عمل اشتباه در برنامه ریزی یا اجرا كه به طور بالفعل یا بالقوه باعث یك نتیجه ناخواسته میشود و شامل خطاهای تشخیصی، درمانی، پیشگیری و سایر خطاهای مرتبط با تجهیزات </a:t>
            </a:r>
            <a:r>
              <a:rPr lang="fa-IR" sz="2400" dirty="0" smtClean="0">
                <a:cs typeface="B Zar" panose="00000400000000000000" pitchFamily="2" charset="-78"/>
              </a:rPr>
              <a:t>پزشکی</a:t>
            </a:r>
            <a:r>
              <a:rPr lang="en-US" sz="2400" dirty="0" smtClean="0">
                <a:cs typeface="B Zar" panose="00000400000000000000" pitchFamily="2" charset="-78"/>
              </a:rPr>
              <a:t> </a:t>
            </a:r>
            <a:r>
              <a:rPr lang="fa-IR" sz="2400" dirty="0" smtClean="0">
                <a:cs typeface="B Zar" panose="00000400000000000000" pitchFamily="2" charset="-78"/>
              </a:rPr>
              <a:t>و </a:t>
            </a:r>
            <a:r>
              <a:rPr lang="fa-IR" sz="2400" dirty="0">
                <a:cs typeface="B Zar" panose="00000400000000000000" pitchFamily="2" charset="-78"/>
              </a:rPr>
              <a:t>نقص در</a:t>
            </a:r>
            <a:r>
              <a:rPr lang="en-US" sz="2400" dirty="0">
                <a:cs typeface="B Zar" panose="00000400000000000000" pitchFamily="2" charset="-78"/>
              </a:rPr>
              <a:t> </a:t>
            </a:r>
            <a:r>
              <a:rPr lang="fa-IR" sz="2400" dirty="0">
                <a:cs typeface="B Zar" panose="00000400000000000000" pitchFamily="2" charset="-78"/>
              </a:rPr>
              <a:t>سایر سیستمها میباشد</a:t>
            </a:r>
            <a:r>
              <a:rPr lang="fa-IR" sz="2400" dirty="0" smtClean="0"/>
              <a:t>.</a:t>
            </a:r>
            <a:endParaRPr lang="en-US" sz="2400" dirty="0" smtClean="0">
              <a:cs typeface="B Zar" panose="00000400000000000000" pitchFamily="2" charset="-78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028197742"/>
              </p:ext>
            </p:extLst>
          </p:nvPr>
        </p:nvGraphicFramePr>
        <p:xfrm>
          <a:off x="1994468" y="2800350"/>
          <a:ext cx="7332411" cy="3537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7" name="Group 6"/>
          <p:cNvGrpSpPr/>
          <p:nvPr/>
        </p:nvGrpSpPr>
        <p:grpSpPr>
          <a:xfrm>
            <a:off x="704671" y="2956443"/>
            <a:ext cx="848299" cy="3381304"/>
            <a:chOff x="747617" y="2007691"/>
            <a:chExt cx="848299" cy="4093034"/>
          </a:xfrm>
        </p:grpSpPr>
        <p:cxnSp>
          <p:nvCxnSpPr>
            <p:cNvPr id="8" name="Straight Arrow Connector 7"/>
            <p:cNvCxnSpPr/>
            <p:nvPr/>
          </p:nvCxnSpPr>
          <p:spPr>
            <a:xfrm>
              <a:off x="1562865" y="2302525"/>
              <a:ext cx="0" cy="361353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747617" y="5731392"/>
              <a:ext cx="848299" cy="369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b="1" dirty="0" smtClean="0">
                  <a:cs typeface="B Zar" panose="00000400000000000000" pitchFamily="2" charset="-78"/>
                </a:rPr>
                <a:t>بالا</a:t>
              </a:r>
              <a:endParaRPr lang="en-US" b="1" dirty="0">
                <a:cs typeface="B Zar" panose="00000400000000000000" pitchFamily="2" charset="-78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47617" y="2007691"/>
              <a:ext cx="8482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b="1" dirty="0" smtClean="0">
                  <a:cs typeface="B Zar" panose="00000400000000000000" pitchFamily="2" charset="-78"/>
                </a:rPr>
                <a:t>پایین</a:t>
              </a:r>
              <a:endParaRPr lang="en-US" b="1" dirty="0">
                <a:cs typeface="B Zar" panose="00000400000000000000" pitchFamily="2" charset="-78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573081" y="4148953"/>
            <a:ext cx="8482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 smtClean="0">
                <a:cs typeface="B Zar" panose="00000400000000000000" pitchFamily="2" charset="-78"/>
              </a:rPr>
              <a:t>احتمال وقوع</a:t>
            </a:r>
            <a:endParaRPr lang="en-US" b="1" dirty="0">
              <a:cs typeface="B Zar" panose="00000400000000000000" pitchFamily="2" charset="-78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9960212" y="2915261"/>
            <a:ext cx="1006206" cy="3554678"/>
            <a:chOff x="10510092" y="2499358"/>
            <a:chExt cx="1006206" cy="3554678"/>
          </a:xfrm>
        </p:grpSpPr>
        <p:sp>
          <p:nvSpPr>
            <p:cNvPr id="13" name="TextBox 12"/>
            <p:cNvSpPr txBox="1"/>
            <p:nvPr/>
          </p:nvSpPr>
          <p:spPr>
            <a:xfrm>
              <a:off x="10629134" y="3930134"/>
              <a:ext cx="8482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b="1" dirty="0" smtClean="0">
                  <a:cs typeface="B Zar" panose="00000400000000000000" pitchFamily="2" charset="-78"/>
                </a:rPr>
                <a:t>شدت</a:t>
              </a:r>
              <a:endParaRPr lang="en-US" b="1" dirty="0">
                <a:cs typeface="B Zar" panose="00000400000000000000" pitchFamily="2" charset="-78"/>
              </a:endParaRPr>
            </a:p>
          </p:txBody>
        </p:sp>
        <p:cxnSp>
          <p:nvCxnSpPr>
            <p:cNvPr id="14" name="Straight Arrow Connector 13"/>
            <p:cNvCxnSpPr/>
            <p:nvPr/>
          </p:nvCxnSpPr>
          <p:spPr>
            <a:xfrm flipH="1" flipV="1">
              <a:off x="10510092" y="2544896"/>
              <a:ext cx="59368" cy="350914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/>
            <p:cNvSpPr txBox="1"/>
            <p:nvPr/>
          </p:nvSpPr>
          <p:spPr>
            <a:xfrm>
              <a:off x="10667999" y="5684704"/>
              <a:ext cx="8482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b="1" dirty="0" smtClean="0">
                  <a:cs typeface="B Zar" panose="00000400000000000000" pitchFamily="2" charset="-78"/>
                </a:rPr>
                <a:t>پایین</a:t>
              </a:r>
              <a:endParaRPr lang="en-US" b="1" dirty="0">
                <a:cs typeface="B Zar" panose="00000400000000000000" pitchFamily="2" charset="-78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0667999" y="2499358"/>
              <a:ext cx="84829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a-IR" b="1" dirty="0" smtClean="0">
                  <a:cs typeface="B Zar" panose="00000400000000000000" pitchFamily="2" charset="-78"/>
                </a:rPr>
                <a:t>بالا</a:t>
              </a:r>
              <a:endParaRPr lang="en-US" b="1" dirty="0">
                <a:cs typeface="B Zar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1913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/>
          <a:srcRect l="33761" t="28184" r="21137" b="13786"/>
          <a:stretch/>
        </p:blipFill>
        <p:spPr>
          <a:xfrm rot="5400000">
            <a:off x="2666997" y="-2667002"/>
            <a:ext cx="6858001" cy="1219200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25730" y="204899"/>
            <a:ext cx="11090910" cy="6653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  <a:spcAft>
                <a:spcPts val="1000"/>
              </a:spcAft>
            </a:pPr>
            <a:r>
              <a:rPr lang="fa-IR" sz="3200" dirty="0">
                <a:solidFill>
                  <a:srgbClr val="FF3300"/>
                </a:solidFill>
                <a:latin typeface="Garamond" panose="02020404030301010803"/>
                <a:cs typeface="B Titr" panose="00000700000000000000" pitchFamily="2" charset="-78"/>
              </a:rPr>
              <a:t>سؤالات واک راند </a:t>
            </a:r>
            <a:r>
              <a:rPr lang="fa-IR" sz="3200" dirty="0" smtClean="0">
                <a:solidFill>
                  <a:srgbClr val="FF3300"/>
                </a:solidFill>
                <a:latin typeface="Garamond" panose="02020404030301010803"/>
                <a:cs typeface="B Titr" panose="00000700000000000000" pitchFamily="2" charset="-78"/>
              </a:rPr>
              <a:t>ایمنی</a:t>
            </a:r>
            <a:endParaRPr lang="en-US" sz="3200" dirty="0">
              <a:solidFill>
                <a:srgbClr val="FF3300"/>
              </a:solidFill>
              <a:latin typeface="Garamond" panose="02020404030301010803"/>
              <a:cs typeface="B Titr" panose="00000700000000000000" pitchFamily="2" charset="-78"/>
            </a:endParaRPr>
          </a:p>
          <a:p>
            <a:pPr lvl="0" algn="r" rtl="1">
              <a:spcAft>
                <a:spcPts val="1000"/>
              </a:spcAft>
            </a:pPr>
            <a:r>
              <a:rPr lang="fa-IR" sz="2400" dirty="0" smtClean="0">
                <a:solidFill>
                  <a:srgbClr val="FF0000"/>
                </a:solidFill>
                <a:cs typeface="B Zar" panose="00000400000000000000" pitchFamily="2" charset="-78"/>
              </a:rPr>
              <a:t>1-با </a:t>
            </a:r>
            <a:r>
              <a:rPr lang="fa-IR" sz="2400" dirty="0">
                <a:solidFill>
                  <a:srgbClr val="FF0000"/>
                </a:solidFill>
                <a:cs typeface="B Zar" panose="00000400000000000000" pitchFamily="2" charset="-78"/>
              </a:rPr>
              <a:t>در نظر گرفتن چند روز گذشته آیا شما می توانید مورد ، مشکل و یا موضوعی را بیان نمایید که موجب طولانی شدن مدت بستری بیماری شده است ؟</a:t>
            </a:r>
            <a:endParaRPr lang="en-US" sz="2400" dirty="0">
              <a:solidFill>
                <a:srgbClr val="FF0000"/>
              </a:solidFill>
              <a:cs typeface="B Zar" panose="00000400000000000000" pitchFamily="2" charset="-78"/>
            </a:endParaRPr>
          </a:p>
          <a:p>
            <a:pPr marL="342900" lvl="0" indent="-342900" algn="r" rtl="1">
              <a:spcAft>
                <a:spcPts val="1000"/>
              </a:spcAft>
              <a:buFont typeface="Symbol"/>
              <a:buChar char=""/>
            </a:pPr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 ندادن و یا تأخیر در دادن دارو به بیمار </a:t>
            </a:r>
            <a:endParaRPr lang="en-US" sz="2400" dirty="0">
              <a:solidFill>
                <a:schemeClr val="dk1"/>
              </a:solidFill>
              <a:cs typeface="B Zar" panose="00000400000000000000" pitchFamily="2" charset="-78"/>
            </a:endParaRPr>
          </a:p>
          <a:p>
            <a:pPr marL="342900" lvl="0" indent="-342900" algn="r" rtl="1">
              <a:spcAft>
                <a:spcPts val="1000"/>
              </a:spcAft>
              <a:buFont typeface="Symbol"/>
              <a:buChar char=""/>
            </a:pPr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عدم ارتباط صحیح کارکنان </a:t>
            </a:r>
            <a:endParaRPr lang="en-US" sz="2400" dirty="0">
              <a:solidFill>
                <a:schemeClr val="dk1"/>
              </a:solidFill>
              <a:cs typeface="B Zar" panose="00000400000000000000" pitchFamily="2" charset="-78"/>
            </a:endParaRPr>
          </a:p>
          <a:p>
            <a:pPr lvl="0" algn="r" rtl="1">
              <a:spcAft>
                <a:spcPts val="1000"/>
              </a:spcAft>
            </a:pPr>
            <a:r>
              <a:rPr lang="fa-IR" sz="2400" dirty="0">
                <a:solidFill>
                  <a:srgbClr val="FF0000"/>
                </a:solidFill>
                <a:cs typeface="B Zar" panose="00000400000000000000" pitchFamily="2" charset="-78"/>
              </a:rPr>
              <a:t>2-با در نظر گرفتن چند روز گذشته آیا شما می توانید اتفاق نزدیک به وقوعی رابه یاد آورید که در صورت وقوع می توانست منجر به آسیب به بیمار شود ؟</a:t>
            </a:r>
            <a:endParaRPr lang="en-US" sz="2400" dirty="0">
              <a:solidFill>
                <a:srgbClr val="FF0000"/>
              </a:solidFill>
              <a:cs typeface="B Zar" panose="00000400000000000000" pitchFamily="2" charset="-78"/>
            </a:endParaRPr>
          </a:p>
          <a:p>
            <a:pPr marL="342900" lvl="0" indent="-342900" algn="r" rtl="1">
              <a:buFont typeface="Symbol"/>
              <a:buChar char=""/>
            </a:pPr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انتخاب داروی اشتباه /  دوز اشتباه دارویی که از داروخانه تحویل گرفته شده و یا برای دادن به بیمار کشیده و یا گذارده شده ، لیکن قبل از دادن به بیمار متوجه شده اید که اشتباه می باشد .</a:t>
            </a:r>
            <a:endParaRPr lang="en-US" sz="2400" dirty="0">
              <a:solidFill>
                <a:schemeClr val="dk1"/>
              </a:solidFill>
              <a:cs typeface="B Zar" panose="00000400000000000000" pitchFamily="2" charset="-78"/>
            </a:endParaRPr>
          </a:p>
          <a:p>
            <a:pPr marL="342900" lvl="0" indent="-342900" algn="r" rtl="1">
              <a:buFont typeface="Symbol"/>
              <a:buChar char=""/>
            </a:pPr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تنظیم غلط پمپ دارویی که پس از آلارم دستگاه متوجه نکته اشتباه شده اید.</a:t>
            </a:r>
            <a:endParaRPr lang="en-US" sz="2400" dirty="0">
              <a:solidFill>
                <a:schemeClr val="dk1"/>
              </a:solidFill>
              <a:cs typeface="B Zar" panose="00000400000000000000" pitchFamily="2" charset="-78"/>
            </a:endParaRPr>
          </a:p>
          <a:p>
            <a:pPr marL="342900" lvl="0" indent="-342900" algn="r" rtl="1">
              <a:buFont typeface="Symbol"/>
              <a:buChar char=""/>
            </a:pPr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دستور دارویی  اشتباه توسط پزشک که قبل از انجام برای بیمار مورد توجه پرستاران واقع شده است </a:t>
            </a:r>
            <a:r>
              <a:rPr lang="fa-IR" sz="2400" dirty="0" smtClean="0">
                <a:solidFill>
                  <a:schemeClr val="dk1"/>
                </a:solidFill>
                <a:cs typeface="B Zar" panose="00000400000000000000" pitchFamily="2" charset="-78"/>
              </a:rPr>
              <a:t>.</a:t>
            </a:r>
            <a:endParaRPr lang="en-US" sz="2400" dirty="0">
              <a:solidFill>
                <a:schemeClr val="dk1"/>
              </a:solidFill>
              <a:cs typeface="B Zar" panose="00000400000000000000" pitchFamily="2" charset="-78"/>
            </a:endParaRPr>
          </a:p>
          <a:p>
            <a:pPr lvl="0" algn="r" rtl="1"/>
            <a:r>
              <a:rPr lang="fa-IR" sz="2400" dirty="0">
                <a:solidFill>
                  <a:srgbClr val="FF0000"/>
                </a:solidFill>
                <a:cs typeface="B Zar" panose="00000400000000000000" pitchFamily="2" charset="-78"/>
              </a:rPr>
              <a:t>3-آیا اخیراً شما متوجه اتفاقی که به بیمار آسیب رسانیده است ، شده اید ؟</a:t>
            </a:r>
            <a:endParaRPr lang="en-US" sz="2400" dirty="0">
              <a:solidFill>
                <a:srgbClr val="FF0000"/>
              </a:solidFill>
              <a:cs typeface="B Zar" panose="00000400000000000000" pitchFamily="2" charset="-78"/>
            </a:endParaRPr>
          </a:p>
          <a:p>
            <a:pPr marL="342900" lvl="0" indent="-342900" algn="r" rtl="1">
              <a:spcAft>
                <a:spcPts val="1000"/>
              </a:spcAft>
              <a:buFont typeface="Symbol"/>
              <a:buChar char=""/>
            </a:pPr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عفونت /</a:t>
            </a:r>
            <a:r>
              <a:rPr lang="fa-IR" sz="2400" dirty="0" smtClean="0">
                <a:solidFill>
                  <a:schemeClr val="dk1"/>
                </a:solidFill>
                <a:cs typeface="B Zar" panose="00000400000000000000" pitchFamily="2" charset="-78"/>
              </a:rPr>
              <a:t>عوارض </a:t>
            </a:r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جراحی /</a:t>
            </a:r>
            <a:r>
              <a:rPr lang="fa-IR" sz="2400" dirty="0" smtClean="0">
                <a:solidFill>
                  <a:schemeClr val="dk1"/>
                </a:solidFill>
                <a:cs typeface="B Zar" panose="00000400000000000000" pitchFamily="2" charset="-78"/>
              </a:rPr>
              <a:t>عوارض </a:t>
            </a:r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جانبی ثانویه داروها </a:t>
            </a:r>
            <a:endParaRPr lang="fa-IR" sz="2400" dirty="0" smtClean="0">
              <a:solidFill>
                <a:schemeClr val="dk1"/>
              </a:solidFill>
              <a:cs typeface="B Zar" panose="00000400000000000000" pitchFamily="2" charset="-78"/>
            </a:endParaRPr>
          </a:p>
          <a:p>
            <a:pPr lvl="0" algn="r" rtl="1">
              <a:spcAft>
                <a:spcPts val="1000"/>
              </a:spcAft>
            </a:pPr>
            <a:r>
              <a:rPr lang="fa-IR" sz="2400" dirty="0" smtClean="0">
                <a:solidFill>
                  <a:srgbClr val="FF0000"/>
                </a:solidFill>
                <a:cs typeface="B Zar" panose="00000400000000000000" pitchFamily="2" charset="-78"/>
              </a:rPr>
              <a:t>4-کدام یک از جوانب محیطی می تواند به بیمار اسیب بزند؟</a:t>
            </a:r>
          </a:p>
          <a:p>
            <a:pPr lvl="0" algn="r" rtl="1">
              <a:spcAft>
                <a:spcPts val="1000"/>
              </a:spcAft>
            </a:pPr>
            <a:r>
              <a:rPr lang="fa-IR" sz="2400" dirty="0" smtClean="0">
                <a:solidFill>
                  <a:srgbClr val="FF0000"/>
                </a:solidFill>
                <a:cs typeface="B Zar" panose="00000400000000000000" pitchFamily="2" charset="-78"/>
              </a:rPr>
              <a:t>5-آیا ما می توانیم از اسیب بعدی به بیمار پیشگیری نماییم؟</a:t>
            </a:r>
            <a:endParaRPr lang="en-US" sz="2400" dirty="0">
              <a:solidFill>
                <a:srgbClr val="FF0000"/>
              </a:solidFill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2916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/>
          <a:srcRect l="33761" t="28184" r="21137" b="13786"/>
          <a:stretch/>
        </p:blipFill>
        <p:spPr>
          <a:xfrm rot="5400000">
            <a:off x="2666997" y="-2667002"/>
            <a:ext cx="6858001" cy="12192007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01488" y="2459340"/>
            <a:ext cx="10691302" cy="3290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>
                <a:srgbClr val="000000"/>
              </a:buClr>
              <a:buFont typeface="Wingdings"/>
              <a:buChar char=""/>
            </a:pPr>
            <a:r>
              <a:rPr lang="en-US" sz="2400" dirty="0">
                <a:solidFill>
                  <a:srgbClr val="000000"/>
                </a:solidFill>
                <a:latin typeface="Times New Roman"/>
                <a:ea typeface="Calibri"/>
                <a:cs typeface="B Zar" panose="00000400000000000000" pitchFamily="2" charset="-78"/>
              </a:rPr>
              <a:t> </a:t>
            </a:r>
            <a:r>
              <a:rPr lang="fa-IR" sz="2400" dirty="0">
                <a:solidFill>
                  <a:srgbClr val="FF0000"/>
                </a:solidFill>
                <a:latin typeface="Arial"/>
                <a:ea typeface="Times New Roman"/>
                <a:cs typeface="B Zar" panose="00000400000000000000" pitchFamily="2" charset="-78"/>
              </a:rPr>
              <a:t>نکاتی در خصوص ابلاغ</a:t>
            </a:r>
            <a:r>
              <a:rPr lang="fa-IR" sz="2400" dirty="0">
                <a:solidFill>
                  <a:srgbClr val="FF0000"/>
                </a:solidFill>
                <a:latin typeface="Arial"/>
                <a:ea typeface="Calibri"/>
                <a:cs typeface="B Zar" panose="00000400000000000000" pitchFamily="2" charset="-78"/>
              </a:rPr>
              <a:t> </a:t>
            </a:r>
            <a:r>
              <a:rPr lang="fa-IR" sz="2400" dirty="0">
                <a:solidFill>
                  <a:srgbClr val="FF0000"/>
                </a:solidFill>
                <a:latin typeface="Arial"/>
                <a:ea typeface="Times New Roman"/>
                <a:cs typeface="B Zar" panose="00000400000000000000" pitchFamily="2" charset="-78"/>
              </a:rPr>
              <a:t>کارشناس هماهنگ کننده فعالیت‎های ایمنی بیمار</a:t>
            </a:r>
            <a:endParaRPr lang="en-US" sz="2400" dirty="0">
              <a:solidFill>
                <a:srgbClr val="FF0000"/>
              </a:solidFill>
              <a:ea typeface="Calibri"/>
              <a:cs typeface="B Zar" panose="00000400000000000000" pitchFamily="2" charset="-78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SzPts val="900"/>
              <a:buFont typeface="Wingdings" panose="05000000000000000000" pitchFamily="2" charset="2"/>
              <a:buChar char="q"/>
            </a:pPr>
            <a:r>
              <a:rPr lang="ar-SA" sz="2400" dirty="0">
                <a:solidFill>
                  <a:schemeClr val="dk1"/>
                </a:solidFill>
                <a:cs typeface="B Zar" panose="00000400000000000000" pitchFamily="2" charset="-78"/>
              </a:rPr>
              <a:t>صدور ابلاغ کارشناس هماهنگ کننده فعالیت‎های ایمنی بیمار توسط رئیس/ مدیر عامل و با شرح وظایف به پیوست آن</a:t>
            </a:r>
            <a:endParaRPr lang="en-US" sz="2400" dirty="0">
              <a:solidFill>
                <a:schemeClr val="dk1"/>
              </a:solidFill>
              <a:cs typeface="B Zar" panose="00000400000000000000" pitchFamily="2" charset="-78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SzPts val="900"/>
              <a:buFont typeface="Wingdings" panose="05000000000000000000" pitchFamily="2" charset="2"/>
              <a:buChar char="q"/>
            </a:pPr>
            <a:r>
              <a:rPr lang="ar-SA" sz="2400" dirty="0">
                <a:solidFill>
                  <a:schemeClr val="dk1"/>
                </a:solidFill>
                <a:cs typeface="B Zar" panose="00000400000000000000" pitchFamily="2" charset="-78"/>
              </a:rPr>
              <a:t>شرح وظایف توسط مسئول فنی/ ایمنی بیمار پیشنهاد شده به تایید رئیس/ مدیر عامل بیمارستان رسیده باشد</a:t>
            </a:r>
            <a:endParaRPr lang="en-US" sz="2400" dirty="0">
              <a:solidFill>
                <a:schemeClr val="dk1"/>
              </a:solidFill>
              <a:cs typeface="B Zar" panose="00000400000000000000" pitchFamily="2" charset="-78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SzPts val="900"/>
              <a:buFont typeface="Wingdings" panose="05000000000000000000" pitchFamily="2" charset="2"/>
              <a:buChar char="q"/>
            </a:pPr>
            <a:r>
              <a:rPr lang="ar-SA" sz="2400" dirty="0">
                <a:solidFill>
                  <a:schemeClr val="dk1"/>
                </a:solidFill>
                <a:cs typeface="B Zar" panose="00000400000000000000" pitchFamily="2" charset="-78"/>
              </a:rPr>
              <a:t>فعالیت مستقیم زیر نظر مسئول فنی/ ایمنی بیمار</a:t>
            </a:r>
            <a:endParaRPr lang="en-US" sz="2400" dirty="0">
              <a:solidFill>
                <a:schemeClr val="dk1"/>
              </a:solidFill>
              <a:cs typeface="B Zar" panose="00000400000000000000" pitchFamily="2" charset="-78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SzPts val="900"/>
              <a:buFont typeface="Wingdings" panose="05000000000000000000" pitchFamily="2" charset="2"/>
              <a:buChar char="q"/>
            </a:pPr>
            <a:r>
              <a:rPr lang="ar-SA" sz="2400" dirty="0">
                <a:solidFill>
                  <a:schemeClr val="dk1"/>
                </a:solidFill>
                <a:cs typeface="B Zar" panose="00000400000000000000" pitchFamily="2" charset="-78"/>
              </a:rPr>
              <a:t>ارائه گزارش موردی و ماهیانه وضعیت ایمنی بیمار به مسئول فنی/ ایمنی بیمار</a:t>
            </a:r>
            <a:endParaRPr lang="en-US" sz="2400" dirty="0">
              <a:solidFill>
                <a:schemeClr val="dk1"/>
              </a:solidFill>
              <a:cs typeface="B Zar" panose="00000400000000000000" pitchFamily="2" charset="-78"/>
            </a:endParaRPr>
          </a:p>
          <a:p>
            <a:pPr marL="342900" marR="0" lvl="0" indent="-342900" algn="just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SzPts val="900"/>
              <a:buFont typeface="Wingdings" panose="05000000000000000000" pitchFamily="2" charset="2"/>
              <a:buChar char="q"/>
            </a:pPr>
            <a:r>
              <a:rPr lang="ar-SA" sz="2400" dirty="0">
                <a:solidFill>
                  <a:schemeClr val="dk1"/>
                </a:solidFill>
                <a:cs typeface="B Zar" panose="00000400000000000000" pitchFamily="2" charset="-78"/>
              </a:rPr>
              <a:t>رونوشت ابلاغ به کلیه بخش‏ها/ واحدها و اطلاع کلیه کارکنان از آن</a:t>
            </a:r>
            <a:endParaRPr lang="en-US" sz="2400" dirty="0">
              <a:solidFill>
                <a:schemeClr val="dk1"/>
              </a:solidFill>
              <a:cs typeface="B Zar" panose="00000400000000000000" pitchFamily="2" charset="-78"/>
            </a:endParaRPr>
          </a:p>
          <a:p>
            <a:pPr marL="228600" marR="0" algn="just" rtl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000000"/>
                </a:solidFill>
                <a:latin typeface="Arial"/>
                <a:ea typeface="Times New Roman"/>
                <a:cs typeface="B Nazanin"/>
              </a:rPr>
              <a:t> </a:t>
            </a:r>
            <a:endParaRPr lang="en-US" sz="2000" dirty="0">
              <a:ea typeface="Calibri"/>
              <a:cs typeface="Times New Roman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39726" y="1661619"/>
            <a:ext cx="103559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2400" dirty="0">
                <a:solidFill>
                  <a:srgbClr val="FF0000"/>
                </a:solidFill>
                <a:cs typeface="B Zar" panose="00000400000000000000" pitchFamily="2" charset="-78"/>
              </a:rPr>
              <a:t>A.2,1,1</a:t>
            </a:r>
            <a:r>
              <a:rPr lang="fa-IR" sz="2400" dirty="0">
                <a:solidFill>
                  <a:srgbClr val="FF0000"/>
                </a:solidFill>
                <a:cs typeface="B Zar" panose="00000400000000000000" pitchFamily="2" charset="-78"/>
              </a:rPr>
              <a:t> یکی از مدیران میانی بیمارستان به عنوان هماهنگ کننده فعالیت های ایمنی بیمار منصوب گردیده است . 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39726" y="434340"/>
            <a:ext cx="10515600" cy="891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1000"/>
              </a:spcAft>
            </a:pPr>
            <a:r>
              <a:rPr lang="fa-IR" sz="32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ذکر برخی از استانداردهای ایمنی بیمار- ادامه</a:t>
            </a:r>
            <a:endParaRPr lang="en-US" sz="3200" dirty="0">
              <a:solidFill>
                <a:srgbClr val="FF3300"/>
              </a:solidFill>
              <a:latin typeface="Garamond" panose="02020404030301010803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4601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33761" t="29244" r="21137" b="13786"/>
          <a:stretch/>
        </p:blipFill>
        <p:spPr>
          <a:xfrm rot="5400000">
            <a:off x="2667003" y="-2666998"/>
            <a:ext cx="6858000" cy="1219200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31166" y="1107994"/>
            <a:ext cx="1044702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2400" dirty="0">
                <a:solidFill>
                  <a:srgbClr val="FF0000"/>
                </a:solidFill>
                <a:cs typeface="B Zar" panose="00000400000000000000" pitchFamily="2" charset="-78"/>
              </a:rPr>
              <a:t>A.2.1.2 </a:t>
            </a:r>
            <a:r>
              <a:rPr lang="fa-IR" sz="2400" dirty="0">
                <a:solidFill>
                  <a:srgbClr val="FF0000"/>
                </a:solidFill>
                <a:cs typeface="B Zar" panose="00000400000000000000" pitchFamily="2" charset="-78"/>
              </a:rPr>
              <a:t>بیمارستان جلسات ماهیانه کمیته مرگ و میر را به صورت مرتب برگزار می </a:t>
            </a:r>
            <a:r>
              <a:rPr lang="fa-IR" sz="2400" dirty="0" smtClean="0">
                <a:solidFill>
                  <a:srgbClr val="FF0000"/>
                </a:solidFill>
                <a:cs typeface="B Zar" panose="00000400000000000000" pitchFamily="2" charset="-78"/>
              </a:rPr>
              <a:t>نماید.</a:t>
            </a:r>
            <a:endParaRPr lang="fa-IR" sz="2400" dirty="0">
              <a:solidFill>
                <a:srgbClr val="FF0000"/>
              </a:solidFill>
              <a:cs typeface="B Zar" panose="00000400000000000000" pitchFamily="2" charset="-78"/>
            </a:endParaRP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خط 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مشی و روش اجرایی منطبق بر دستورالعمل کشوري </a:t>
            </a: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تعیین لیست مرگ و میر غیر منتظره 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 و موربیدیتی ها</a:t>
            </a:r>
            <a:endParaRPr lang="fa-IR" sz="2400" dirty="0">
              <a:solidFill>
                <a:srgbClr val="000000"/>
              </a:solidFill>
              <a:latin typeface="Arial"/>
              <a:ea typeface="Calibri"/>
              <a:cs typeface="B Zar" panose="00000400000000000000" pitchFamily="2" charset="-78"/>
            </a:endParaRP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برنامه مدون با لحاظ موارد ملغی شده 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(حداقل یک بار در ماه و در موارد اورژانسی برگزاری جلسه اضطراری)</a:t>
            </a:r>
            <a:endParaRPr lang="fa-IR" sz="2400" dirty="0">
              <a:solidFill>
                <a:srgbClr val="000000"/>
              </a:solidFill>
              <a:latin typeface="Arial"/>
              <a:ea typeface="Calibri"/>
              <a:cs typeface="B Zar" panose="00000400000000000000" pitchFamily="2" charset="-78"/>
            </a:endParaRP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صورتجلسات طبق برنامه زمانبندي </a:t>
            </a: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بررسی موربیدیتی و مورتالیتی ها </a:t>
            </a: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نحوه انتخاب موارد قابل طرح در کمیته </a:t>
            </a: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پیگیري 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موارد قانونی و همکاري با پزشکی قانونی </a:t>
            </a: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بررسی مرگ مادر، نوزاد، کودك زیر 5 سال </a:t>
            </a: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اقدامات اصلاحی </a:t>
            </a: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تحلیل ریشه اي مرگ و میر هاي رخداده و اقدامات اصلاحی</a:t>
            </a: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برگزاري کنفرانسهاي آموزشی مرتبط</a:t>
            </a: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تهیه گزارشات کارشناسی براي ارسال بطور محرمانه به دانشگاه</a:t>
            </a:r>
          </a:p>
          <a:p>
            <a:pPr algn="ctr" rtl="1"/>
            <a:r>
              <a:rPr lang="fa-IR" sz="2400" dirty="0">
                <a:solidFill>
                  <a:srgbClr val="FF0000"/>
                </a:solidFill>
                <a:latin typeface="Arial"/>
                <a:ea typeface="Calibri"/>
                <a:cs typeface="B Zar" panose="00000400000000000000" pitchFamily="2" charset="-78"/>
              </a:rPr>
              <a:t>تعریف مرگ و میر غیر منتظره : وقتی مرگ در شرایط مشکوک یا غیر قابل </a:t>
            </a:r>
            <a:r>
              <a:rPr lang="fa-IR" sz="2400" dirty="0" smtClean="0">
                <a:solidFill>
                  <a:srgbClr val="FF0000"/>
                </a:solidFill>
                <a:latin typeface="Arial"/>
                <a:ea typeface="Calibri"/>
                <a:cs typeface="B Zar" panose="00000400000000000000" pitchFamily="2" charset="-78"/>
              </a:rPr>
              <a:t>برنامه ریزی </a:t>
            </a:r>
            <a:r>
              <a:rPr lang="fa-IR" sz="2400" dirty="0">
                <a:solidFill>
                  <a:srgbClr val="FF0000"/>
                </a:solidFill>
                <a:latin typeface="Arial"/>
                <a:ea typeface="Calibri"/>
                <a:cs typeface="B Zar" panose="00000400000000000000" pitchFamily="2" charset="-78"/>
              </a:rPr>
              <a:t>شده رخ </a:t>
            </a:r>
            <a:r>
              <a:rPr lang="fa-IR" sz="2400" dirty="0" smtClean="0">
                <a:solidFill>
                  <a:srgbClr val="FF0000"/>
                </a:solidFill>
                <a:latin typeface="Arial"/>
                <a:ea typeface="Calibri"/>
                <a:cs typeface="B Zar" panose="00000400000000000000" pitchFamily="2" charset="-78"/>
              </a:rPr>
              <a:t>می دهد که علت </a:t>
            </a:r>
            <a:r>
              <a:rPr lang="fa-IR" sz="2400" dirty="0">
                <a:solidFill>
                  <a:srgbClr val="FF0000"/>
                </a:solidFill>
                <a:latin typeface="Arial"/>
                <a:ea typeface="Calibri"/>
                <a:cs typeface="B Zar" panose="00000400000000000000" pitchFamily="2" charset="-78"/>
              </a:rPr>
              <a:t>آن مشخص نبوده یا غیر قابل انتظار باشد.</a:t>
            </a:r>
            <a:endParaRPr lang="en-US" sz="2400" dirty="0">
              <a:solidFill>
                <a:srgbClr val="FF0000"/>
              </a:solidFill>
              <a:latin typeface="Arial"/>
              <a:ea typeface="Calibri"/>
              <a:cs typeface="B Zar" panose="00000400000000000000" pitchFamily="2" charset="-78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62586" y="342451"/>
            <a:ext cx="10515600" cy="7655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1000"/>
              </a:spcAft>
            </a:pPr>
            <a:r>
              <a:rPr lang="fa-IR" sz="32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ذکر برخی از استانداردهای ایمنی بیمار- ادامه</a:t>
            </a:r>
            <a:endParaRPr lang="en-US" sz="3200" dirty="0">
              <a:solidFill>
                <a:srgbClr val="FF3300"/>
              </a:solidFill>
              <a:latin typeface="Garamond" panose="02020404030301010803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00476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/>
          <a:srcRect l="33761" t="29244" r="21137" b="13786"/>
          <a:stretch/>
        </p:blipFill>
        <p:spPr>
          <a:xfrm rot="5400000">
            <a:off x="2667003" y="-2666998"/>
            <a:ext cx="6858000" cy="1219200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31470" y="2321005"/>
            <a:ext cx="1074091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تجهیزات ضروري : اولویت نیاز هاي بهداشتی – مراقبتی افراد را تامین کرده و براساس شیوع بیماري ، ایمنی واثربخشی مبتنی برشواهد و مقایسه تحلیل هزینه اثربخشی تعیین می 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شوند.</a:t>
            </a:r>
            <a:endParaRPr lang="fa-IR" sz="2400" dirty="0">
              <a:solidFill>
                <a:srgbClr val="000000"/>
              </a:solidFill>
              <a:latin typeface="Arial"/>
              <a:ea typeface="Calibri"/>
              <a:cs typeface="B Zar" panose="00000400000000000000" pitchFamily="2" charset="-78"/>
            </a:endParaRP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لیست تجهیزات ضروري مشخص کننده تعداد و تجهیزات پشتیبان براساس تعریف فوق</a:t>
            </a: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لیست تجهیزات به تایید مسئولین فنی مربوطه به تفکیک بخش </a:t>
            </a: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خط مشی و روش اجرا:در صورت خرابی یکی از تجهیزات حیاتی بخش چه می کنید؟ /در خصوص تضمین سلامت کارکرد تجهیزات چه اقدامی می شود؟ </a:t>
            </a:r>
          </a:p>
        </p:txBody>
      </p:sp>
      <p:sp>
        <p:nvSpPr>
          <p:cNvPr id="3" name="Rectangle 2"/>
          <p:cNvSpPr/>
          <p:nvPr/>
        </p:nvSpPr>
        <p:spPr>
          <a:xfrm>
            <a:off x="4487280" y="1591916"/>
            <a:ext cx="65851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2400" dirty="0">
                <a:solidFill>
                  <a:srgbClr val="FF0000"/>
                </a:solidFill>
                <a:cs typeface="B Zar" panose="00000400000000000000" pitchFamily="2" charset="-78"/>
              </a:rPr>
              <a:t>A.4.1.1</a:t>
            </a:r>
            <a:r>
              <a:rPr lang="fa-IR" sz="2400" dirty="0">
                <a:solidFill>
                  <a:srgbClr val="FF0000"/>
                </a:solidFill>
                <a:cs typeface="B Zar" panose="00000400000000000000" pitchFamily="2" charset="-78"/>
              </a:rPr>
              <a:t>بیمارستان وجود تجهیزات ضروري را تضمین می نماید .</a:t>
            </a:r>
            <a:endParaRPr lang="en-US" sz="2400" dirty="0">
              <a:solidFill>
                <a:srgbClr val="FF0000"/>
              </a:solidFill>
              <a:cs typeface="B Zar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62586" y="558950"/>
            <a:ext cx="10515600" cy="7655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1000"/>
              </a:spcAft>
            </a:pPr>
            <a:r>
              <a:rPr lang="fa-IR" sz="32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ذکر برخی از استانداردهای ایمنی بیمار- ادامه</a:t>
            </a:r>
            <a:endParaRPr lang="en-US" sz="3200" dirty="0">
              <a:solidFill>
                <a:srgbClr val="FF3300"/>
              </a:solidFill>
              <a:latin typeface="Garamond" panose="02020404030301010803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322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/>
          <a:srcRect l="33761" t="28184" r="21137" b="13786"/>
          <a:stretch/>
        </p:blipFill>
        <p:spPr>
          <a:xfrm rot="5400000">
            <a:off x="2666997" y="-2667002"/>
            <a:ext cx="6858001" cy="1219200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23013" y="2189461"/>
            <a:ext cx="1054696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برگه رضایت اگاهانه توسط بیمار یا فرد مجاز امضا شده است. بیمار یا فرد مجاز از قبل در 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ارتبا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ط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 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با کلیه خطرات، منابع و عوارض جانبی احتمالی پروسیجر مطلع شده. توضیحات توسط پزشک ارائه و بیمار با حضور و نظارت پرستار امضا می نماید.</a:t>
            </a: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خط مشی و روش اجرایی اخذ رضایت اگاهانه از بیمار</a:t>
            </a: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گزارشات اموزشی 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مبنی 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بر اموزش کارکنان در ارتباط با خط مشی مربوطه</a:t>
            </a: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میزان تبعیت با خط مشی</a:t>
            </a: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لیست مداخلات تشخیصی درمانی که نیاز به اخذ رضایت اگاهانه است مثل مداخلات تشخیصی درمانی، اعمال جراحی، ترانسفوزیون خون، پیوند اعضا و...</a:t>
            </a: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وجود برگه 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رضایت 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اگاهانه در بخش </a:t>
            </a:r>
          </a:p>
        </p:txBody>
      </p:sp>
      <p:sp>
        <p:nvSpPr>
          <p:cNvPr id="5" name="Rectangle 4"/>
          <p:cNvSpPr/>
          <p:nvPr/>
        </p:nvSpPr>
        <p:spPr>
          <a:xfrm>
            <a:off x="262269" y="1325563"/>
            <a:ext cx="108930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2400" dirty="0" smtClean="0">
                <a:solidFill>
                  <a:srgbClr val="FF0000"/>
                </a:solidFill>
                <a:cs typeface="B Zar" panose="00000400000000000000" pitchFamily="2" charset="-78"/>
              </a:rPr>
              <a:t>B.2.1.1</a:t>
            </a:r>
            <a:r>
              <a:rPr lang="fa-IR" sz="2400" dirty="0" smtClean="0">
                <a:solidFill>
                  <a:srgbClr val="FF0000"/>
                </a:solidFill>
                <a:cs typeface="B Zar" panose="00000400000000000000" pitchFamily="2" charset="-78"/>
              </a:rPr>
              <a:t>پزشک </a:t>
            </a:r>
            <a:r>
              <a:rPr lang="fa-IR" sz="2400" dirty="0">
                <a:solidFill>
                  <a:srgbClr val="FF0000"/>
                </a:solidFill>
                <a:cs typeface="B Zar" panose="00000400000000000000" pitchFamily="2" charset="-78"/>
              </a:rPr>
              <a:t>قبـل از انجـام هـر گونـه اقـدام درمـانی و تشخیصـی تهاجمی ؛ کلیه خطرات ، منافع و عوارض جانبی احتمالی پروسیجر را به بیمار توضیح داده و بیمار با حضـور و نظـارت پرسـتار ، برگـه رضایت نامه را امضاء می نماید. </a:t>
            </a:r>
            <a:endParaRPr lang="en-US" sz="2400" dirty="0">
              <a:solidFill>
                <a:srgbClr val="FF0000"/>
              </a:solidFill>
              <a:cs typeface="B Zar" panose="00000400000000000000" pitchFamily="2" charset="-78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39726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1000"/>
              </a:spcAft>
            </a:pPr>
            <a:r>
              <a:rPr lang="fa-IR" sz="32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ذکر برخی از استانداردهای ایمنی بیمار- ادامه</a:t>
            </a:r>
            <a:endParaRPr lang="en-US" sz="3200" dirty="0">
              <a:solidFill>
                <a:srgbClr val="FF3300"/>
              </a:solidFill>
              <a:latin typeface="Garamond" panose="02020404030301010803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8819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33761" t="29244" r="21137" b="13786"/>
          <a:stretch/>
        </p:blipFill>
        <p:spPr>
          <a:xfrm rot="5400000">
            <a:off x="2667000" y="-2666999"/>
            <a:ext cx="6858002" cy="12192002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172529" y="297182"/>
            <a:ext cx="10515600" cy="6400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1000"/>
              </a:spcAft>
            </a:pPr>
            <a:r>
              <a:rPr lang="fa-IR" sz="32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ذکر برخی از استانداردهای ایمنی بیمار- ادامه</a:t>
            </a:r>
            <a:endParaRPr lang="en-US" sz="3200" dirty="0">
              <a:solidFill>
                <a:srgbClr val="FF3300"/>
              </a:solidFill>
              <a:latin typeface="Garamond" panose="02020404030301010803"/>
              <a:ea typeface="+mn-ea"/>
              <a:cs typeface="B Titr" panose="00000700000000000000" pitchFamily="2" charset="-78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0" y="856360"/>
            <a:ext cx="1118425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2400" dirty="0">
                <a:solidFill>
                  <a:srgbClr val="FF0000"/>
                </a:solidFill>
                <a:cs typeface="B Zar" panose="00000400000000000000" pitchFamily="2" charset="-78"/>
              </a:rPr>
              <a:t>B.3.1.1</a:t>
            </a:r>
            <a:r>
              <a:rPr lang="fa-IR" sz="2400" dirty="0">
                <a:solidFill>
                  <a:srgbClr val="FF0000"/>
                </a:solidFill>
                <a:cs typeface="B Zar" panose="00000400000000000000" pitchFamily="2" charset="-78"/>
              </a:rPr>
              <a:t>قبـل از انجـام هـر گونـه پروسـیجر درمـانی ، تشخیصـی و آزمایشگاهی یا تجویز دارو و یا ترانسفوزیون خون و فرآورده هـاي خونی ، هویت کلیه بیماران و به ویژه گروه هاي در معرض خطر من جمله نوزادان ، بیماران دچار اختلالات هوشیاري ویا سالمند ان حداقل با دو شناسه شامل نـام و نـام خـانوادگی و تـاریخ تولـد شناسـایی ومورد تأیید قرارمی </a:t>
            </a:r>
            <a:r>
              <a:rPr lang="fa-IR" sz="2400" dirty="0" smtClean="0">
                <a:solidFill>
                  <a:srgbClr val="FF0000"/>
                </a:solidFill>
                <a:cs typeface="B Zar" panose="00000400000000000000" pitchFamily="2" charset="-78"/>
              </a:rPr>
              <a:t>گیرند</a:t>
            </a:r>
            <a:r>
              <a:rPr lang="en-US" sz="2400" dirty="0" smtClean="0">
                <a:solidFill>
                  <a:srgbClr val="FF0000"/>
                </a:solidFill>
                <a:cs typeface="B Zar" panose="00000400000000000000" pitchFamily="2" charset="-78"/>
              </a:rPr>
              <a:t>.</a:t>
            </a:r>
          </a:p>
          <a:p>
            <a:pPr marL="457200" lvl="0" indent="-457200" algn="r" rtl="1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دستبند شناسایی بیماران توسط بخش پذیرش تهیه و قبل از ورود بیمار به بخش و در هنگام پذیرش بیمار در اختیار آنان قرار گیرد . </a:t>
            </a:r>
          </a:p>
          <a:p>
            <a:pPr marL="457200" lvl="0" indent="-457200" algn="r" rtl="1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defRPr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صحت اطلاعات مندرج در روي باند شناسايي بيماردر هنگام پذيرش توسط بيمار و يا در صورت ضرورت يكي از بستگان درجه يك وي كنترل 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ميشود.</a:t>
            </a:r>
            <a:endParaRPr lang="en-US" sz="2400" dirty="0">
              <a:solidFill>
                <a:srgbClr val="000000"/>
              </a:solidFill>
              <a:latin typeface="Arial"/>
              <a:ea typeface="Calibri"/>
              <a:cs typeface="B Zar" panose="00000400000000000000" pitchFamily="2" charset="-78"/>
            </a:endParaRPr>
          </a:p>
          <a:p>
            <a:pPr marL="457200" lvl="0" indent="-457200" algn="r" rtl="1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defRPr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ضروريست بيمار و یا همراه وی دريافت باند شناسايي را در پرونده بصورت كتبي و امضاء تأييد نمايد.</a:t>
            </a:r>
            <a:endParaRPr lang="en-US" sz="2400" dirty="0">
              <a:solidFill>
                <a:srgbClr val="000000"/>
              </a:solidFill>
              <a:latin typeface="Arial"/>
              <a:ea typeface="Calibri"/>
              <a:cs typeface="B Zar" panose="00000400000000000000" pitchFamily="2" charset="-78"/>
            </a:endParaRPr>
          </a:p>
          <a:p>
            <a:pPr marL="457200" lvl="0" indent="-457200" algn="r" rtl="1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defRPr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شناسه های شناسایی بیمار: نام و نام خانوادگی بیمار و تاریخ تولد </a:t>
            </a:r>
            <a:r>
              <a:rPr lang="en-US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 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/ در 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صورت تشابه اسمی نام پدر</a:t>
            </a:r>
          </a:p>
          <a:p>
            <a:pPr marL="457200" lvl="0" indent="-457200" algn="r" rtl="1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defRPr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نام پزشک، شماره تخت و اتاق بیمار شناسه معتبر نیست.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دستبندهای شناسایی 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نوزادان بایستی در طی 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هرشیفت بررسی 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شود.درصورتی که فقط یکی ازدستبندھای یک نوزاد مفقود گردد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.</a:t>
            </a:r>
            <a:r>
              <a:rPr lang="en-US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 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برای 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نوزاد دستبند جدید 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تهیه کرده 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و به مچ پای او ببندید. 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درصورتی که 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هر دو 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دستبند شناسایی یک نوزاد مفقود شود کلیه دستبندھای شناسایی نوزادان بستری در بخش را چک کرده و درصورتی که مغایرتی در این زمینه 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مشاهده نگردید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، برای نوزاد دستبند جدید 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تهیه کنید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.</a:t>
            </a:r>
          </a:p>
          <a:p>
            <a:pPr marL="342900" indent="-342900" algn="r" rtl="1">
              <a:buFont typeface="Wingdings" panose="05000000000000000000" pitchFamily="2" charset="2"/>
              <a:buChar char="v"/>
            </a:pP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در هنگام انجام 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اقدامات درمانی ،تشخیصی و مراقبتی برای نوزادان و یا ترخیص و تحویل آنان به خانواده به دستبند 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شناسایی توجه 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نمایید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.</a:t>
            </a:r>
            <a:endParaRPr lang="en-US" sz="2400" dirty="0">
              <a:solidFill>
                <a:srgbClr val="000000"/>
              </a:solidFill>
              <a:latin typeface="Arial"/>
              <a:ea typeface="Calibri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6870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/>
          <a:srcRect l="33761" t="29244" r="21137" b="13786"/>
          <a:stretch/>
        </p:blipFill>
        <p:spPr>
          <a:xfrm rot="5400000">
            <a:off x="2438401" y="-2895598"/>
            <a:ext cx="7315199" cy="1219200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82880" y="199581"/>
            <a:ext cx="1109853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rtl="1">
              <a:lnSpc>
                <a:spcPct val="150000"/>
              </a:lnSpc>
              <a:defRPr/>
            </a:pPr>
            <a:r>
              <a:rPr lang="fa-IR" sz="3200" dirty="0">
                <a:solidFill>
                  <a:srgbClr val="FF3300"/>
                </a:solidFill>
                <a:latin typeface="Garamond" panose="02020404030301010803"/>
                <a:cs typeface="B Titr" panose="00000700000000000000" pitchFamily="2" charset="-78"/>
              </a:rPr>
              <a:t>سیستم کد بندی رنگی در دستبند شناسایی </a:t>
            </a:r>
            <a:r>
              <a:rPr lang="fa-IR" sz="3200" dirty="0" smtClean="0">
                <a:solidFill>
                  <a:srgbClr val="FF3300"/>
                </a:solidFill>
                <a:latin typeface="Garamond" panose="02020404030301010803"/>
                <a:cs typeface="B Titr" panose="00000700000000000000" pitchFamily="2" charset="-78"/>
              </a:rPr>
              <a:t>بیماران</a:t>
            </a:r>
            <a:endParaRPr lang="fa-IR" sz="3200" dirty="0">
              <a:solidFill>
                <a:srgbClr val="FF3300"/>
              </a:solidFill>
              <a:latin typeface="Garamond" panose="02020404030301010803"/>
              <a:cs typeface="B Titr" panose="00000700000000000000" pitchFamily="2" charset="-78"/>
            </a:endParaRPr>
          </a:p>
          <a:p>
            <a:pPr marL="457200" lvl="0" indent="-457200" algn="r" rtl="1">
              <a:lnSpc>
                <a:spcPct val="150000"/>
              </a:lnSpc>
              <a:buFontTx/>
              <a:buChar char="-"/>
              <a:defRPr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موارد استفاده از دستبند قرمز:  </a:t>
            </a:r>
            <a:r>
              <a:rPr lang="fa-IR" sz="2400" dirty="0">
                <a:solidFill>
                  <a:schemeClr val="accent2">
                    <a:lumMod val="50000"/>
                  </a:schemeClr>
                </a:solidFill>
                <a:latin typeface="Arial"/>
                <a:ea typeface="Calibri"/>
                <a:cs typeface="B Zar" panose="00000400000000000000" pitchFamily="2" charset="-78"/>
              </a:rPr>
              <a:t>آلرژی شناخته شده</a:t>
            </a:r>
          </a:p>
          <a:p>
            <a:pPr marL="457200" lvl="0" indent="-457200" algn="r" rtl="1">
              <a:lnSpc>
                <a:spcPct val="150000"/>
              </a:lnSpc>
              <a:buFontTx/>
              <a:buChar char="-"/>
              <a:defRPr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موارد استفاده از دستبند زرد: </a:t>
            </a:r>
          </a:p>
          <a:p>
            <a:pPr marL="342900" lvl="0" indent="-342900" algn="r" rtl="1">
              <a:buFont typeface="Wingdings" panose="05000000000000000000" pitchFamily="2" charset="2"/>
              <a:buChar char="q"/>
              <a:defRPr/>
            </a:pPr>
            <a:r>
              <a:rPr lang="fa-IR" sz="2400" dirty="0">
                <a:solidFill>
                  <a:schemeClr val="accent4">
                    <a:lumMod val="75000"/>
                  </a:schemeClr>
                </a:solidFill>
                <a:latin typeface="Arial"/>
                <a:ea typeface="Calibri"/>
                <a:cs typeface="B Zar" panose="00000400000000000000" pitchFamily="2" charset="-78"/>
              </a:rPr>
              <a:t>خطر سقوط</a:t>
            </a:r>
          </a:p>
          <a:p>
            <a:pPr marL="342900" lvl="0" indent="-342900" algn="r" rtl="1">
              <a:buFont typeface="Wingdings" panose="05000000000000000000" pitchFamily="2" charset="2"/>
              <a:buChar char="q"/>
              <a:defRPr/>
            </a:pPr>
            <a:r>
              <a:rPr lang="fa-IR" sz="2400" dirty="0">
                <a:solidFill>
                  <a:schemeClr val="accent4">
                    <a:lumMod val="75000"/>
                  </a:schemeClr>
                </a:solidFill>
                <a:latin typeface="Arial"/>
                <a:ea typeface="Calibri"/>
                <a:cs typeface="B Zar" panose="00000400000000000000" pitchFamily="2" charset="-78"/>
              </a:rPr>
              <a:t> ترومبوآمبولی </a:t>
            </a:r>
          </a:p>
          <a:p>
            <a:pPr marL="342900" lvl="0" indent="-342900" algn="r" rtl="1">
              <a:buFont typeface="Wingdings" panose="05000000000000000000" pitchFamily="2" charset="2"/>
              <a:buChar char="q"/>
              <a:defRPr/>
            </a:pPr>
            <a:r>
              <a:rPr lang="fa-IR" sz="2400" dirty="0">
                <a:solidFill>
                  <a:schemeClr val="accent4">
                    <a:lumMod val="75000"/>
                  </a:schemeClr>
                </a:solidFill>
                <a:latin typeface="Arial"/>
                <a:ea typeface="Calibri"/>
                <a:cs typeface="B Zar" panose="00000400000000000000" pitchFamily="2" charset="-78"/>
              </a:rPr>
              <a:t> مستعد یا مبتلا به زخم فشاری </a:t>
            </a:r>
          </a:p>
          <a:p>
            <a:pPr marL="342900" lvl="0" indent="-342900" algn="r" rtl="1">
              <a:buFont typeface="Wingdings" panose="05000000000000000000" pitchFamily="2" charset="2"/>
              <a:buChar char="q"/>
              <a:defRPr/>
            </a:pPr>
            <a:r>
              <a:rPr lang="fa-IR" sz="2400" dirty="0">
                <a:solidFill>
                  <a:schemeClr val="accent4">
                    <a:lumMod val="75000"/>
                  </a:schemeClr>
                </a:solidFill>
                <a:latin typeface="Arial"/>
                <a:ea typeface="Calibri"/>
                <a:cs typeface="B Zar" panose="00000400000000000000" pitchFamily="2" charset="-78"/>
              </a:rPr>
              <a:t> ریسک خودکشی</a:t>
            </a:r>
          </a:p>
          <a:p>
            <a:pPr marL="342900" lvl="0" indent="-342900" algn="r" rtl="1">
              <a:buFont typeface="Wingdings" panose="05000000000000000000" pitchFamily="2" charset="2"/>
              <a:buChar char="q"/>
              <a:defRPr/>
            </a:pPr>
            <a:r>
              <a:rPr lang="fa-IR" sz="2400" dirty="0">
                <a:solidFill>
                  <a:schemeClr val="accent4">
                    <a:lumMod val="75000"/>
                  </a:schemeClr>
                </a:solidFill>
                <a:latin typeface="Arial"/>
                <a:ea typeface="Calibri"/>
                <a:cs typeface="B Zar" panose="00000400000000000000" pitchFamily="2" charset="-78"/>
              </a:rPr>
              <a:t>سوء تغذیه </a:t>
            </a:r>
          </a:p>
          <a:p>
            <a:pPr marL="342900" lvl="0" indent="-342900" algn="r" rtl="1">
              <a:buFont typeface="Wingdings" panose="05000000000000000000" pitchFamily="2" charset="2"/>
              <a:buChar char="q"/>
              <a:defRPr/>
            </a:pPr>
            <a:r>
              <a:rPr lang="fa-IR" sz="2400" dirty="0">
                <a:solidFill>
                  <a:schemeClr val="accent4">
                    <a:lumMod val="75000"/>
                  </a:schemeClr>
                </a:solidFill>
                <a:latin typeface="Arial"/>
                <a:ea typeface="Calibri"/>
                <a:cs typeface="B Zar" panose="00000400000000000000" pitchFamily="2" charset="-78"/>
              </a:rPr>
              <a:t> تشنج</a:t>
            </a:r>
          </a:p>
          <a:p>
            <a:pPr marL="342900" lvl="0" indent="-342900" algn="r" rtl="1">
              <a:buFont typeface="Wingdings" panose="05000000000000000000" pitchFamily="2" charset="2"/>
              <a:buChar char="q"/>
              <a:defRPr/>
            </a:pPr>
            <a:r>
              <a:rPr lang="fa-IR" sz="2400" dirty="0">
                <a:solidFill>
                  <a:schemeClr val="accent4">
                    <a:lumMod val="75000"/>
                  </a:schemeClr>
                </a:solidFill>
                <a:latin typeface="Arial"/>
                <a:ea typeface="Calibri"/>
                <a:cs typeface="B Zar" panose="00000400000000000000" pitchFamily="2" charset="-78"/>
              </a:rPr>
              <a:t>پلی فارمسی 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 </a:t>
            </a:r>
            <a:endParaRPr lang="en-US" sz="2400" dirty="0">
              <a:solidFill>
                <a:srgbClr val="000000"/>
              </a:solidFill>
              <a:latin typeface="Arial"/>
              <a:ea typeface="Calibri"/>
              <a:cs typeface="B Zar" panose="00000400000000000000" pitchFamily="2" charset="-78"/>
            </a:endParaRPr>
          </a:p>
          <a:p>
            <a:pPr marL="457200" lvl="0" indent="-457200" algn="r" rtl="1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  <a:defRPr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استفاده از سایر شناسه ها در گروه های خاص بیماران مانند بیماران مجهول الهویه یا مبتلا به اختلالات روانی شامل</a:t>
            </a:r>
            <a:r>
              <a:rPr lang="en-US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: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 </a:t>
            </a:r>
          </a:p>
          <a:p>
            <a:pPr marL="342900" lvl="0" indent="-342900" algn="r" rtl="1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defRPr/>
            </a:pPr>
            <a:r>
              <a:rPr lang="fa-IR" sz="2400" dirty="0">
                <a:solidFill>
                  <a:srgbClr val="FF0000"/>
                </a:solidFill>
                <a:latin typeface="Arial"/>
                <a:ea typeface="Calibri"/>
                <a:cs typeface="B Zar" panose="00000400000000000000" pitchFamily="2" charset="-78"/>
              </a:rPr>
              <a:t>شماره پرونده بیمار</a:t>
            </a:r>
          </a:p>
          <a:p>
            <a:pPr marL="342900" lvl="0" indent="-342900" algn="r" rtl="1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  <a:defRPr/>
            </a:pPr>
            <a:r>
              <a:rPr lang="fa-IR" sz="2400" dirty="0">
                <a:solidFill>
                  <a:srgbClr val="FF0000"/>
                </a:solidFill>
                <a:latin typeface="Arial"/>
                <a:ea typeface="Calibri"/>
                <a:cs typeface="B Zar" panose="00000400000000000000" pitchFamily="2" charset="-78"/>
              </a:rPr>
              <a:t> نام بخش (در شناسه های نمونه های ارسالی به واحدهای پاراکلینیک الزامی است)    نام بیمارستان (در انتقال بین بیمارستانی)</a:t>
            </a:r>
            <a:endParaRPr lang="en-US" sz="2400" dirty="0">
              <a:solidFill>
                <a:srgbClr val="FF0000"/>
              </a:solidFill>
              <a:latin typeface="Arial"/>
              <a:ea typeface="Calibri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525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/>
          <a:srcRect l="33761" t="29244" r="21137" b="13786"/>
          <a:stretch/>
        </p:blipFill>
        <p:spPr>
          <a:xfrm rot="5400000">
            <a:off x="2438401" y="-2895598"/>
            <a:ext cx="7315199" cy="1219200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82880" y="344257"/>
            <a:ext cx="1139597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rtl="1">
              <a:lnSpc>
                <a:spcPct val="150000"/>
              </a:lnSpc>
              <a:buClr>
                <a:srgbClr val="000000"/>
              </a:buClr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قبل از ارائه هر گونه اقدامات و خدمات درمانی ، تشخیصی و مراقبتی بایستی تمامی  بیماران به طرز فعال به شرح ذیل شناسایی شوند و مشخصات آنان با  شناسه های مندرج بر روی دستبند شناسایی تطبیق داده 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شود.</a:t>
            </a:r>
            <a:endParaRPr lang="en-US" sz="2400" dirty="0" smtClean="0">
              <a:solidFill>
                <a:srgbClr val="000000"/>
              </a:solidFill>
              <a:latin typeface="Arial"/>
              <a:ea typeface="Calibri"/>
              <a:cs typeface="B Zar" panose="00000400000000000000" pitchFamily="2" charset="-78"/>
            </a:endParaRPr>
          </a:p>
          <a:p>
            <a:pPr lvl="0" algn="r" rtl="1">
              <a:lnSpc>
                <a:spcPct val="150000"/>
              </a:lnSpc>
              <a:buClr>
                <a:srgbClr val="000000"/>
              </a:buClr>
            </a:pPr>
            <a:r>
              <a:rPr lang="fa-IR" sz="2400" b="1" dirty="0">
                <a:solidFill>
                  <a:srgbClr val="FF0000"/>
                </a:solidFill>
                <a:latin typeface="Arial"/>
                <a:ea typeface="Calibri"/>
                <a:cs typeface="B Zar" panose="00000400000000000000" pitchFamily="2" charset="-78"/>
              </a:rPr>
              <a:t>روش شناسایی فعال بیماران: </a:t>
            </a:r>
            <a:endParaRPr lang="en-US" sz="2400" b="1" dirty="0" smtClean="0">
              <a:solidFill>
                <a:srgbClr val="FF0000"/>
              </a:solidFill>
              <a:latin typeface="Arial"/>
              <a:ea typeface="Calibri"/>
              <a:cs typeface="B Zar" panose="00000400000000000000" pitchFamily="2" charset="-78"/>
            </a:endParaRPr>
          </a:p>
          <a:p>
            <a:pPr marL="342900" lvl="0" indent="-342900" algn="r" rtl="1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از 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بيمار درخواست نماييد كه نام و نام خانوادگي و تاریخ تولد خود را  و در صورت ضرورت نام پدر را بیان نماید. سپس آن را با مشخصات مندرج بر روی دستبند شناسایی تطبیق 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دهید.</a:t>
            </a:r>
            <a:endParaRPr lang="en-US" sz="2400" dirty="0">
              <a:solidFill>
                <a:srgbClr val="000000"/>
              </a:solidFill>
              <a:latin typeface="Arial"/>
              <a:ea typeface="Calibri"/>
              <a:cs typeface="B Zar" panose="00000400000000000000" pitchFamily="2" charset="-78"/>
            </a:endParaRPr>
          </a:p>
          <a:p>
            <a:pPr marL="342900" lvl="0" indent="-342900" algn="r" rtl="1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در 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صورتي كه بيمارکودک يا معلول ذهنی بوده یا قادر به تکلم نبوده يا هوشیار نمی باشد، یا  با پرسش مشخصات بیمار از والدين و يا وابستگان درجه يك وي،‌ ايشان  را به طور صحيح شناسايي 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نماييد.</a:t>
            </a:r>
            <a:endParaRPr lang="en-US" sz="2400" dirty="0" smtClean="0">
              <a:solidFill>
                <a:srgbClr val="000000"/>
              </a:solidFill>
              <a:latin typeface="Arial"/>
              <a:ea typeface="Calibri"/>
              <a:cs typeface="B Zar" panose="00000400000000000000" pitchFamily="2" charset="-78"/>
            </a:endParaRPr>
          </a:p>
          <a:p>
            <a:pPr marL="342900" lvl="0" indent="-342900" algn="ctr" rtl="1">
              <a:lnSpc>
                <a:spcPct val="150000"/>
              </a:lnSpc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u="sng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به </a:t>
            </a:r>
            <a:r>
              <a:rPr lang="fa-IR" sz="2400" u="sng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منظور پيش گيري از وقوع حوادث ناگواردر ترانسفوزیون </a:t>
            </a:r>
            <a:r>
              <a:rPr lang="fa-IR" sz="2400" u="sng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خون،  </a:t>
            </a:r>
            <a:r>
              <a:rPr lang="fa-IR" sz="2400" u="sng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تغذیه ی مکمل وریدی و تمامي مراحل نسخه نويسي، نسخه پيجي در داروخانه بستري ، آماده سازي  و دادن داروهاي با هشدار بالا به بيماران ، الزامي است بيمار صحيح با اقدام درماني صحيح توسط دو نفر از كادر حرفه اي واجد صلاحيت ذيربط به صورت مستقل از يكديگر كنترل </a:t>
            </a:r>
            <a:r>
              <a:rPr lang="fa-IR" sz="2400" u="sng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شود.</a:t>
            </a:r>
            <a:endParaRPr lang="en-US" sz="2400" u="sng" dirty="0">
              <a:solidFill>
                <a:srgbClr val="000000"/>
              </a:solidFill>
              <a:latin typeface="Arial"/>
              <a:ea typeface="Calibri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9209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/>
          <a:srcRect l="33761" t="29244" r="21137" b="13786"/>
          <a:stretch/>
        </p:blipFill>
        <p:spPr>
          <a:xfrm rot="5400000">
            <a:off x="2438401" y="-2895598"/>
            <a:ext cx="7315199" cy="1219200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82880" y="1773610"/>
            <a:ext cx="111369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>
                <a:solidFill>
                  <a:srgbClr val="FF0000"/>
                </a:solidFill>
                <a:latin typeface="Arial"/>
                <a:ea typeface="Calibri"/>
                <a:cs typeface="B Zar" panose="00000400000000000000" pitchFamily="2" charset="-78"/>
              </a:rPr>
              <a:t>نتایج بحرانی آزمایشات 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: نتیجه تست خارج از محدوده طبیعی بوده و در محدوده هشدار قرار دارند و گزارش دهی فوري آنها می تواند بر وضعیت سلامت و نحوه درمان بیماران تاثیر بگذارد.</a:t>
            </a:r>
          </a:p>
          <a:p>
            <a:pPr algn="r" rtl="1"/>
            <a:r>
              <a:rPr lang="fa-IR" sz="2400" dirty="0">
                <a:solidFill>
                  <a:srgbClr val="FF0000"/>
                </a:solidFill>
                <a:latin typeface="Arial"/>
                <a:ea typeface="Calibri"/>
                <a:cs typeface="B Zar" panose="00000400000000000000" pitchFamily="2" charset="-78"/>
              </a:rPr>
              <a:t>نتایج غیرطبیعی آزمایشات: 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نتیجه تست خارج از محدوده طبیعی بود ولی تهدید کننده حیات بیمار نمی باشد</a:t>
            </a:r>
            <a:r>
              <a:rPr lang="fa-IR" sz="2400" dirty="0" smtClean="0">
                <a:solidFill>
                  <a:srgbClr val="000000"/>
                </a:solidFill>
                <a:cs typeface="B Nazanin" panose="00000400000000000000" pitchFamily="2" charset="-78"/>
              </a:rPr>
              <a:t>.</a:t>
            </a:r>
          </a:p>
          <a:p>
            <a:pPr algn="r" rtl="1"/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تعیین محدوده زمانبندی مشخص جهت گزارش نتایج بحرانی و غیرطبیعی آزمایشات و مقیاس 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های تصویر 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برداری</a:t>
            </a:r>
          </a:p>
          <a:p>
            <a:pPr marL="342900" indent="-342900" algn="justLow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فهرست 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مقادیر بحرانی پاراکلینیک شامل مقادیر واحدهای پاراکلینیک اعم از آزمایشگاه تشخیص طبی، آسیب‎شناسی بافت و تصویربرداری است. </a:t>
            </a:r>
            <a:endParaRPr lang="en-US" sz="2400" dirty="0">
              <a:solidFill>
                <a:srgbClr val="000000"/>
              </a:solidFill>
              <a:latin typeface="Arial"/>
              <a:ea typeface="Calibri"/>
              <a:cs typeface="B Zar" panose="00000400000000000000" pitchFamily="2" charset="-78"/>
            </a:endParaRPr>
          </a:p>
          <a:p>
            <a:pPr marL="342900" indent="-342900" algn="justLow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لیست مقادیر بحرانی پاراکلینیک با اجماع نظر متخصصین بالینی و پاراکلینیک مربوطه تدوین و توسط مسئول فنی آزمایشگاه در کمیته درمان دارو و تجهیزات پیشنهاد شده، پس از تصویب به کلیه بخش‎های بالینی، آزمایشگاه و آسیب‎شناسی بافت و تصویربرداری ابلاغ می‎گردد.</a:t>
            </a:r>
            <a:endParaRPr lang="en-US" sz="2400" dirty="0">
              <a:solidFill>
                <a:srgbClr val="000000"/>
              </a:solidFill>
              <a:latin typeface="Arial"/>
              <a:ea typeface="Calibri"/>
              <a:cs typeface="B Zar" panose="00000400000000000000" pitchFamily="2" charset="-78"/>
            </a:endParaRPr>
          </a:p>
          <a:p>
            <a:pPr marL="342900" indent="-342900" algn="justLow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انجام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/ تداوم مداخلات فوری و حیاتی می</a:t>
            </a:r>
            <a:r>
              <a:rPr lang="en-US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‎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تواند شامل اعلام کد احیا، اطلاع فوری به پزشک مقیم، آنکال یا معالج باشد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.</a:t>
            </a:r>
          </a:p>
          <a:p>
            <a:pPr marL="342900" indent="-342900" algn="justLow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تمهیدات وجود کانال ارتباطی آزاد به منظور اعلام اضطراري نتایج بحرانی در قسمتهاي مختلف آزمایشگاه ،رادیولوژي و.... در نظر گرفته شود. به گونه 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اي 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که بخشها نتوانند تماس 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بگیرند.</a:t>
            </a:r>
            <a:endParaRPr lang="en-US" sz="2400" dirty="0">
              <a:solidFill>
                <a:srgbClr val="000000"/>
              </a:solidFill>
              <a:latin typeface="Arial"/>
              <a:ea typeface="Calibri"/>
              <a:cs typeface="B Zar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2880" y="805859"/>
            <a:ext cx="112284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2400" dirty="0">
                <a:solidFill>
                  <a:srgbClr val="FF0000"/>
                </a:solidFill>
                <a:cs typeface="B Zar" panose="00000400000000000000" pitchFamily="2" charset="-78"/>
              </a:rPr>
              <a:t>C.1.1.1</a:t>
            </a:r>
            <a:r>
              <a:rPr lang="fa-IR" sz="2400" dirty="0">
                <a:solidFill>
                  <a:srgbClr val="FF0000"/>
                </a:solidFill>
                <a:cs typeface="B Zar" panose="00000400000000000000" pitchFamily="2" charset="-78"/>
              </a:rPr>
              <a:t>بیمارســتان بــه منظــور اعــلام </a:t>
            </a:r>
            <a:r>
              <a:rPr lang="fa-IR" sz="2400" dirty="0" smtClean="0">
                <a:solidFill>
                  <a:srgbClr val="FF0000"/>
                </a:solidFill>
                <a:cs typeface="B Zar" panose="00000400000000000000" pitchFamily="2" charset="-78"/>
              </a:rPr>
              <a:t>اضطراری نتـایج حیاتی آزمایشات</a:t>
            </a:r>
            <a:r>
              <a:rPr lang="fa-IR" sz="2400" dirty="0">
                <a:solidFill>
                  <a:srgbClr val="FF0000"/>
                </a:solidFill>
                <a:cs typeface="B Zar" panose="00000400000000000000" pitchFamily="2" charset="-78"/>
              </a:rPr>
              <a:t>، کانال هاي ارتباطی آزاد پیش بینی کرده است. </a:t>
            </a:r>
            <a:endParaRPr lang="en-US" sz="2400" dirty="0">
              <a:solidFill>
                <a:srgbClr val="FF0000"/>
              </a:solidFill>
              <a:cs typeface="B Zar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838200" y="-19979"/>
            <a:ext cx="10515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1000"/>
              </a:spcAft>
            </a:pPr>
            <a:r>
              <a:rPr lang="fa-IR" sz="32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ذکر برخی از استانداردهای ایمنی بیمار- ادامه</a:t>
            </a:r>
            <a:endParaRPr lang="en-US" sz="3200" dirty="0">
              <a:solidFill>
                <a:srgbClr val="FF3300"/>
              </a:solidFill>
              <a:latin typeface="Garamond" panose="02020404030301010803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3885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/>
          <a:srcRect l="33761" t="29244" r="21137" b="13786"/>
          <a:stretch/>
        </p:blipFill>
        <p:spPr>
          <a:xfrm rot="5400000">
            <a:off x="2666999" y="-2667002"/>
            <a:ext cx="6858001" cy="1219200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194096" y="1011466"/>
            <a:ext cx="100126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Low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از روش </a:t>
            </a:r>
            <a:r>
              <a:rPr lang="en-US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.Read Back .Write Down .Repeat Back  Close the Loop 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برای تبادل اطلاعات بین کارکنان آزمایشگاه و آسیب‎شناسی بافت/ تصویربرداری و کادر بالینی و همچنین تبادل اطلاعات بین کارکنان بالینی(پزشک و پرستار) استفاده ‎شود. </a:t>
            </a:r>
            <a:endParaRPr lang="en-US" sz="2400" dirty="0">
              <a:solidFill>
                <a:srgbClr val="000000"/>
              </a:solidFill>
              <a:latin typeface="Arial"/>
              <a:ea typeface="Calibri"/>
              <a:cs typeface="B Zar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82930" y="2331988"/>
            <a:ext cx="1062384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rgbClr val="FF0000"/>
                </a:solidFill>
                <a:latin typeface="Arial"/>
                <a:ea typeface="Calibri"/>
                <a:cs typeface="B Zar" panose="00000400000000000000" pitchFamily="2" charset="-78"/>
              </a:rPr>
              <a:t>فرایند </a:t>
            </a:r>
            <a:r>
              <a:rPr lang="fa-IR" sz="2400" b="1" dirty="0" smtClean="0">
                <a:solidFill>
                  <a:srgbClr val="FF0000"/>
                </a:solidFill>
                <a:latin typeface="Arial"/>
                <a:ea typeface="Calibri"/>
                <a:cs typeface="B Zar" panose="00000400000000000000" pitchFamily="2" charset="-78"/>
              </a:rPr>
              <a:t>بازخوانی</a:t>
            </a:r>
          </a:p>
          <a:p>
            <a:pPr algn="ctr" rtl="1"/>
            <a:endParaRPr lang="fa-IR" sz="2400" b="1" dirty="0">
              <a:solidFill>
                <a:srgbClr val="FF0000"/>
              </a:solidFill>
              <a:latin typeface="Arial"/>
              <a:ea typeface="Calibri"/>
              <a:cs typeface="B Zar" panose="00000400000000000000" pitchFamily="2" charset="-78"/>
            </a:endParaRP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فرستنده پیام شفاهی؛ اطلاعات را به اختصار به گیرنده پیام می دهد</a:t>
            </a: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سپس گیرنده پیام شفاهی؛ اطلاعاتی را که شنیده بازخوانی و ثبت می نماید</a:t>
            </a: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فرستنده پیام می بایست پس از دریافت یا شنیدن اطلاعات آن را تایید و اصلاح نماید.</a:t>
            </a: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در نهایت اگر پیام به درستی درك نشده بود فرآیند بازخوانی ادامه یافته تاپزشک یا تجویز کننده آنرا تایید 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نمایند</a:t>
            </a:r>
            <a:r>
              <a:rPr lang="en-US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.</a:t>
            </a:r>
            <a:endParaRPr lang="fa-IR" sz="2400" dirty="0">
              <a:solidFill>
                <a:srgbClr val="000000"/>
              </a:solidFill>
              <a:latin typeface="Arial"/>
              <a:ea typeface="Calibri"/>
              <a:cs typeface="B Zar" panose="00000400000000000000" pitchFamily="2" charset="-78"/>
            </a:endParaRP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تدوین فرم استاندارد که جزء مدارك پزشکی پرونده شود شامل : نام /نام خانوادگی بیمار، نتیجه 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بحرانی 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، گزارش دهنده و گیرنده ، زمان ، تاریخ و ساعت</a:t>
            </a:r>
            <a:endParaRPr lang="en-US" sz="2400" dirty="0">
              <a:solidFill>
                <a:srgbClr val="000000"/>
              </a:solidFill>
              <a:latin typeface="Arial"/>
              <a:ea typeface="Calibri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8856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33761" t="28184" r="21137" b="13786"/>
          <a:stretch/>
        </p:blipFill>
        <p:spPr>
          <a:xfrm rot="5400000">
            <a:off x="2666997" y="-2667002"/>
            <a:ext cx="6858001" cy="121920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انواع طبقه بندی خطا براساس مرحله بروز</a:t>
            </a:r>
            <a:endParaRPr lang="en-US" sz="2800" dirty="0">
              <a:solidFill>
                <a:srgbClr val="FF3300"/>
              </a:solidFill>
              <a:latin typeface="Garamond" panose="02020404030301010803"/>
              <a:ea typeface="+mn-ea"/>
              <a:cs typeface="B Titr" panose="00000700000000000000" pitchFamily="2" charset="-78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2498966"/>
              </p:ext>
            </p:extLst>
          </p:nvPr>
        </p:nvGraphicFramePr>
        <p:xfrm>
          <a:off x="377189" y="1690688"/>
          <a:ext cx="10869932" cy="381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8871"/>
                <a:gridCol w="2686050"/>
                <a:gridCol w="2160270"/>
                <a:gridCol w="2108847"/>
                <a:gridCol w="152589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000" b="1" dirty="0" smtClean="0">
                          <a:cs typeface="B Zar" panose="00000400000000000000" pitchFamily="2" charset="-78"/>
                        </a:rPr>
                        <a:t>مثال</a:t>
                      </a:r>
                      <a:endParaRPr lang="en-US" sz="2000" b="1" dirty="0"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b="1" dirty="0" smtClean="0">
                          <a:cs typeface="B Zar" panose="00000400000000000000" pitchFamily="2" charset="-78"/>
                        </a:rPr>
                        <a:t>نکاتی که باید مورد توجه قرار گیرد</a:t>
                      </a:r>
                      <a:endParaRPr lang="en-US" sz="2000" b="1" dirty="0"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b="1" dirty="0" smtClean="0">
                          <a:cs typeface="B Zar" panose="00000400000000000000" pitchFamily="2" charset="-78"/>
                        </a:rPr>
                        <a:t>قابلیت تشخیص</a:t>
                      </a:r>
                      <a:r>
                        <a:rPr lang="fa-IR" sz="2000" b="1" baseline="0" dirty="0" smtClean="0">
                          <a:cs typeface="B Zar" panose="00000400000000000000" pitchFamily="2" charset="-78"/>
                        </a:rPr>
                        <a:t> خطا</a:t>
                      </a:r>
                      <a:endParaRPr lang="en-US" sz="2000" b="1" dirty="0"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b="1" dirty="0" smtClean="0">
                          <a:cs typeface="B Zar" panose="00000400000000000000" pitchFamily="2" charset="-78"/>
                        </a:rPr>
                        <a:t>تعریف</a:t>
                      </a:r>
                      <a:endParaRPr lang="en-US" sz="2000" b="1" dirty="0"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b="1" dirty="0" smtClean="0">
                          <a:cs typeface="B Zar" panose="00000400000000000000" pitchFamily="2" charset="-78"/>
                        </a:rPr>
                        <a:t>خطا</a:t>
                      </a:r>
                      <a:endParaRPr lang="en-US" sz="2000" b="1" dirty="0">
                        <a:cs typeface="B Zar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0" dirty="0" smtClean="0">
                          <a:cs typeface="B Zar" panose="00000400000000000000" pitchFamily="2" charset="-78"/>
                        </a:rPr>
                        <a:t>تجویز آنتی بیوتیک</a:t>
                      </a:r>
                      <a:r>
                        <a:rPr lang="fa-IR" sz="2400" b="0" baseline="0" dirty="0" smtClean="0">
                          <a:cs typeface="B Zar" panose="00000400000000000000" pitchFamily="2" charset="-78"/>
                        </a:rPr>
                        <a:t> از سوی پزشک برای بیمارانی که حساسیت دارند.</a:t>
                      </a:r>
                      <a:endParaRPr lang="en-US" sz="2400" b="0" dirty="0"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dirty="0" smtClean="0">
                          <a:cs typeface="B Zar" panose="00000400000000000000" pitchFamily="2" charset="-78"/>
                        </a:rPr>
                        <a:t>اطلاعات بیمار، وضعیت موجود، چگونگی درمان و استفاده از تحقیقات مبتنی بر شواهد</a:t>
                      </a:r>
                      <a:endParaRPr lang="en-US" sz="2400" b="0" dirty="0"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dirty="0" smtClean="0">
                          <a:cs typeface="B Zar" panose="00000400000000000000" pitchFamily="2" charset="-78"/>
                        </a:rPr>
                        <a:t>به</a:t>
                      </a:r>
                      <a:r>
                        <a:rPr lang="fa-IR" sz="2400" b="0" baseline="0" dirty="0" smtClean="0">
                          <a:cs typeface="B Zar" panose="00000400000000000000" pitchFamily="2" charset="-78"/>
                        </a:rPr>
                        <a:t> آسانی قابل تشخیص نیست</a:t>
                      </a:r>
                      <a:endParaRPr lang="en-US" sz="2400" b="0" dirty="0"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dirty="0" smtClean="0">
                          <a:cs typeface="B Zar" panose="00000400000000000000" pitchFamily="2" charset="-78"/>
                        </a:rPr>
                        <a:t>استفاده از برنامه نادرست به منظور</a:t>
                      </a:r>
                      <a:r>
                        <a:rPr lang="fa-IR" sz="2400" b="0" baseline="0" dirty="0" smtClean="0">
                          <a:cs typeface="B Zar" panose="00000400000000000000" pitchFamily="2" charset="-78"/>
                        </a:rPr>
                        <a:t> نیل به هدف</a:t>
                      </a:r>
                      <a:endParaRPr lang="en-US" sz="2400" b="0" dirty="0"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dirty="0" smtClean="0">
                          <a:cs typeface="B Zar" panose="00000400000000000000" pitchFamily="2" charset="-78"/>
                        </a:rPr>
                        <a:t>برنامه ریزی</a:t>
                      </a:r>
                      <a:endParaRPr lang="en-US" sz="2400" b="0" dirty="0">
                        <a:cs typeface="B Zar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0" dirty="0" smtClean="0">
                          <a:cs typeface="B Zar" panose="00000400000000000000" pitchFamily="2" charset="-78"/>
                        </a:rPr>
                        <a:t>پرستار آنتی بیوتیک دیگری غیر از ان چه تجویز شده است را تزریق</a:t>
                      </a:r>
                      <a:r>
                        <a:rPr lang="fa-IR" sz="2400" b="0" baseline="0" dirty="0" smtClean="0">
                          <a:cs typeface="B Zar" panose="00000400000000000000" pitchFamily="2" charset="-78"/>
                        </a:rPr>
                        <a:t> </a:t>
                      </a:r>
                      <a:r>
                        <a:rPr lang="fa-IR" sz="2400" b="0" dirty="0" smtClean="0">
                          <a:cs typeface="B Zar" panose="00000400000000000000" pitchFamily="2" charset="-78"/>
                        </a:rPr>
                        <a:t>کند.</a:t>
                      </a:r>
                      <a:endParaRPr lang="en-US" sz="2400" b="0" dirty="0"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dirty="0" smtClean="0">
                          <a:cs typeface="B Zar" panose="00000400000000000000" pitchFamily="2" charset="-78"/>
                        </a:rPr>
                        <a:t>استرس، حواس پرتی و فراموشی پرسنل</a:t>
                      </a:r>
                      <a:endParaRPr lang="en-US" sz="2400" b="0" dirty="0"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dirty="0" smtClean="0">
                          <a:cs typeface="B Zar" panose="00000400000000000000" pitchFamily="2" charset="-78"/>
                        </a:rPr>
                        <a:t>قابل مشاهده</a:t>
                      </a:r>
                      <a:r>
                        <a:rPr lang="fa-IR" sz="2400" b="0" baseline="0" dirty="0" smtClean="0">
                          <a:cs typeface="B Zar" panose="00000400000000000000" pitchFamily="2" charset="-78"/>
                        </a:rPr>
                        <a:t> است</a:t>
                      </a:r>
                      <a:endParaRPr lang="en-US" sz="2400" b="0" dirty="0"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dirty="0" smtClean="0">
                          <a:cs typeface="B Zar" panose="00000400000000000000" pitchFamily="2" charset="-78"/>
                        </a:rPr>
                        <a:t>شکست در تکمیل برنامه ی از قبل طراحی شده</a:t>
                      </a:r>
                      <a:endParaRPr lang="en-US" sz="2400" b="0" dirty="0"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dirty="0" smtClean="0">
                          <a:cs typeface="B Zar" panose="00000400000000000000" pitchFamily="2" charset="-78"/>
                        </a:rPr>
                        <a:t>اجرا</a:t>
                      </a:r>
                      <a:endParaRPr lang="en-US" sz="2400" b="0" dirty="0">
                        <a:cs typeface="B Zar" panose="00000400000000000000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459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/>
          <a:srcRect l="33761" t="29244" r="21137" b="13786"/>
          <a:stretch/>
        </p:blipFill>
        <p:spPr>
          <a:xfrm rot="5400000">
            <a:off x="2438401" y="-2895598"/>
            <a:ext cx="7315199" cy="1219200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82931" y="1931592"/>
            <a:ext cx="1064789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1-وجود 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خط مشی و روش ها به منظوراطمینان از اعلام نتایج معوقه تست هاي پاراکلینیک ( آزمایشگاه - رادیو لوژي و سیتوپاتولوژي) به بیماران و مراقبین آنان بعد از ترخیص از 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بیمارستان تعریف 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روال 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مطمئن 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به گونه ای است که بیمارستان بیمار را کشف نماید نه بیمار خود جهت اخذ نتایج پس از ترخیص مراجعه نماید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.</a:t>
            </a: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در 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بخش سرپایی و بستری</a:t>
            </a: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در دو محدوده طبیعی و 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بحرانی</a:t>
            </a:r>
          </a:p>
          <a:p>
            <a:pPr algn="r" rtl="1"/>
            <a:endParaRPr lang="fa-IR" sz="2400" dirty="0">
              <a:solidFill>
                <a:srgbClr val="000000"/>
              </a:solidFill>
              <a:latin typeface="Arial"/>
              <a:ea typeface="Calibri"/>
              <a:cs typeface="B Zar" panose="00000400000000000000" pitchFamily="2" charset="-78"/>
            </a:endParaRPr>
          </a:p>
          <a:p>
            <a:pPr algn="r" rtl="1"/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٢. دفتر ثبت موارد گزارش شده ( حداقل به مدت شش ماه مداوم) و تطابق آن با بیماران</a:t>
            </a: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مصاحبه </a:t>
            </a: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آگاهی کادر پاراکلینیک و بخش ها از روش اجرایی 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مشاهده </a:t>
            </a:r>
            <a:endParaRPr lang="fa-IR" sz="2400" dirty="0">
              <a:solidFill>
                <a:srgbClr val="000000"/>
              </a:solidFill>
              <a:latin typeface="Arial"/>
              <a:ea typeface="Calibri"/>
              <a:cs typeface="B Zar" panose="00000400000000000000" pitchFamily="2" charset="-78"/>
            </a:endParaRP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تطابق عملکرد کادر پاراکلینیک با روش اجرایی</a:t>
            </a:r>
            <a:endParaRPr lang="en-US" sz="2400" dirty="0">
              <a:solidFill>
                <a:srgbClr val="000000"/>
              </a:solidFill>
              <a:latin typeface="Arial"/>
              <a:ea typeface="Calibri"/>
              <a:cs typeface="B Zar" panose="00000400000000000000" pitchFamily="2" charset="-78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715224" y="161270"/>
            <a:ext cx="10515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1000"/>
              </a:spcAft>
            </a:pPr>
            <a:r>
              <a:rPr lang="fa-IR" sz="32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ذکر برخی از استانداردهای ایمنی بیمار- ادامه</a:t>
            </a:r>
            <a:endParaRPr lang="en-US" sz="3200" dirty="0">
              <a:solidFill>
                <a:srgbClr val="FF3300"/>
              </a:solidFill>
              <a:latin typeface="Garamond" panose="02020404030301010803"/>
              <a:ea typeface="+mn-ea"/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00197" y="1207089"/>
            <a:ext cx="112133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2400" dirty="0" smtClean="0">
                <a:solidFill>
                  <a:srgbClr val="FF0000"/>
                </a:solidFill>
                <a:cs typeface="B Zar" panose="00000400000000000000" pitchFamily="2" charset="-78"/>
              </a:rPr>
              <a:t>C.1.1.</a:t>
            </a:r>
            <a:r>
              <a:rPr lang="en-US" sz="2400" dirty="0">
                <a:solidFill>
                  <a:srgbClr val="FF0000"/>
                </a:solidFill>
                <a:cs typeface="B Zar" panose="00000400000000000000" pitchFamily="2" charset="-78"/>
              </a:rPr>
              <a:t>2</a:t>
            </a:r>
            <a:r>
              <a:rPr lang="fa-IR" sz="2400" dirty="0" smtClean="0">
                <a:solidFill>
                  <a:srgbClr val="FF0000"/>
                </a:solidFill>
                <a:cs typeface="B Zar" panose="00000400000000000000" pitchFamily="2" charset="-78"/>
              </a:rPr>
              <a:t>بیمارســتان دارای روال های مطمین برای اعلام نتایج معوقه تست های پاراکلینیکی به بیماران بعد از ترخیص است.</a:t>
            </a:r>
            <a:endParaRPr lang="en-US" sz="2400" dirty="0">
              <a:solidFill>
                <a:srgbClr val="FF0000"/>
              </a:solidFill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8302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/>
          <a:srcRect l="33761" t="29244" r="21137" b="13786"/>
          <a:stretch/>
        </p:blipFill>
        <p:spPr>
          <a:xfrm rot="5400000">
            <a:off x="2438401" y="-2895598"/>
            <a:ext cx="7315199" cy="1219200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67821" y="2271326"/>
            <a:ext cx="10782169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800" dirty="0">
                <a:solidFill>
                  <a:srgbClr val="000000"/>
                </a:solidFill>
                <a:cs typeface="B Zar" panose="00000400000000000000" pitchFamily="2" charset="-78"/>
              </a:rPr>
              <a:t>نصب گواهینامه </a:t>
            </a:r>
            <a:r>
              <a:rPr lang="fa-IR" sz="2800" dirty="0" smtClean="0">
                <a:solidFill>
                  <a:srgbClr val="000000"/>
                </a:solidFill>
                <a:cs typeface="B Zar" panose="00000400000000000000" pitchFamily="2" charset="-78"/>
              </a:rPr>
              <a:t>هموویژلانس</a:t>
            </a:r>
            <a:endParaRPr lang="fa-IR" sz="2400" dirty="0">
              <a:solidFill>
                <a:srgbClr val="D44817"/>
              </a:solidFill>
              <a:latin typeface="Wingdings 2" panose="05020102010507070707" pitchFamily="18" charset="2"/>
              <a:cs typeface="B Zar" panose="00000400000000000000" pitchFamily="2" charset="-78"/>
            </a:endParaRPr>
          </a:p>
          <a:p>
            <a:pPr marL="457200" indent="-4572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800" dirty="0">
                <a:solidFill>
                  <a:srgbClr val="000000"/>
                </a:solidFill>
                <a:cs typeface="B Zar" panose="00000400000000000000" pitchFamily="2" charset="-78"/>
              </a:rPr>
              <a:t>معرفی پزشک ارشد هموویژلانس(متخصصین انکولوژي </a:t>
            </a:r>
            <a:r>
              <a:rPr lang="fa-IR" sz="2800" dirty="0">
                <a:solidFill>
                  <a:srgbClr val="000000"/>
                </a:solidFill>
                <a:latin typeface="Perpetua" panose="02020502060401020303" pitchFamily="18" charset="0"/>
                <a:cs typeface="B Zar" panose="00000400000000000000" pitchFamily="2" charset="-78"/>
              </a:rPr>
              <a:t>– هماتولوژي، </a:t>
            </a:r>
            <a:r>
              <a:rPr lang="fa-IR" sz="2800" dirty="0" smtClean="0">
                <a:solidFill>
                  <a:srgbClr val="000000"/>
                </a:solidFill>
                <a:cs typeface="B Zar" panose="00000400000000000000" pitchFamily="2" charset="-78"/>
              </a:rPr>
              <a:t>جراحان</a:t>
            </a:r>
            <a:r>
              <a:rPr lang="fa-IR" sz="2800" dirty="0">
                <a:solidFill>
                  <a:srgbClr val="000000"/>
                </a:solidFill>
                <a:cs typeface="B Zar" panose="00000400000000000000" pitchFamily="2" charset="-78"/>
              </a:rPr>
              <a:t>، </a:t>
            </a:r>
            <a:r>
              <a:rPr lang="fa-IR" sz="2800" dirty="0" smtClean="0">
                <a:solidFill>
                  <a:srgbClr val="000000"/>
                </a:solidFill>
                <a:cs typeface="B Zar" panose="00000400000000000000" pitchFamily="2" charset="-78"/>
              </a:rPr>
              <a:t>بیهوشی، پاتولوژیست </a:t>
            </a:r>
            <a:r>
              <a:rPr lang="fa-IR" sz="2800" dirty="0">
                <a:solidFill>
                  <a:srgbClr val="000000"/>
                </a:solidFill>
                <a:cs typeface="B Zar" panose="00000400000000000000" pitchFamily="2" charset="-78"/>
              </a:rPr>
              <a:t>، دکترا هماتولوژي ) براي کلیه پرسنل</a:t>
            </a:r>
          </a:p>
          <a:p>
            <a:pPr marL="457200" indent="-4572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800" dirty="0">
                <a:solidFill>
                  <a:srgbClr val="000000"/>
                </a:solidFill>
                <a:cs typeface="B Zar" panose="00000400000000000000" pitchFamily="2" charset="-78"/>
              </a:rPr>
              <a:t>وجود حکم و ابلاغ پزشک ارشد هموویژلانس </a:t>
            </a:r>
            <a:endParaRPr lang="fa-IR" sz="2800" dirty="0" smtClean="0">
              <a:solidFill>
                <a:srgbClr val="000000"/>
              </a:solidFill>
              <a:cs typeface="B Zar" panose="00000400000000000000" pitchFamily="2" charset="-78"/>
            </a:endParaRPr>
          </a:p>
          <a:p>
            <a:pPr marL="457200" indent="-4572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800" dirty="0" smtClean="0">
                <a:solidFill>
                  <a:srgbClr val="000000"/>
                </a:solidFill>
                <a:cs typeface="B Zar" panose="00000400000000000000" pitchFamily="2" charset="-78"/>
              </a:rPr>
              <a:t>گزارش </a:t>
            </a:r>
            <a:r>
              <a:rPr lang="fa-IR" sz="2800" dirty="0">
                <a:solidFill>
                  <a:srgbClr val="000000"/>
                </a:solidFill>
                <a:cs typeface="B Zar" panose="00000400000000000000" pitchFamily="2" charset="-78"/>
              </a:rPr>
              <a:t>عوارض </a:t>
            </a:r>
            <a:r>
              <a:rPr lang="fa-IR" sz="2800" dirty="0" smtClean="0">
                <a:solidFill>
                  <a:srgbClr val="000000"/>
                </a:solidFill>
                <a:cs typeface="B Zar" panose="00000400000000000000" pitchFamily="2" charset="-78"/>
              </a:rPr>
              <a:t>خون و فراورده های خونی در کمیته طب انتقال خون و انجام مداخلات لازم جهت کاهش عوارض </a:t>
            </a:r>
          </a:p>
          <a:p>
            <a:pPr marL="457200" indent="-4572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800" dirty="0" smtClean="0">
                <a:solidFill>
                  <a:srgbClr val="000000"/>
                </a:solidFill>
                <a:cs typeface="B Zar" panose="00000400000000000000" pitchFamily="2" charset="-78"/>
              </a:rPr>
              <a:t>بررسی </a:t>
            </a:r>
            <a:r>
              <a:rPr lang="fa-IR" sz="2800" dirty="0">
                <a:solidFill>
                  <a:srgbClr val="000000"/>
                </a:solidFill>
                <a:cs typeface="B Zar" panose="00000400000000000000" pitchFamily="2" charset="-78"/>
              </a:rPr>
              <a:t>درخواست خون هاي </a:t>
            </a:r>
            <a:r>
              <a:rPr lang="fa-IR" sz="2800" dirty="0" smtClean="0">
                <a:solidFill>
                  <a:srgbClr val="000000"/>
                </a:solidFill>
                <a:cs typeface="B Zar" panose="00000400000000000000" pitchFamily="2" charset="-78"/>
              </a:rPr>
              <a:t>نابجا</a:t>
            </a:r>
          </a:p>
          <a:p>
            <a:pPr marL="457200" indent="-4572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800" dirty="0">
                <a:solidFill>
                  <a:srgbClr val="000000"/>
                </a:solidFill>
                <a:cs typeface="B Zar" panose="00000400000000000000" pitchFamily="2" charset="-78"/>
              </a:rPr>
              <a:t>مستند خط مشی و روش خون و فرآورده هاي خونی در سه سطح قبل ، حین و بعد از تزریق</a:t>
            </a:r>
            <a:endParaRPr lang="en-US" sz="2800" dirty="0">
              <a:solidFill>
                <a:srgbClr val="000000"/>
              </a:solidFill>
              <a:cs typeface="B Zar" panose="00000400000000000000" pitchFamily="2" charset="-78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715224" y="161270"/>
            <a:ext cx="10515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1000"/>
              </a:spcAft>
            </a:pPr>
            <a:r>
              <a:rPr lang="fa-IR" sz="32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ذکر برخی از استانداردهای ایمنی بیمار- ادامه</a:t>
            </a:r>
            <a:endParaRPr lang="en-US" sz="3200" dirty="0">
              <a:solidFill>
                <a:srgbClr val="FF3300"/>
              </a:solidFill>
              <a:latin typeface="Garamond" panose="02020404030301010803"/>
              <a:ea typeface="+mn-ea"/>
              <a:cs typeface="B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0197" y="1207089"/>
            <a:ext cx="1121335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2400" dirty="0" smtClean="0">
                <a:solidFill>
                  <a:srgbClr val="FF0000"/>
                </a:solidFill>
                <a:cs typeface="B Zar" panose="00000400000000000000" pitchFamily="2" charset="-78"/>
              </a:rPr>
              <a:t>C.3.1.1</a:t>
            </a:r>
            <a:r>
              <a:rPr lang="fa-IR" sz="2400" dirty="0" smtClean="0">
                <a:solidFill>
                  <a:srgbClr val="FF0000"/>
                </a:solidFill>
                <a:cs typeface="B Zar" panose="00000400000000000000" pitchFamily="2" charset="-78"/>
              </a:rPr>
              <a:t>بیمارســتان راهنماهای معتبر از جمله راهنماهای سازمان جهانی بهداشت را در زمینه خون و فراورده های خونی ایمن اجرا می نماید.</a:t>
            </a:r>
            <a:endParaRPr lang="en-US" sz="2400" dirty="0">
              <a:solidFill>
                <a:srgbClr val="FF0000"/>
              </a:solidFill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00342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33761" t="29244" r="21137" b="13786"/>
          <a:stretch/>
        </p:blipFill>
        <p:spPr>
          <a:xfrm rot="5400000">
            <a:off x="2667003" y="-2666998"/>
            <a:ext cx="6858000" cy="1219200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20065" y="2368155"/>
            <a:ext cx="1067075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داروهای 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ضروری</a:t>
            </a:r>
            <a:r>
              <a:rPr lang="en-US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: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 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به داروهایی گفته می شود که نیازهای بیماران بستری را در تمام اوقات شبانه روز براورده نماید که براساس شیوع بیماری، ایمنی و اثربخشی مبتنی بر شواهد تعیین می شود.</a:t>
            </a:r>
          </a:p>
          <a:p>
            <a:pPr algn="r" rtl="1"/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داروهاي 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پرخطر</a:t>
            </a:r>
            <a:r>
              <a:rPr lang="en-US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: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 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به داروهایی گفته می شود که خط درمانی باریک داشته و اگر به صورت اشتباه مصرف شوند ؛ توانایی ایجاد خسارت و آسیب بالایی را در بیمار دارند.</a:t>
            </a:r>
          </a:p>
          <a:p>
            <a:pPr algn="r" rtl="1"/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می بایست در تدوین خط مشی و روش 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داروهای پرخطر 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به چهار اصل تجویز، تهیه، توزیع و اجرا توجه نمود.</a:t>
            </a:r>
          </a:p>
          <a:p>
            <a:pPr algn="r" rtl="1"/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در نسخه نویسی داروی پرخطر نام دارو،میزان دارو، سرعت انفوزیون و راه مصرف نوشته شود. همچنین وزن و سن جهت محاسبه صحیح دارو ثبت گردد.</a:t>
            </a:r>
          </a:p>
          <a:p>
            <a:pPr algn="r" rtl="1"/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در تمام مراحل ، نیاز 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به دو نفر جهت چک </a:t>
            </a:r>
            <a:r>
              <a:rPr lang="fa-IR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کردن می </a:t>
            </a:r>
            <a:r>
              <a:rPr lang="fa-IR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باشد.</a:t>
            </a:r>
          </a:p>
        </p:txBody>
      </p:sp>
      <p:sp>
        <p:nvSpPr>
          <p:cNvPr id="3" name="Rectangle 2"/>
          <p:cNvSpPr/>
          <p:nvPr/>
        </p:nvSpPr>
        <p:spPr>
          <a:xfrm>
            <a:off x="715224" y="1236937"/>
            <a:ext cx="102804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en-US" sz="2400" dirty="0">
                <a:solidFill>
                  <a:srgbClr val="FF0000"/>
                </a:solidFill>
                <a:cs typeface="B Zar" panose="00000400000000000000" pitchFamily="2" charset="-78"/>
              </a:rPr>
              <a:t>C-5-1-1</a:t>
            </a:r>
            <a:r>
              <a:rPr lang="fa-IR" sz="2400" dirty="0">
                <a:solidFill>
                  <a:srgbClr val="FF0000"/>
                </a:solidFill>
                <a:cs typeface="B Zar" panose="00000400000000000000" pitchFamily="2" charset="-78"/>
              </a:rPr>
              <a:t>بیمارستان دسترسی به داروهاي حیاتی را در تمامی اوقات شبانه روز ( 24 ساعته ) تضمین می نماید.</a:t>
            </a:r>
            <a:endParaRPr lang="en-US" sz="2400" dirty="0">
              <a:solidFill>
                <a:srgbClr val="FF0000"/>
              </a:solidFill>
              <a:cs typeface="B Zar" panose="00000400000000000000" pitchFamily="2" charset="-7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15224" y="161270"/>
            <a:ext cx="10515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1000"/>
              </a:spcAft>
            </a:pPr>
            <a:r>
              <a:rPr lang="fa-IR" sz="32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ذکر برخی از استانداردهای ایمنی بیمار- ادامه</a:t>
            </a:r>
            <a:endParaRPr lang="en-US" sz="3200" dirty="0">
              <a:solidFill>
                <a:srgbClr val="FF3300"/>
              </a:solidFill>
              <a:latin typeface="Garamond" panose="02020404030301010803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26239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10257185" y="626336"/>
            <a:ext cx="1484243" cy="24516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 cstate="print"/>
          <a:srcRect l="33761" t="29244" r="21137" b="13786"/>
          <a:stretch/>
        </p:blipFill>
        <p:spPr>
          <a:xfrm rot="5400000">
            <a:off x="2667003" y="-2666998"/>
            <a:ext cx="6858000" cy="1219200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0"/>
            <a:ext cx="11647170" cy="70275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R="0" lvl="0" algn="r" rtl="1">
              <a:spcBef>
                <a:spcPts val="0"/>
              </a:spcBef>
              <a:spcAft>
                <a:spcPts val="1000"/>
              </a:spcAft>
              <a:buSzPts val="1100"/>
            </a:pPr>
            <a:endParaRPr lang="fa-IR" sz="2400" dirty="0">
              <a:ea typeface="Calibri"/>
              <a:cs typeface="B Zar" panose="00000400000000000000" pitchFamily="2" charset="-78"/>
            </a:endParaRPr>
          </a:p>
          <a:p>
            <a:pPr marL="342900" marR="0" lvl="0" indent="-342900" algn="r" rtl="1">
              <a:spcBef>
                <a:spcPts val="0"/>
              </a:spcBef>
              <a:spcAft>
                <a:spcPts val="1000"/>
              </a:spcAft>
              <a:buClr>
                <a:srgbClr val="FF0000"/>
              </a:buClr>
              <a:buSzPts val="1100"/>
              <a:buFont typeface="Wingdings" panose="05000000000000000000" pitchFamily="2" charset="2"/>
              <a:buChar char="q"/>
            </a:pPr>
            <a:r>
              <a:rPr lang="fa-IR" sz="2400" dirty="0" smtClean="0">
                <a:ea typeface="Calibri"/>
                <a:cs typeface="B Zar" panose="00000400000000000000" pitchFamily="2" charset="-78"/>
              </a:rPr>
              <a:t>از </a:t>
            </a:r>
            <a:r>
              <a:rPr lang="fa-IR" sz="2400" dirty="0">
                <a:ea typeface="Calibri"/>
                <a:cs typeface="B Zar" panose="00000400000000000000" pitchFamily="2" charset="-78"/>
              </a:rPr>
              <a:t>سازمان دهی و نظم تمامی انبارهای دارویی(بخش ، انبار مرکزی بیمارستان و داروخانه) اطمینان حاصل کنید.</a:t>
            </a:r>
            <a:endParaRPr lang="en-US" sz="2400" dirty="0">
              <a:cs typeface="B Zar" panose="00000400000000000000" pitchFamily="2" charset="-78"/>
            </a:endParaRPr>
          </a:p>
          <a:p>
            <a:pPr marL="342900" marR="0" lvl="0" indent="-342900" algn="r" rtl="1">
              <a:spcBef>
                <a:spcPts val="0"/>
              </a:spcBef>
              <a:spcAft>
                <a:spcPts val="1000"/>
              </a:spcAft>
              <a:buClr>
                <a:srgbClr val="FF0000"/>
              </a:buClr>
              <a:buSzPts val="1100"/>
              <a:buFont typeface="Wingdings" panose="05000000000000000000" pitchFamily="2" charset="2"/>
              <a:buChar char="q"/>
            </a:pPr>
            <a:r>
              <a:rPr lang="fa-IR" sz="2400" dirty="0" smtClean="0">
                <a:ea typeface="Calibri"/>
                <a:cs typeface="B Zar" panose="00000400000000000000" pitchFamily="2" charset="-78"/>
              </a:rPr>
              <a:t>تفکیک </a:t>
            </a:r>
            <a:r>
              <a:rPr lang="fa-IR" sz="2400" dirty="0">
                <a:ea typeface="Calibri"/>
                <a:cs typeface="B Zar" panose="00000400000000000000" pitchFamily="2" charset="-78"/>
              </a:rPr>
              <a:t>فیزیکی داروها با اسامی و اشکال مشابه </a:t>
            </a:r>
            <a:r>
              <a:rPr lang="en-US" sz="2400" dirty="0">
                <a:ea typeface="Calibri"/>
                <a:cs typeface="B Zar" panose="00000400000000000000" pitchFamily="2" charset="-78"/>
              </a:rPr>
              <a:t>LASA</a:t>
            </a:r>
            <a:r>
              <a:rPr lang="fa-IR" sz="2400" dirty="0">
                <a:ea typeface="Calibri"/>
                <a:cs typeface="B Zar" panose="00000400000000000000" pitchFamily="2" charset="-78"/>
              </a:rPr>
              <a:t> در تمامی انبارهای دارویی(بخش ، انبار مرکزی بیمارستان و داروخانه).</a:t>
            </a:r>
            <a:endParaRPr lang="en-US" sz="2400" dirty="0">
              <a:cs typeface="B Zar" panose="00000400000000000000" pitchFamily="2" charset="-78"/>
            </a:endParaRPr>
          </a:p>
          <a:p>
            <a:pPr marL="742950" marR="0" lvl="1" indent="-285750" algn="r" rtl="1">
              <a:spcBef>
                <a:spcPts val="0"/>
              </a:spcBef>
              <a:spcAft>
                <a:spcPts val="1000"/>
              </a:spcAft>
              <a:buFont typeface="+mj-lt"/>
              <a:buAutoNum type="alphaLcPeriod"/>
            </a:pPr>
            <a:r>
              <a:rPr lang="fa-IR" sz="2400" dirty="0">
                <a:ea typeface="Calibri"/>
                <a:cs typeface="B Zar" panose="00000400000000000000" pitchFamily="2" charset="-78"/>
              </a:rPr>
              <a:t> تفکیک  فیزیکی برخی از داروها نظیر قرص هایی که به لحاظ ظاهری مشابه اند ( برای مثال از نظر : رنگ و شکل)، از یکدیگر . </a:t>
            </a:r>
            <a:endParaRPr lang="en-US" sz="2400" dirty="0">
              <a:cs typeface="B Zar" panose="00000400000000000000" pitchFamily="2" charset="-78"/>
            </a:endParaRPr>
          </a:p>
          <a:p>
            <a:pPr marL="742950" marR="0" lvl="1" indent="-285750" algn="r" rtl="1">
              <a:spcBef>
                <a:spcPts val="0"/>
              </a:spcBef>
              <a:spcAft>
                <a:spcPts val="1000"/>
              </a:spcAft>
              <a:buFont typeface="+mj-lt"/>
              <a:buAutoNum type="alphaLcPeriod"/>
            </a:pPr>
            <a:r>
              <a:rPr lang="fa-IR" sz="2400" dirty="0">
                <a:ea typeface="Calibri"/>
                <a:cs typeface="B Zar" panose="00000400000000000000" pitchFamily="2" charset="-78"/>
              </a:rPr>
              <a:t>الصاق  برچسب قرمزرنگ و نام دارو (  با فونت حداقل48 که از دور قابل خواندن باشد) ، بر روی ظروف نگهداری داروهای با هشدار بالا  در انبار داروخانه.</a:t>
            </a:r>
            <a:endParaRPr lang="en-US" sz="2400" dirty="0">
              <a:cs typeface="B Zar" panose="00000400000000000000" pitchFamily="2" charset="-78"/>
            </a:endParaRPr>
          </a:p>
          <a:p>
            <a:pPr marL="742950" marR="0" lvl="1" indent="-285750" algn="r" rtl="1">
              <a:spcBef>
                <a:spcPts val="0"/>
              </a:spcBef>
              <a:spcAft>
                <a:spcPts val="1000"/>
              </a:spcAft>
              <a:buFont typeface="+mj-lt"/>
              <a:buAutoNum type="alphaLcPeriod"/>
            </a:pPr>
            <a:r>
              <a:rPr lang="fa-IR" sz="2400" dirty="0">
                <a:ea typeface="Calibri"/>
                <a:cs typeface="B Zar" panose="00000400000000000000" pitchFamily="2" charset="-78"/>
              </a:rPr>
              <a:t>اشکال مختلف آماده یا دوزهای متفاوت از یک دارو  با اسامی و یا بسته بندی مشابه را به لحاظ فیزیکی  از هم تفکیک کرده نام و دوز دارو را </a:t>
            </a:r>
            <a:r>
              <a:rPr lang="fa-IR" sz="2400" u="sng" dirty="0">
                <a:solidFill>
                  <a:srgbClr val="FF0000"/>
                </a:solidFill>
                <a:ea typeface="Calibri"/>
                <a:cs typeface="B Zar" panose="00000400000000000000" pitchFamily="2" charset="-78"/>
              </a:rPr>
              <a:t>( با فونت حداقل48 که از دور قابل خواندن باشد )، </a:t>
            </a:r>
            <a:r>
              <a:rPr lang="fa-IR" sz="2400" dirty="0">
                <a:ea typeface="Calibri"/>
                <a:cs typeface="B Zar" panose="00000400000000000000" pitchFamily="2" charset="-78"/>
              </a:rPr>
              <a:t>بر روی آن نصب کنید.</a:t>
            </a:r>
            <a:endParaRPr lang="en-US" sz="2400" dirty="0">
              <a:cs typeface="B Zar" panose="00000400000000000000" pitchFamily="2" charset="-78"/>
            </a:endParaRPr>
          </a:p>
          <a:p>
            <a:pPr marL="742950" marR="0" lvl="1" indent="-285750" algn="r" rtl="1">
              <a:spcBef>
                <a:spcPts val="0"/>
              </a:spcBef>
              <a:spcAft>
                <a:spcPts val="1000"/>
              </a:spcAft>
              <a:buFont typeface="+mj-lt"/>
              <a:buAutoNum type="alphaLcPeriod"/>
            </a:pPr>
            <a:r>
              <a:rPr lang="fa-IR" sz="2400" dirty="0">
                <a:ea typeface="Calibri"/>
                <a:cs typeface="B Zar" panose="00000400000000000000" pitchFamily="2" charset="-78"/>
              </a:rPr>
              <a:t>الکترولیت های با غلظت بالا را  به لحاظ فیزیکی  از هم تفکیک کرده نام و دوز دارو را ( با فونت حداقل48 که از دور قابل خواندن باشد )، بر روی آن نصب کنید.</a:t>
            </a:r>
            <a:endParaRPr lang="en-US" sz="2400" dirty="0">
              <a:cs typeface="B Zar" panose="00000400000000000000" pitchFamily="2" charset="-78"/>
            </a:endParaRPr>
          </a:p>
          <a:p>
            <a:pPr marL="742950" marR="0" lvl="1" indent="-285750" algn="r" rtl="1">
              <a:spcBef>
                <a:spcPts val="0"/>
              </a:spcBef>
              <a:spcAft>
                <a:spcPts val="1000"/>
              </a:spcAft>
              <a:buFont typeface="+mj-lt"/>
              <a:buAutoNum type="alphaLcPeriod"/>
            </a:pPr>
            <a:r>
              <a:rPr lang="en-US" sz="2400" dirty="0">
                <a:solidFill>
                  <a:srgbClr val="C00000"/>
                </a:solidFill>
                <a:ea typeface="Calibri"/>
                <a:cs typeface="B Zar" panose="00000400000000000000" pitchFamily="2" charset="-78"/>
              </a:rPr>
              <a:t> KCL </a:t>
            </a:r>
            <a:r>
              <a:rPr lang="fa-IR" sz="2400" dirty="0">
                <a:solidFill>
                  <a:srgbClr val="C00000"/>
                </a:solidFill>
                <a:ea typeface="Calibri"/>
                <a:cs typeface="B Zar" panose="00000400000000000000" pitchFamily="2" charset="-78"/>
              </a:rPr>
              <a:t> </a:t>
            </a:r>
            <a:r>
              <a:rPr lang="fa-IR" sz="2400" dirty="0">
                <a:ea typeface="Calibri"/>
                <a:cs typeface="B Zar" panose="00000400000000000000" pitchFamily="2" charset="-78"/>
              </a:rPr>
              <a:t>را در تمامی انبارهای دارویی(بخش ، انبار مرکزی بیمارستان و داروخانه) و ترالی اورژانس به لحاظ فیزیکی  از سایر داروها و الکترولیت های با غلظت بالا تفکیک کرده و در سبد های قرمز متناسب نگهداری نموده نام و دوز دارو را ( با فونت حداقل48 که از دور قابل خواندن باشد )، بر روی آن نصب کنید.</a:t>
            </a:r>
            <a:endParaRPr lang="en-US" sz="2400" dirty="0">
              <a:cs typeface="B Zar" panose="00000400000000000000" pitchFamily="2" charset="-78"/>
            </a:endParaRPr>
          </a:p>
          <a:p>
            <a:pPr algn="r" rtl="1"/>
            <a:endParaRPr lang="en-US" sz="2400" dirty="0">
              <a:ea typeface="Calibri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29092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33761" t="29244" r="21137" b="13786"/>
          <a:stretch/>
        </p:blipFill>
        <p:spPr>
          <a:xfrm rot="5400000">
            <a:off x="2438401" y="-2895598"/>
            <a:ext cx="7315199" cy="12192002"/>
          </a:xfrm>
          <a:prstGeom prst="rect">
            <a:avLst/>
          </a:prstGeom>
        </p:spPr>
      </p:pic>
      <p:sp>
        <p:nvSpPr>
          <p:cNvPr id="108546" name="Content Placeholder 2"/>
          <p:cNvSpPr>
            <a:spLocks noGrp="1"/>
          </p:cNvSpPr>
          <p:nvPr>
            <p:ph idx="1"/>
          </p:nvPr>
        </p:nvSpPr>
        <p:spPr>
          <a:xfrm>
            <a:off x="194931" y="559804"/>
            <a:ext cx="11497960" cy="5879805"/>
          </a:xfrm>
        </p:spPr>
        <p:txBody>
          <a:bodyPr>
            <a:noAutofit/>
          </a:bodyPr>
          <a:lstStyle/>
          <a:p>
            <a:pPr algn="ctr" rtl="1">
              <a:lnSpc>
                <a:spcPct val="100000"/>
              </a:lnSpc>
            </a:pPr>
            <a:r>
              <a:rPr lang="fa-IR" altLang="en-US" sz="2000" b="1" dirty="0">
                <a:solidFill>
                  <a:srgbClr val="FF0000"/>
                </a:solidFill>
                <a:cs typeface="B Zar" panose="00000400000000000000" pitchFamily="2" charset="-78"/>
              </a:rPr>
              <a:t>تلفیق </a:t>
            </a:r>
            <a:r>
              <a:rPr lang="fa-IR" altLang="en-US" sz="2000" b="1" dirty="0" smtClean="0">
                <a:solidFill>
                  <a:srgbClr val="FF0000"/>
                </a:solidFill>
                <a:cs typeface="B Zar" panose="00000400000000000000" pitchFamily="2" charset="-78"/>
              </a:rPr>
              <a:t>دارویی</a:t>
            </a:r>
            <a:endParaRPr lang="fa-IR" altLang="en-US" sz="2000" b="1" dirty="0">
              <a:solidFill>
                <a:srgbClr val="FF0000"/>
              </a:solidFill>
              <a:cs typeface="B Zar" panose="00000400000000000000" pitchFamily="2" charset="-78"/>
            </a:endParaRPr>
          </a:p>
          <a:p>
            <a:pPr algn="r" rtl="1">
              <a:lnSpc>
                <a:spcPct val="100000"/>
              </a:lnSpc>
            </a:pPr>
            <a:r>
              <a:rPr lang="fa-IR" altLang="en-US" sz="20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تلفیق </a:t>
            </a:r>
            <a:r>
              <a:rPr lang="fa-IR" altLang="en-US" sz="20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دارویی فرایندی است که با همکاری ارائه کنندگان خدمت، بیماران و خانواده آنان به منظور تضمین انتقال منسجم اطلاعات جامع دارویی در طی انتقال خدمت یا مراقبت انجام می گردد. </a:t>
            </a:r>
          </a:p>
          <a:p>
            <a:pPr algn="r" rtl="1">
              <a:lnSpc>
                <a:spcPct val="100000"/>
              </a:lnSpc>
            </a:pPr>
            <a:r>
              <a:rPr lang="fa-IR" altLang="en-US" sz="20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تلفیق دارویی مستلزم مرور منظم ، ساختارمند و جامع تمام داروهای بیمار به منظور تضمین ارزیابی دقیق قبل از قطع و تغییر دستور داروی جدید است.</a:t>
            </a:r>
          </a:p>
          <a:p>
            <a:pPr algn="r" rtl="1">
              <a:lnSpc>
                <a:spcPct val="100000"/>
              </a:lnSpc>
            </a:pPr>
            <a:r>
              <a:rPr lang="fa-IR" altLang="en-US" sz="20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 این فرایند جزئی از مدیریت دارویی بیماران است که پزشک را قادر به تصمیم گیری برای دستور مناسب ترین دارو برای بیمار می نماید.</a:t>
            </a:r>
          </a:p>
          <a:p>
            <a:pPr algn="r" rtl="1">
              <a:lnSpc>
                <a:spcPct val="100000"/>
              </a:lnSpc>
            </a:pPr>
            <a:r>
              <a:rPr lang="fa-IR" altLang="en-US" sz="20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این فرایند بایستی به منظور پیش گیری از حذف، مصرف بیش از میزان دستور داده شده، خطای مرتبط به دوزاژ یا تداخلات دارویی </a:t>
            </a:r>
            <a:r>
              <a:rPr lang="fa-IR" altLang="en-US" sz="20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در </a:t>
            </a:r>
            <a:r>
              <a:rPr lang="fa-IR" altLang="en-US" sz="20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زمان پذیرش، زمان انتقال بین بخشی و زمان ترخیص انجام گردد</a:t>
            </a:r>
            <a:r>
              <a:rPr lang="fa-IR" altLang="en-US" sz="20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.</a:t>
            </a:r>
            <a:endParaRPr lang="en-US" altLang="en-US" sz="2000" dirty="0" smtClean="0">
              <a:solidFill>
                <a:srgbClr val="000000"/>
              </a:solidFill>
              <a:latin typeface="Arial"/>
              <a:ea typeface="Calibri"/>
              <a:cs typeface="B Zar" panose="00000400000000000000" pitchFamily="2" charset="-78"/>
            </a:endParaRPr>
          </a:p>
          <a:p>
            <a:pPr marL="342900" indent="-342900" algn="justLow" rtl="1">
              <a:lnSpc>
                <a:spcPct val="100000"/>
              </a:lnSpc>
              <a:buFont typeface="+mj-lt"/>
              <a:buAutoNum type="arabicPeriod"/>
            </a:pPr>
            <a:r>
              <a:rPr lang="fa-IR" sz="2000" b="1" dirty="0">
                <a:solidFill>
                  <a:srgbClr val="FF0000"/>
                </a:solidFill>
                <a:latin typeface="Arial"/>
                <a:ea typeface="Calibri"/>
                <a:cs typeface="B Zar" panose="00000400000000000000" pitchFamily="2" charset="-78"/>
              </a:rPr>
              <a:t>تلفیق دارویی در زمان پذیرش بیمار:</a:t>
            </a:r>
            <a:endParaRPr lang="en-US" sz="2000" b="1" dirty="0">
              <a:solidFill>
                <a:srgbClr val="FF0000"/>
              </a:solidFill>
              <a:latin typeface="Arial"/>
              <a:ea typeface="Calibri"/>
              <a:cs typeface="B Zar" panose="00000400000000000000" pitchFamily="2" charset="-78"/>
            </a:endParaRPr>
          </a:p>
          <a:p>
            <a:pPr marL="0" indent="0" algn="justLow" rtl="1">
              <a:lnSpc>
                <a:spcPct val="100000"/>
              </a:lnSpc>
              <a:buNone/>
            </a:pPr>
            <a:r>
              <a:rPr lang="fa-IR" sz="20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الف) تاریخچه </a:t>
            </a:r>
            <a:r>
              <a:rPr lang="fa-IR" sz="20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دارویی بیمار را با اخذ لیست داروهای خانگی ثبت </a:t>
            </a:r>
            <a:r>
              <a:rPr lang="fa-IR" sz="20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کنید.   ب)</a:t>
            </a:r>
            <a:r>
              <a:rPr lang="fa-IR" sz="20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 </a:t>
            </a:r>
            <a:r>
              <a:rPr lang="fa-IR" sz="20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داروهای </a:t>
            </a:r>
            <a:r>
              <a:rPr lang="fa-IR" sz="20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نسخه شده برای بیماران در هنگام </a:t>
            </a:r>
            <a:r>
              <a:rPr lang="fa-IR" sz="20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پذیرش</a:t>
            </a:r>
            <a:r>
              <a:rPr lang="fa-IR" sz="20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 </a:t>
            </a:r>
            <a:r>
              <a:rPr lang="fa-IR" sz="20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 ج) انجام </a:t>
            </a:r>
            <a:r>
              <a:rPr lang="fa-IR" sz="20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تلفیق و مدیریت دارویی بیمار و تنظیم لیست داروهای فعلی بیمار</a:t>
            </a:r>
            <a:endParaRPr lang="en-US" sz="2000" dirty="0">
              <a:solidFill>
                <a:srgbClr val="000000"/>
              </a:solidFill>
              <a:latin typeface="Arial"/>
              <a:ea typeface="Calibri"/>
              <a:cs typeface="B Zar" panose="00000400000000000000" pitchFamily="2" charset="-78"/>
            </a:endParaRPr>
          </a:p>
          <a:p>
            <a:pPr marL="0" indent="0" algn="justLow" rtl="1">
              <a:lnSpc>
                <a:spcPct val="100000"/>
              </a:lnSpc>
              <a:buNone/>
            </a:pPr>
            <a:r>
              <a:rPr lang="fa-IR" sz="2000" b="1" dirty="0" smtClean="0">
                <a:solidFill>
                  <a:srgbClr val="FF0000"/>
                </a:solidFill>
                <a:latin typeface="Arial"/>
                <a:ea typeface="Calibri"/>
                <a:cs typeface="B Zar" panose="00000400000000000000" pitchFamily="2" charset="-78"/>
              </a:rPr>
              <a:t>2-تلفیق </a:t>
            </a:r>
            <a:r>
              <a:rPr lang="fa-IR" sz="2000" b="1" dirty="0">
                <a:solidFill>
                  <a:srgbClr val="FF0000"/>
                </a:solidFill>
                <a:latin typeface="Arial"/>
                <a:ea typeface="Calibri"/>
                <a:cs typeface="B Zar" panose="00000400000000000000" pitchFamily="2" charset="-78"/>
              </a:rPr>
              <a:t>دارویی در زمان انتقال بین </a:t>
            </a:r>
            <a:r>
              <a:rPr lang="fa-IR" sz="2000" b="1" dirty="0" smtClean="0">
                <a:solidFill>
                  <a:srgbClr val="FF0000"/>
                </a:solidFill>
                <a:latin typeface="Arial"/>
                <a:ea typeface="Calibri"/>
                <a:cs typeface="B Zar" panose="00000400000000000000" pitchFamily="2" charset="-78"/>
              </a:rPr>
              <a:t>بخشی:</a:t>
            </a:r>
            <a:endParaRPr lang="fa-IR" sz="2000" b="1" dirty="0">
              <a:solidFill>
                <a:srgbClr val="FF0000"/>
              </a:solidFill>
              <a:latin typeface="Arial"/>
              <a:ea typeface="Calibri"/>
              <a:cs typeface="B Zar" panose="00000400000000000000" pitchFamily="2" charset="-78"/>
            </a:endParaRPr>
          </a:p>
          <a:p>
            <a:pPr marL="0" indent="0" algn="justLow" rtl="1">
              <a:lnSpc>
                <a:spcPct val="100000"/>
              </a:lnSpc>
              <a:buNone/>
            </a:pPr>
            <a:r>
              <a:rPr lang="fa-IR" sz="20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الف) لیست </a:t>
            </a:r>
            <a:r>
              <a:rPr lang="fa-IR" sz="20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داروهای فعلی بیمارو لیست داروهای خانگی </a:t>
            </a:r>
            <a:r>
              <a:rPr lang="fa-IR" sz="20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بیمار</a:t>
            </a:r>
            <a:r>
              <a:rPr lang="fa-IR" sz="20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 </a:t>
            </a:r>
            <a:r>
              <a:rPr lang="fa-IR" sz="20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  ب) دستورات </a:t>
            </a:r>
            <a:r>
              <a:rPr lang="fa-IR" sz="20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بیمار در هنگام انتقال  </a:t>
            </a:r>
            <a:r>
              <a:rPr lang="fa-IR" sz="20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 ج) انجام </a:t>
            </a:r>
            <a:r>
              <a:rPr lang="fa-IR" sz="20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تلفیق و مدیریت دارویی بیمار و تنظیم لیست داروهای فعلی بیمار</a:t>
            </a:r>
            <a:endParaRPr lang="en-US" sz="2000" dirty="0">
              <a:solidFill>
                <a:srgbClr val="000000"/>
              </a:solidFill>
              <a:latin typeface="Arial"/>
              <a:ea typeface="Calibri"/>
              <a:cs typeface="B Zar" panose="00000400000000000000" pitchFamily="2" charset="-78"/>
            </a:endParaRPr>
          </a:p>
          <a:p>
            <a:pPr marL="0" indent="0" algn="justLow" rtl="1">
              <a:lnSpc>
                <a:spcPct val="100000"/>
              </a:lnSpc>
              <a:buNone/>
            </a:pPr>
            <a:r>
              <a:rPr lang="fa-IR" sz="2000" b="1" dirty="0" smtClean="0">
                <a:solidFill>
                  <a:srgbClr val="FF0000"/>
                </a:solidFill>
                <a:latin typeface="Arial"/>
                <a:ea typeface="Calibri"/>
                <a:cs typeface="B Zar" panose="00000400000000000000" pitchFamily="2" charset="-78"/>
              </a:rPr>
              <a:t>3-تلفیق </a:t>
            </a:r>
            <a:r>
              <a:rPr lang="fa-IR" sz="2000" b="1" dirty="0">
                <a:solidFill>
                  <a:srgbClr val="FF0000"/>
                </a:solidFill>
                <a:latin typeface="Arial"/>
                <a:ea typeface="Calibri"/>
                <a:cs typeface="B Zar" panose="00000400000000000000" pitchFamily="2" charset="-78"/>
              </a:rPr>
              <a:t>دارویی در زمان </a:t>
            </a:r>
            <a:r>
              <a:rPr lang="fa-IR" sz="2000" b="1" dirty="0" smtClean="0">
                <a:solidFill>
                  <a:srgbClr val="FF0000"/>
                </a:solidFill>
                <a:latin typeface="Arial"/>
                <a:ea typeface="Calibri"/>
                <a:cs typeface="B Zar" panose="00000400000000000000" pitchFamily="2" charset="-78"/>
              </a:rPr>
              <a:t>ترخیص</a:t>
            </a:r>
            <a:endParaRPr lang="fa-IR" sz="2000" b="1" dirty="0">
              <a:solidFill>
                <a:srgbClr val="FF0000"/>
              </a:solidFill>
              <a:latin typeface="Arial"/>
              <a:ea typeface="Calibri"/>
              <a:cs typeface="B Zar" panose="00000400000000000000" pitchFamily="2" charset="-78"/>
            </a:endParaRPr>
          </a:p>
          <a:p>
            <a:pPr marL="0" indent="0" algn="justLow" rtl="1">
              <a:lnSpc>
                <a:spcPct val="100000"/>
              </a:lnSpc>
              <a:buNone/>
            </a:pPr>
            <a:r>
              <a:rPr lang="fa-IR" sz="20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الف) لیست </a:t>
            </a:r>
            <a:r>
              <a:rPr lang="fa-IR" sz="20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داروهای تلفیق شده در زمان پذیرش بیمارو لیست داروهای خانگی </a:t>
            </a:r>
            <a:r>
              <a:rPr lang="fa-IR" sz="20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بیمار</a:t>
            </a:r>
            <a:r>
              <a:rPr lang="fa-IR" sz="20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 </a:t>
            </a:r>
            <a:r>
              <a:rPr lang="fa-IR" sz="20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  ب) لیست </a:t>
            </a:r>
            <a:r>
              <a:rPr lang="fa-IR" sz="20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داروهای فعلی </a:t>
            </a:r>
            <a:r>
              <a:rPr lang="fa-IR" sz="20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بیمار</a:t>
            </a:r>
            <a:r>
              <a:rPr lang="fa-IR" sz="20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 </a:t>
            </a:r>
            <a:r>
              <a:rPr lang="fa-IR" sz="20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 ج) انجام </a:t>
            </a:r>
            <a:r>
              <a:rPr lang="fa-IR" sz="20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تلفیق و مدیریت دارویی بیمار و تنظیم لیست داروهای زمان ترخیص </a:t>
            </a:r>
            <a:r>
              <a:rPr lang="fa-IR" sz="20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بیمار</a:t>
            </a:r>
            <a:endParaRPr lang="fa-IR" altLang="en-US" sz="2000" dirty="0">
              <a:solidFill>
                <a:srgbClr val="000000"/>
              </a:solidFill>
              <a:latin typeface="Arial"/>
              <a:ea typeface="Calibri"/>
              <a:cs typeface="B Zar" panose="00000400000000000000" pitchFamily="2" charset="-78"/>
            </a:endParaRPr>
          </a:p>
          <a:p>
            <a:pPr algn="r" rtl="1">
              <a:lnSpc>
                <a:spcPct val="100000"/>
              </a:lnSpc>
            </a:pPr>
            <a:endParaRPr lang="fa-IR" altLang="en-US" sz="2000" dirty="0">
              <a:solidFill>
                <a:srgbClr val="000000"/>
              </a:solidFill>
              <a:latin typeface="Arial"/>
              <a:ea typeface="Calibri"/>
              <a:cs typeface="B Zar" panose="00000400000000000000" pitchFamily="2" charset="-78"/>
            </a:endParaRPr>
          </a:p>
          <a:p>
            <a:pPr algn="r" rtl="1">
              <a:lnSpc>
                <a:spcPct val="100000"/>
              </a:lnSpc>
            </a:pPr>
            <a:endParaRPr lang="fa-IR" altLang="en-US" sz="2000" b="1" dirty="0">
              <a:cs typeface="B Nazanin" panose="00000400000000000000" pitchFamily="2" charset="-78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662586" y="-114299"/>
            <a:ext cx="10515600" cy="7655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Aft>
                <a:spcPts val="1000"/>
              </a:spcAft>
            </a:pPr>
            <a:r>
              <a:rPr lang="fa-IR" sz="32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ذکر برخی از استانداردهای ایمنی بیمار- ادامه</a:t>
            </a:r>
            <a:endParaRPr lang="en-US" sz="3200" dirty="0">
              <a:solidFill>
                <a:srgbClr val="FF3300"/>
              </a:solidFill>
              <a:latin typeface="Garamond" panose="02020404030301010803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59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33761" t="29244" r="21137" b="13786"/>
          <a:stretch/>
        </p:blipFill>
        <p:spPr>
          <a:xfrm rot="5400000">
            <a:off x="2667003" y="-2666998"/>
            <a:ext cx="6858000" cy="12192002"/>
          </a:xfrm>
          <a:prstGeom prst="rect">
            <a:avLst/>
          </a:prstGeom>
        </p:spPr>
      </p:pic>
      <p:sp>
        <p:nvSpPr>
          <p:cNvPr id="109570" name="Content Placeholder 2"/>
          <p:cNvSpPr>
            <a:spLocks noGrp="1"/>
          </p:cNvSpPr>
          <p:nvPr>
            <p:ph idx="1"/>
          </p:nvPr>
        </p:nvSpPr>
        <p:spPr>
          <a:xfrm>
            <a:off x="-231258" y="606773"/>
            <a:ext cx="11717079" cy="4048125"/>
          </a:xfrm>
        </p:spPr>
        <p:txBody>
          <a:bodyPr>
            <a:normAutofit/>
          </a:bodyPr>
          <a:lstStyle/>
          <a:p>
            <a:pPr algn="r" rtl="1"/>
            <a:r>
              <a:rPr lang="fa-IR" altLang="en-US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اخذ و ثبت اطلاعات مربوط به داروهای فعلی از بیمار یا خانواده وی بایستی توسط پزشک بستری کننده بیمار انجام گردد.</a:t>
            </a:r>
          </a:p>
          <a:p>
            <a:pPr algn="r" rtl="1"/>
            <a:r>
              <a:rPr lang="fa-IR" altLang="en-US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فهرستی از داروهای مصرفی بیمار شامل نام ، دوز، دفعات مصرف، شکل و راه مصرف دارو تهیه و ضمن مشاوره با دارو ساز بالینی یا دارو ساز و رفع تداخلات دارویی تصمیم گیری ادامه مصرف توسط پزشک معالج انجام می گردد</a:t>
            </a:r>
            <a:r>
              <a:rPr lang="fa-IR" altLang="en-US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.</a:t>
            </a:r>
            <a:endParaRPr lang="fa-IR" altLang="en-US" sz="2400" dirty="0">
              <a:solidFill>
                <a:srgbClr val="000000"/>
              </a:solidFill>
              <a:latin typeface="Arial"/>
              <a:ea typeface="Calibri"/>
              <a:cs typeface="B Zar" panose="00000400000000000000" pitchFamily="2" charset="-78"/>
            </a:endParaRPr>
          </a:p>
          <a:p>
            <a:pPr algn="r" rtl="1"/>
            <a:r>
              <a:rPr lang="fa-IR" altLang="en-US" sz="2400" dirty="0" smtClean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در </a:t>
            </a:r>
            <a:r>
              <a:rPr lang="fa-IR" altLang="en-US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صورت لزوم جهت تلفیق دارویی پزشک درخواست مشاوره با متخصص مرتبط را صادر می نماید.</a:t>
            </a:r>
            <a:endParaRPr lang="en-US" altLang="en-US" sz="2400" dirty="0">
              <a:solidFill>
                <a:srgbClr val="000000"/>
              </a:solidFill>
              <a:latin typeface="Arial"/>
              <a:ea typeface="Calibri"/>
              <a:cs typeface="B Zar" panose="00000400000000000000" pitchFamily="2" charset="-78"/>
            </a:endParaRPr>
          </a:p>
          <a:p>
            <a:pPr algn="r" rtl="1"/>
            <a:r>
              <a:rPr lang="fa-IR" altLang="en-US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در مواقع اورژانس اخذ و ثبت اطلاعات مربوط به داروهای فعلی بیمار می تواند حداکثر تا 24 ساعت پس از پذیرش بیماران به تعویق افتد.</a:t>
            </a:r>
          </a:p>
          <a:p>
            <a:pPr algn="r" rtl="1"/>
            <a:r>
              <a:rPr lang="fa-IR" altLang="en-US" sz="2400" dirty="0">
                <a:solidFill>
                  <a:srgbClr val="000000"/>
                </a:solidFill>
                <a:latin typeface="Arial"/>
                <a:ea typeface="Calibri"/>
                <a:cs typeface="B Zar" panose="00000400000000000000" pitchFamily="2" charset="-78"/>
              </a:rPr>
              <a:t>در بیمارستان های آموزشی اخذ تاریخچه داروهای مصرفی فعلی بیمار توسط دانشجویان پزشکی ذیصلاح انجام شود.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2029448" y="3811355"/>
            <a:ext cx="8229600" cy="3653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Font typeface="Arial" panose="020B0604020202020204" pitchFamily="34" charset="0"/>
              <a:buNone/>
              <a:defRPr/>
            </a:pPr>
            <a:r>
              <a:rPr lang="fa-IR" b="1" dirty="0">
                <a:solidFill>
                  <a:srgbClr val="FF0000"/>
                </a:solidFill>
                <a:cs typeface="B Zar" panose="00000400000000000000" pitchFamily="2" charset="-78"/>
              </a:rPr>
              <a:t>داروهای مشمول تلفیق </a:t>
            </a:r>
            <a:r>
              <a:rPr lang="fa-IR" b="1" dirty="0" smtClean="0">
                <a:solidFill>
                  <a:srgbClr val="FF0000"/>
                </a:solidFill>
                <a:cs typeface="B Zar" panose="00000400000000000000" pitchFamily="2" charset="-78"/>
              </a:rPr>
              <a:t>دارویی</a:t>
            </a:r>
            <a:endParaRPr lang="fa-IR" b="1" dirty="0">
              <a:solidFill>
                <a:srgbClr val="FF0000"/>
              </a:solidFill>
              <a:cs typeface="B Zar" panose="00000400000000000000" pitchFamily="2" charset="-78"/>
            </a:endParaRP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2400" dirty="0" smtClean="0">
                <a:latin typeface="B Titr"/>
                <a:cs typeface="B Zar" panose="00000400000000000000" pitchFamily="2" charset="-78"/>
              </a:rPr>
              <a:t>داروهای نسخه شده</a:t>
            </a: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2400" dirty="0" smtClean="0">
                <a:latin typeface="B Titr"/>
                <a:cs typeface="B Zar" panose="00000400000000000000" pitchFamily="2" charset="-78"/>
              </a:rPr>
              <a:t>ویتامین ها</a:t>
            </a: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2400" dirty="0" smtClean="0">
                <a:latin typeface="B Titr"/>
                <a:cs typeface="B Zar" panose="00000400000000000000" pitchFamily="2" charset="-78"/>
              </a:rPr>
              <a:t>داروهای بدون نسخه</a:t>
            </a: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2400" dirty="0" smtClean="0">
                <a:latin typeface="B Titr"/>
                <a:cs typeface="B Zar" panose="00000400000000000000" pitchFamily="2" charset="-78"/>
              </a:rPr>
              <a:t>داروهای تشخیصی و کنتراست ها</a:t>
            </a: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2400" dirty="0" smtClean="0">
                <a:latin typeface="B Titr"/>
                <a:cs typeface="B Zar" panose="00000400000000000000" pitchFamily="2" charset="-78"/>
              </a:rPr>
              <a:t>تغذیه مکمل ها</a:t>
            </a:r>
          </a:p>
        </p:txBody>
      </p:sp>
      <p:sp>
        <p:nvSpPr>
          <p:cNvPr id="2" name="Rectangle 1"/>
          <p:cNvSpPr/>
          <p:nvPr/>
        </p:nvSpPr>
        <p:spPr>
          <a:xfrm>
            <a:off x="514350" y="4390721"/>
            <a:ext cx="493390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buFont typeface="Wingdings" pitchFamily="2" charset="2"/>
              <a:buChar char="ü"/>
              <a:defRPr/>
            </a:pPr>
            <a:r>
              <a:rPr lang="fa-IR" sz="2400" dirty="0" smtClean="0">
                <a:latin typeface="B Titr"/>
                <a:cs typeface="B Zar" panose="00000400000000000000" pitchFamily="2" charset="-78"/>
              </a:rPr>
              <a:t>فرآورده </a:t>
            </a:r>
            <a:r>
              <a:rPr lang="fa-IR" sz="2400" dirty="0">
                <a:latin typeface="B Titr"/>
                <a:cs typeface="B Zar" panose="00000400000000000000" pitchFamily="2" charset="-78"/>
              </a:rPr>
              <a:t>های خونی</a:t>
            </a: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2400" dirty="0">
                <a:latin typeface="B Titr"/>
                <a:cs typeface="B Zar" panose="00000400000000000000" pitchFamily="2" charset="-78"/>
              </a:rPr>
              <a:t>مایعات وریدی</a:t>
            </a: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2400" dirty="0">
                <a:latin typeface="B Titr"/>
                <a:cs typeface="B Zar" panose="00000400000000000000" pitchFamily="2" charset="-78"/>
              </a:rPr>
              <a:t>مواد غذایی</a:t>
            </a:r>
          </a:p>
          <a:p>
            <a:pPr algn="r" rtl="1">
              <a:buFont typeface="Wingdings" pitchFamily="2" charset="2"/>
              <a:buChar char="ü"/>
              <a:defRPr/>
            </a:pPr>
            <a:r>
              <a:rPr lang="fa-IR" sz="2400" dirty="0">
                <a:latin typeface="B Titr"/>
                <a:cs typeface="B Zar" panose="00000400000000000000" pitchFamily="2" charset="-78"/>
              </a:rPr>
              <a:t>داروهای گیاهی</a:t>
            </a:r>
          </a:p>
        </p:txBody>
      </p:sp>
    </p:spTree>
    <p:extLst>
      <p:ext uri="{BB962C8B-B14F-4D97-AF65-F5344CB8AC3E}">
        <p14:creationId xmlns:p14="http://schemas.microsoft.com/office/powerpoint/2010/main" val="153261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33761" t="29244" r="21137" b="13786"/>
          <a:stretch/>
        </p:blipFill>
        <p:spPr>
          <a:xfrm rot="5400000">
            <a:off x="2667003" y="-2666998"/>
            <a:ext cx="6858000" cy="12192002"/>
          </a:xfrm>
          <a:prstGeom prst="rect">
            <a:avLst/>
          </a:prstGeom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931974"/>
              </p:ext>
            </p:extLst>
          </p:nvPr>
        </p:nvGraphicFramePr>
        <p:xfrm>
          <a:off x="354330" y="455574"/>
          <a:ext cx="10984230" cy="3522155"/>
        </p:xfrm>
        <a:graphic>
          <a:graphicData uri="http://schemas.openxmlformats.org/drawingml/2006/table">
            <a:tbl>
              <a:tblPr rtl="1" firstRow="1" firstCol="1" bandRow="1"/>
              <a:tblGrid>
                <a:gridCol w="9358608"/>
                <a:gridCol w="1625622"/>
              </a:tblGrid>
              <a:tr h="184150">
                <a:tc>
                  <a:txBody>
                    <a:bodyPr/>
                    <a:lstStyle/>
                    <a:p>
                      <a:pPr marL="0" marR="0" lvl="0" indent="0" algn="justLow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100"/>
                        <a:buFont typeface="+mj-lt"/>
                        <a:buNone/>
                        <a:tabLst>
                          <a:tab pos="567690" algn="r"/>
                          <a:tab pos="1080135" algn="r"/>
                        </a:tabLst>
                      </a:pPr>
                      <a:r>
                        <a:rPr lang="fa-IR" sz="2400" b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B Zar" panose="00000400000000000000" pitchFamily="2" charset="-78"/>
                        </a:rPr>
                        <a:t>الف</a:t>
                      </a:r>
                      <a:r>
                        <a:rPr lang="fa-IR" sz="2400" b="0" baseline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B Zar" panose="00000400000000000000" pitchFamily="2" charset="-78"/>
                        </a:rPr>
                        <a:t> 1-6-9</a:t>
                      </a:r>
                      <a:r>
                        <a:rPr lang="fa-IR" sz="2400" b="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Times New Roman"/>
                          <a:cs typeface="B Zar" panose="00000400000000000000" pitchFamily="2" charset="-78"/>
                        </a:rPr>
                        <a:t>* </a:t>
                      </a:r>
                      <a:r>
                        <a:rPr lang="fa-IR" sz="2400" b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B Zar" panose="00000400000000000000" pitchFamily="2" charset="-78"/>
                        </a:rPr>
                        <a:t>استقرار فرهنگ ایمنی بیمار در سطوح عملکردی بیمارستان مشهود است.</a:t>
                      </a:r>
                      <a:endParaRPr lang="en-US" sz="2400" b="0" dirty="0">
                        <a:effectLst/>
                        <a:latin typeface="Calibri"/>
                        <a:ea typeface="Calibri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 b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B Zar" panose="00000400000000000000" pitchFamily="2" charset="-78"/>
                        </a:rPr>
                        <a:t>سطح سه</a:t>
                      </a:r>
                      <a:endParaRPr lang="en-US" sz="2400" b="0">
                        <a:effectLst/>
                        <a:latin typeface="Calibri"/>
                        <a:ea typeface="Calibri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</a:tr>
              <a:tr h="184150">
                <a:tc gridSpan="2">
                  <a:txBody>
                    <a:bodyPr/>
                    <a:lstStyle/>
                    <a:p>
                      <a:pPr marL="342900" marR="0" lvl="0" indent="-342900" algn="justLow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F5496"/>
                        </a:buClr>
                        <a:buSzPts val="900"/>
                        <a:buFont typeface="Wingdings"/>
                        <a:buChar char=""/>
                      </a:pPr>
                      <a:r>
                        <a:rPr lang="fa-IR" sz="2400" b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B Zar" panose="00000400000000000000" pitchFamily="2" charset="-78"/>
                        </a:rPr>
                        <a:t>آگاهی تیم مدیریت و رهبری بیمارستان از اصول فرهنگ ایمنی بیمار </a:t>
                      </a:r>
                      <a:endParaRPr lang="en-US" sz="2400" b="0" dirty="0">
                        <a:effectLst/>
                        <a:latin typeface="Calibri"/>
                        <a:ea typeface="Calibri"/>
                        <a:cs typeface="B Zar" panose="00000400000000000000" pitchFamily="2" charset="-78"/>
                      </a:endParaRPr>
                    </a:p>
                    <a:p>
                      <a:pPr marL="342900" marR="0" lvl="0" indent="-342900" algn="justLow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F5496"/>
                        </a:buClr>
                        <a:buSzPts val="900"/>
                        <a:buFont typeface="Wingdings"/>
                        <a:buChar char=""/>
                      </a:pPr>
                      <a:r>
                        <a:rPr lang="fa-IR" sz="2400" b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B Zar" panose="00000400000000000000" pitchFamily="2" charset="-78"/>
                        </a:rPr>
                        <a:t>تعهد تیم مدیریت و رهبری بیمارستان به فرهنگ ایمنی بیمار در سطوح عملیاتی مختلف</a:t>
                      </a:r>
                      <a:endParaRPr lang="en-US" sz="2400" b="0" dirty="0">
                        <a:effectLst/>
                        <a:latin typeface="Calibri"/>
                        <a:ea typeface="Calibri"/>
                        <a:cs typeface="B Zar" panose="00000400000000000000" pitchFamily="2" charset="-78"/>
                      </a:endParaRPr>
                    </a:p>
                    <a:p>
                      <a:pPr marL="342900" marR="0" lvl="0" indent="-342900" algn="justLow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F5496"/>
                        </a:buClr>
                        <a:buSzPts val="900"/>
                        <a:buFont typeface="Wingdings"/>
                        <a:buChar char=""/>
                      </a:pPr>
                      <a:r>
                        <a:rPr lang="fa-IR" sz="2400" b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B Zar" panose="00000400000000000000" pitchFamily="2" charset="-78"/>
                        </a:rPr>
                        <a:t>آگاهی و پایبندی کارکنان به اصول ایمنی بیمار </a:t>
                      </a:r>
                      <a:endParaRPr lang="en-US" sz="2400" b="0" dirty="0">
                        <a:effectLst/>
                        <a:latin typeface="Calibri"/>
                        <a:ea typeface="Calibri"/>
                        <a:cs typeface="B Zar" panose="00000400000000000000" pitchFamily="2" charset="-78"/>
                      </a:endParaRPr>
                    </a:p>
                    <a:p>
                      <a:pPr marL="342900" marR="0" lvl="0" indent="-342900" algn="justLow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F5496"/>
                        </a:buClr>
                        <a:buSzPts val="900"/>
                        <a:buFont typeface="Wingdings"/>
                        <a:buChar char=""/>
                      </a:pPr>
                      <a:r>
                        <a:rPr lang="fa-IR" sz="2400" b="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Calibri"/>
                          <a:cs typeface="B Zar" panose="00000400000000000000" pitchFamily="2" charset="-78"/>
                        </a:rPr>
                        <a:t>ارزیابی فرهنگ ایمنی بیمار با روش معتبر در زمان </a:t>
                      </a:r>
                      <a:r>
                        <a:rPr lang="fa-IR" sz="2400" b="0" dirty="0" err="1">
                          <a:solidFill>
                            <a:srgbClr val="FF0000"/>
                          </a:solidFill>
                          <a:effectLst/>
                          <a:latin typeface="Arial"/>
                          <a:ea typeface="Calibri"/>
                          <a:cs typeface="B Zar" panose="00000400000000000000" pitchFamily="2" charset="-78"/>
                        </a:rPr>
                        <a:t>بندی‏های</a:t>
                      </a:r>
                      <a:r>
                        <a:rPr lang="fa-IR" sz="2400" b="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Calibri"/>
                          <a:cs typeface="B Zar" panose="00000400000000000000" pitchFamily="2" charset="-78"/>
                        </a:rPr>
                        <a:t> معین</a:t>
                      </a:r>
                      <a:endParaRPr lang="en-US" sz="2400" b="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B Zar" panose="00000400000000000000" pitchFamily="2" charset="-78"/>
                      </a:endParaRPr>
                    </a:p>
                    <a:p>
                      <a:pPr marL="342900" marR="0" lvl="0" indent="-342900" algn="justLow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F5496"/>
                        </a:buClr>
                        <a:buSzPts val="900"/>
                        <a:buFont typeface="Wingdings"/>
                        <a:buChar char=""/>
                      </a:pPr>
                      <a:r>
                        <a:rPr lang="fa-IR" sz="2400" b="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Calibri"/>
                          <a:cs typeface="B Zar" panose="00000400000000000000" pitchFamily="2" charset="-78"/>
                        </a:rPr>
                        <a:t>بررسی نتایج ارزیابی فرهنگ ایمنی بیمار توسط تیم رهبری و مدیریت و طراحی و اجرای اقدامات اصلاحی/</a:t>
                      </a:r>
                      <a:r>
                        <a:rPr lang="fa-IR" sz="2400" b="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B Zar" panose="00000400000000000000" pitchFamily="2" charset="-78"/>
                        </a:rPr>
                        <a:t> </a:t>
                      </a:r>
                      <a:r>
                        <a:rPr lang="fa-IR" sz="2400" b="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Calibri"/>
                          <a:cs typeface="B Zar" panose="00000400000000000000" pitchFamily="2" charset="-78"/>
                        </a:rPr>
                        <a:t>پیشگیرانه/ برنامه بهبود در صورت لزوم </a:t>
                      </a:r>
                      <a:endParaRPr lang="en-US" sz="2400" b="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B Zar" panose="00000400000000000000" pitchFamily="2" charset="-78"/>
                      </a:endParaRPr>
                    </a:p>
                    <a:p>
                      <a:pPr marL="342900" marR="0" lvl="0" indent="-342900" algn="justLow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F5496"/>
                        </a:buClr>
                        <a:buSzPts val="900"/>
                        <a:buFont typeface="Wingdings"/>
                        <a:buChar char=""/>
                      </a:pPr>
                      <a:r>
                        <a:rPr lang="fa-IR" sz="2400" b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B Zar" panose="00000400000000000000" pitchFamily="2" charset="-78"/>
                        </a:rPr>
                        <a:t>ارزیابی اثر بخشی اقدامات اصلاحی/</a:t>
                      </a:r>
                      <a:r>
                        <a:rPr lang="fa-IR" sz="2400" b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Calibri"/>
                          <a:cs typeface="B Zar" panose="00000400000000000000" pitchFamily="2" charset="-78"/>
                        </a:rPr>
                        <a:t> </a:t>
                      </a:r>
                      <a:r>
                        <a:rPr lang="fa-IR" sz="2400" b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B Zar" panose="00000400000000000000" pitchFamily="2" charset="-78"/>
                        </a:rPr>
                        <a:t>پیشگیرانه/ برنامه بهبود در زمینه فرهنگ ایمنی بیمار</a:t>
                      </a:r>
                      <a:endParaRPr lang="en-US" sz="2400" b="0" dirty="0">
                        <a:effectLst/>
                        <a:latin typeface="Calibri"/>
                        <a:ea typeface="Calibri"/>
                        <a:cs typeface="B Zar" panose="00000400000000000000" pitchFamily="2" charset="-78"/>
                      </a:endParaRPr>
                    </a:p>
                    <a:p>
                      <a:pPr marL="342900" marR="0" lvl="0" indent="-342900" algn="justLow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2F5496"/>
                        </a:buClr>
                        <a:buSzPts val="900"/>
                        <a:buFont typeface="Wingdings"/>
                        <a:buChar char=""/>
                      </a:pPr>
                      <a:r>
                        <a:rPr lang="fa-IR" sz="2400" b="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Calibri"/>
                          <a:cs typeface="B Zar" panose="00000400000000000000" pitchFamily="2" charset="-78"/>
                        </a:rPr>
                        <a:t>نهادینه سازی فرهنگ ایمنی بیمار به عنوان ارزش سازمانی در سطوح مدیریتی و عملکردی </a:t>
                      </a:r>
                      <a:endParaRPr lang="en-US" sz="2400" b="0" dirty="0">
                        <a:effectLst/>
                        <a:latin typeface="Calibri"/>
                        <a:ea typeface="Calibri"/>
                        <a:cs typeface="B Zar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25730" y="4212023"/>
            <a:ext cx="10641330" cy="24116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07000"/>
              </a:lnSpc>
            </a:pPr>
            <a:r>
              <a:rPr lang="fa-IR" sz="2400" dirty="0">
                <a:solidFill>
                  <a:srgbClr val="FF0000"/>
                </a:solidFill>
                <a:latin typeface="Arial"/>
                <a:ea typeface="Calibri"/>
                <a:cs typeface="B Zar" panose="00000400000000000000" pitchFamily="2" charset="-78"/>
              </a:rPr>
              <a:t>فرهنگ ایمنی بیمار در یک سازمان، محصول ارزش‏ها، نگرش‏ها، ادراک، شایستگی‏ها، و الگوهای رفتاری فردی و گروهی است که تعهد به مدیریت ایمنی و سلامت سازمانی و روش و کارآمدی آن را نشان می‏دهد.</a:t>
            </a:r>
            <a:endParaRPr lang="en-US" sz="2400" dirty="0">
              <a:solidFill>
                <a:srgbClr val="FF0000"/>
              </a:solidFill>
              <a:latin typeface="Arial"/>
              <a:ea typeface="Calibri"/>
              <a:cs typeface="B Zar" panose="00000400000000000000" pitchFamily="2" charset="-78"/>
            </a:endParaRPr>
          </a:p>
          <a:p>
            <a:pPr algn="r" rtl="1"/>
            <a:r>
              <a:rPr lang="fa-IR" sz="2400" dirty="0" smtClean="0">
                <a:latin typeface="Arial"/>
                <a:ea typeface="Calibri"/>
                <a:cs typeface="B Zar" panose="00000400000000000000" pitchFamily="2" charset="-78"/>
              </a:rPr>
              <a:t>فرهنگ </a:t>
            </a:r>
            <a:r>
              <a:rPr lang="fa-IR" sz="2400" dirty="0">
                <a:latin typeface="Arial"/>
                <a:ea typeface="Calibri"/>
                <a:cs typeface="B Zar" panose="00000400000000000000" pitchFamily="2" charset="-78"/>
              </a:rPr>
              <a:t>سازمان:متشکل از ارزشها،باورها،هنجارها،الگوهاي رفتاري و آداب و سنن</a:t>
            </a:r>
            <a:r>
              <a:rPr lang="en-US" sz="2400" dirty="0">
                <a:latin typeface="Arial"/>
                <a:ea typeface="Calibri"/>
                <a:cs typeface="B Zar" panose="00000400000000000000" pitchFamily="2" charset="-78"/>
              </a:rPr>
              <a:t> </a:t>
            </a:r>
            <a:r>
              <a:rPr lang="fa-IR" sz="2400" dirty="0">
                <a:latin typeface="Arial"/>
                <a:ea typeface="Calibri"/>
                <a:cs typeface="B Zar" panose="00000400000000000000" pitchFamily="2" charset="-78"/>
              </a:rPr>
              <a:t>مشترك کارکنان می باشد </a:t>
            </a:r>
            <a:r>
              <a:rPr lang="fa-IR" sz="2400" dirty="0" smtClean="0">
                <a:latin typeface="Arial"/>
                <a:ea typeface="Calibri"/>
                <a:cs typeface="B Zar" panose="00000400000000000000" pitchFamily="2" charset="-78"/>
              </a:rPr>
              <a:t>که</a:t>
            </a:r>
            <a:endParaRPr lang="en-US" sz="2400" dirty="0" smtClean="0">
              <a:latin typeface="Arial"/>
              <a:ea typeface="Calibri"/>
              <a:cs typeface="B Zar" panose="00000400000000000000" pitchFamily="2" charset="-78"/>
            </a:endParaRPr>
          </a:p>
          <a:p>
            <a:pPr algn="r" rtl="1"/>
            <a:r>
              <a:rPr lang="fa-IR" sz="2400" dirty="0" smtClean="0">
                <a:latin typeface="Arial"/>
                <a:ea typeface="Calibri"/>
                <a:cs typeface="B Zar" panose="00000400000000000000" pitchFamily="2" charset="-78"/>
              </a:rPr>
              <a:t> </a:t>
            </a:r>
            <a:r>
              <a:rPr lang="fa-IR" sz="2400" dirty="0">
                <a:latin typeface="Arial"/>
                <a:ea typeface="Calibri"/>
                <a:cs typeface="B Zar" panose="00000400000000000000" pitchFamily="2" charset="-78"/>
              </a:rPr>
              <a:t>نشان دهنده چگونگی کار در چنین محیطی است.</a:t>
            </a:r>
          </a:p>
          <a:p>
            <a:pPr algn="justLow" rtl="1">
              <a:lnSpc>
                <a:spcPct val="107000"/>
              </a:lnSpc>
            </a:pPr>
            <a:r>
              <a:rPr lang="fa-IR" sz="2400" dirty="0">
                <a:latin typeface="Arial"/>
                <a:ea typeface="Calibri"/>
                <a:cs typeface="B Zar" panose="00000400000000000000" pitchFamily="2" charset="-78"/>
              </a:rPr>
              <a:t>فرهنگ ایمنی بیمار : این فرهنگ حاکی از اعتماد دو طرفه است که در آن همه کارکنان می‏توانند آزادانه در خصوص مشکلات ایمنی و چگونگی حل ‏آن‏ها صحبت کنند بدون آن که ترسی از سرزنش غیرمنصفانه یا تنبیه داشته باشند.</a:t>
            </a:r>
            <a:endParaRPr lang="en-US" sz="2400" dirty="0">
              <a:latin typeface="Arial"/>
              <a:ea typeface="Calibri"/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69738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/>
          <a:srcRect l="33761" t="29244" r="21137" b="13786"/>
          <a:stretch/>
        </p:blipFill>
        <p:spPr>
          <a:xfrm rot="5400000">
            <a:off x="2667003" y="-2666998"/>
            <a:ext cx="6858000" cy="1219200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14300" y="1047098"/>
            <a:ext cx="10961370" cy="6444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r" rtl="1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cs typeface="B Zar" panose="00000400000000000000" pitchFamily="2" charset="-78"/>
              </a:rPr>
              <a:t>تضمین این که سازمان از خطاهای گذشته تجربه کسب کرده و  می آموزد.</a:t>
            </a:r>
          </a:p>
          <a:p>
            <a:pPr marL="342900" indent="-342900" algn="r" rtl="1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cs typeface="B Zar" panose="00000400000000000000" pitchFamily="2" charset="-78"/>
              </a:rPr>
              <a:t>تامین منابع ، ساختار مناسب و مسئولیت پذیری مطلوب جهت حفظ اثر بخشی سیستم ها.</a:t>
            </a:r>
          </a:p>
          <a:p>
            <a:pPr marL="342900" indent="-342900" algn="r" rtl="1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cs typeface="B Zar" panose="00000400000000000000" pitchFamily="2" charset="-78"/>
              </a:rPr>
              <a:t> پیش گیری از خطاها</a:t>
            </a:r>
          </a:p>
          <a:p>
            <a:pPr marL="342900" indent="-342900" algn="r" rtl="1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cs typeface="B Zar" panose="00000400000000000000" pitchFamily="2" charset="-78"/>
              </a:rPr>
              <a:t>کاهش عوارض ناخواسته خطاها</a:t>
            </a:r>
          </a:p>
          <a:p>
            <a:pPr marL="342900" indent="-342900" algn="r" rtl="1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cs typeface="B Zar" panose="00000400000000000000" pitchFamily="2" charset="-78"/>
              </a:rPr>
              <a:t>تمامی کارکنان در قبال ایمنی خودشان، کارکنان ، بیماران و ملاقات کنندگان مسئولیت پذیرند. </a:t>
            </a:r>
          </a:p>
          <a:p>
            <a:pPr marL="342900" indent="-342900" algn="r" rtl="1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cs typeface="B Zar" panose="00000400000000000000" pitchFamily="2" charset="-78"/>
              </a:rPr>
              <a:t>در نظر کارکنان، ایمنی بالاتر از اهداف اجرایی و مالی سازمان است. </a:t>
            </a:r>
          </a:p>
          <a:p>
            <a:pPr marL="342900" lvl="0" indent="-342900" algn="just" rtl="1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cs typeface="B Zar" panose="00000400000000000000" pitchFamily="2" charset="-78"/>
              </a:rPr>
              <a:t>مدیریت سازمان به شناسایی، ارتباط و حل مشکلات مرتبط به ایمنی تشویق/ پاداش می دهد. </a:t>
            </a:r>
            <a:r>
              <a:rPr lang="fa-IR" sz="2400" dirty="0">
                <a:solidFill>
                  <a:srgbClr val="FF0000"/>
                </a:solidFill>
                <a:cs typeface="B Zar" panose="00000400000000000000" pitchFamily="2" charset="-78"/>
              </a:rPr>
              <a:t>(گزارش دهی وقایع ناخواسته  تبدیل به هنجارسازمان شده است</a:t>
            </a:r>
            <a:r>
              <a:rPr lang="fa-IR" sz="2400" dirty="0" smtClean="0">
                <a:solidFill>
                  <a:srgbClr val="FF0000"/>
                </a:solidFill>
                <a:cs typeface="B Zar" panose="00000400000000000000" pitchFamily="2" charset="-78"/>
              </a:rPr>
              <a:t>)</a:t>
            </a:r>
          </a:p>
          <a:p>
            <a:pPr lvl="0" algn="ctr">
              <a:lnSpc>
                <a:spcPct val="90000"/>
              </a:lnSpc>
              <a:spcBef>
                <a:spcPct val="0"/>
              </a:spcBef>
              <a:buClr>
                <a:schemeClr val="accent2">
                  <a:lumMod val="75000"/>
                </a:schemeClr>
              </a:buClr>
            </a:pPr>
            <a:r>
              <a:rPr lang="fa-IR" sz="3200" dirty="0">
                <a:solidFill>
                  <a:srgbClr val="FF3300"/>
                </a:solidFill>
                <a:latin typeface="Garamond" panose="02020404030301010803"/>
                <a:cs typeface="B Titr" panose="00000700000000000000" pitchFamily="2" charset="-78"/>
              </a:rPr>
              <a:t>چرا باید فرهنگ ایمنی را اندازه گیری کنیم؟</a:t>
            </a: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cs typeface="B Zar" panose="00000400000000000000" pitchFamily="2" charset="-78"/>
              </a:rPr>
              <a:t>افزایش </a:t>
            </a:r>
            <a:r>
              <a:rPr lang="fa-IR" sz="2400" dirty="0" smtClean="0">
                <a:solidFill>
                  <a:srgbClr val="000000"/>
                </a:solidFill>
                <a:cs typeface="B Zar" panose="00000400000000000000" pitchFamily="2" charset="-78"/>
              </a:rPr>
              <a:t>آگاهی کارکنان </a:t>
            </a:r>
            <a:r>
              <a:rPr lang="fa-IR" sz="2400" dirty="0">
                <a:solidFill>
                  <a:srgbClr val="000000"/>
                </a:solidFill>
                <a:cs typeface="B Zar" panose="00000400000000000000" pitchFamily="2" charset="-78"/>
              </a:rPr>
              <a:t>در مورد ایمنی بیمار</a:t>
            </a: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cs typeface="B Zar" panose="00000400000000000000" pitchFamily="2" charset="-78"/>
              </a:rPr>
              <a:t>ارزیابی وضعیت موجود</a:t>
            </a: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cs typeface="B Zar" panose="00000400000000000000" pitchFamily="2" charset="-78"/>
              </a:rPr>
              <a:t>شناسایی نقاط قوت و حوزه </a:t>
            </a:r>
            <a:r>
              <a:rPr lang="fa-IR" sz="2400" dirty="0" smtClean="0">
                <a:solidFill>
                  <a:srgbClr val="000000"/>
                </a:solidFill>
                <a:cs typeface="B Zar" panose="00000400000000000000" pitchFamily="2" charset="-78"/>
              </a:rPr>
              <a:t>های بهبود</a:t>
            </a:r>
            <a:endParaRPr lang="fa-IR" sz="2400" dirty="0">
              <a:solidFill>
                <a:srgbClr val="000000"/>
              </a:solidFill>
              <a:cs typeface="B Zar" panose="00000400000000000000" pitchFamily="2" charset="-78"/>
            </a:endParaRP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cs typeface="B Zar" panose="00000400000000000000" pitchFamily="2" charset="-78"/>
              </a:rPr>
              <a:t>بررسی روند تغییرات در وضعیت </a:t>
            </a:r>
            <a:r>
              <a:rPr lang="fa-IR" sz="2400" dirty="0" smtClean="0">
                <a:solidFill>
                  <a:srgbClr val="000000"/>
                </a:solidFill>
                <a:cs typeface="B Zar" panose="00000400000000000000" pitchFamily="2" charset="-78"/>
              </a:rPr>
              <a:t>فرهنگ ایمنی </a:t>
            </a:r>
            <a:r>
              <a:rPr lang="fa-IR" sz="2400" dirty="0">
                <a:solidFill>
                  <a:srgbClr val="000000"/>
                </a:solidFill>
                <a:cs typeface="B Zar" panose="00000400000000000000" pitchFamily="2" charset="-78"/>
              </a:rPr>
              <a:t>در طی یک دوره مشخص</a:t>
            </a: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cs typeface="B Zar" panose="00000400000000000000" pitchFamily="2" charset="-78"/>
              </a:rPr>
              <a:t>ارزیابی تاثیرات </a:t>
            </a:r>
            <a:r>
              <a:rPr lang="fa-IR" sz="2400" dirty="0" smtClean="0">
                <a:solidFill>
                  <a:srgbClr val="000000"/>
                </a:solidFill>
                <a:cs typeface="B Zar" panose="00000400000000000000" pitchFamily="2" charset="-78"/>
              </a:rPr>
              <a:t>مداخله </a:t>
            </a:r>
            <a:r>
              <a:rPr lang="fa-IR" sz="2400" dirty="0">
                <a:solidFill>
                  <a:srgbClr val="000000"/>
                </a:solidFill>
                <a:cs typeface="B Zar" panose="00000400000000000000" pitchFamily="2" charset="-78"/>
              </a:rPr>
              <a:t>و </a:t>
            </a:r>
            <a:r>
              <a:rPr lang="fa-IR" sz="2400" dirty="0" smtClean="0">
                <a:solidFill>
                  <a:srgbClr val="000000"/>
                </a:solidFill>
                <a:cs typeface="B Zar" panose="00000400000000000000" pitchFamily="2" charset="-78"/>
              </a:rPr>
              <a:t>برنامه های ایمنی بر فرهنگ</a:t>
            </a:r>
            <a:endParaRPr lang="fa-IR" sz="2400" dirty="0">
              <a:solidFill>
                <a:srgbClr val="000000"/>
              </a:solidFill>
              <a:cs typeface="B Zar" panose="00000400000000000000" pitchFamily="2" charset="-78"/>
            </a:endParaRPr>
          </a:p>
          <a:p>
            <a:pPr marL="342900" indent="-342900" algn="r" rtl="1"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fa-IR" sz="2400" dirty="0">
                <a:solidFill>
                  <a:srgbClr val="000000"/>
                </a:solidFill>
                <a:cs typeface="B Zar" panose="00000400000000000000" pitchFamily="2" charset="-78"/>
              </a:rPr>
              <a:t>انجام مقایسه درون و برون سازمانی</a:t>
            </a:r>
          </a:p>
          <a:p>
            <a:pPr marL="342900" lvl="0" indent="-342900" algn="just" rtl="1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q"/>
            </a:pPr>
            <a:endParaRPr lang="en-US" sz="2400" dirty="0">
              <a:solidFill>
                <a:srgbClr val="FF0000"/>
              </a:solidFill>
              <a:cs typeface="B Zar" panose="00000400000000000000" pitchFamily="2" charset="-78"/>
            </a:endParaRPr>
          </a:p>
          <a:p>
            <a:pPr algn="r" rtl="1"/>
            <a:endParaRPr lang="en-US" sz="2400" dirty="0">
              <a:solidFill>
                <a:srgbClr val="000000"/>
              </a:solidFill>
              <a:cs typeface="B Zar" panose="00000400000000000000" pitchFamily="2" charset="-78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3" y="487028"/>
            <a:ext cx="10515600" cy="56007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a-IR" sz="32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ویژگی های فرهنگ ایمن</a:t>
            </a:r>
            <a:endParaRPr lang="en-US" sz="3200" dirty="0">
              <a:solidFill>
                <a:srgbClr val="FF3300"/>
              </a:solidFill>
              <a:latin typeface="Garamond" panose="02020404030301010803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3816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print"/>
          <a:srcRect l="33761" t="29244" r="21137" b="13786"/>
          <a:stretch/>
        </p:blipFill>
        <p:spPr>
          <a:xfrm rot="5400000">
            <a:off x="2667003" y="-2666998"/>
            <a:ext cx="6858000" cy="12192002"/>
          </a:xfrm>
          <a:prstGeom prst="rect">
            <a:avLst/>
          </a:prstGeom>
        </p:spPr>
      </p:pic>
      <p:sp>
        <p:nvSpPr>
          <p:cNvPr id="49154" name="Rectangle 8"/>
          <p:cNvSpPr>
            <a:spLocks noGrp="1" noChangeArrowheads="1"/>
          </p:cNvSpPr>
          <p:nvPr>
            <p:ph type="title"/>
          </p:nvPr>
        </p:nvSpPr>
        <p:spPr>
          <a:xfrm>
            <a:off x="176192" y="624351"/>
            <a:ext cx="10058400" cy="685801"/>
          </a:xfrm>
        </p:spPr>
        <p:txBody>
          <a:bodyPr>
            <a:normAutofit/>
          </a:bodyPr>
          <a:lstStyle/>
          <a:p>
            <a:pPr algn="ctr" rtl="1"/>
            <a:r>
              <a:rPr lang="fa-IR" altLang="en-US" sz="32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اندازه گیری</a:t>
            </a:r>
            <a:endParaRPr lang="en-US" altLang="en-US" sz="3200" dirty="0">
              <a:solidFill>
                <a:srgbClr val="FF3300"/>
              </a:solidFill>
              <a:latin typeface="Garamond" panose="02020404030301010803"/>
              <a:ea typeface="+mn-ea"/>
              <a:cs typeface="B Titr" panose="00000700000000000000" pitchFamily="2" charset="-78"/>
            </a:endParaRPr>
          </a:p>
        </p:txBody>
      </p:sp>
      <p:pic>
        <p:nvPicPr>
          <p:cNvPr id="49156" name="Picture 22" descr="C:\Program Files\Microsoft Office\Clipart\standard\stddir3\hh01855_.wmf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2504" y="2896463"/>
            <a:ext cx="1247242" cy="1725473"/>
          </a:xfrm>
          <a:noFill/>
        </p:spPr>
      </p:pic>
      <p:sp>
        <p:nvSpPr>
          <p:cNvPr id="6" name="Rectangle 1026"/>
          <p:cNvSpPr txBox="1">
            <a:spLocks noChangeArrowheads="1"/>
          </p:cNvSpPr>
          <p:nvPr/>
        </p:nvSpPr>
        <p:spPr>
          <a:xfrm>
            <a:off x="709592" y="1725212"/>
            <a:ext cx="8991600" cy="4528985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>
              <a:lnSpc>
                <a:spcPct val="170000"/>
              </a:lnSpc>
              <a:defRPr/>
            </a:pPr>
            <a:r>
              <a:rPr lang="fa-IR" sz="2000" dirty="0" smtClean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بررسی فرهنگ ایمنی در بیمارستان</a:t>
            </a:r>
          </a:p>
          <a:p>
            <a:pPr algn="ctr" rtl="1">
              <a:lnSpc>
                <a:spcPct val="170000"/>
              </a:lnSpc>
              <a:defRPr/>
            </a:pPr>
            <a:r>
              <a:rPr lang="fa-IR" sz="2000" dirty="0" smtClean="0">
                <a:solidFill>
                  <a:schemeClr val="accent5">
                    <a:lumMod val="75000"/>
                  </a:schemeClr>
                </a:solidFill>
                <a:cs typeface="B Titr" panose="00000700000000000000" pitchFamily="2" charset="-78"/>
              </a:rPr>
              <a:t>  </a:t>
            </a:r>
            <a:r>
              <a:rPr lang="fa-IR" sz="2000" dirty="0" smtClean="0">
                <a:cs typeface="B Titr" panose="00000700000000000000" pitchFamily="2" charset="-78"/>
              </a:rPr>
              <a:t>قسمت   الف: محل کار / بخش شما</a:t>
            </a:r>
          </a:p>
          <a:p>
            <a:pPr algn="ctr" rtl="1">
              <a:lnSpc>
                <a:spcPct val="170000"/>
              </a:lnSpc>
              <a:defRPr/>
            </a:pPr>
            <a:r>
              <a:rPr lang="fa-IR" sz="2000" dirty="0" smtClean="0">
                <a:cs typeface="B Titr" panose="00000700000000000000" pitchFamily="2" charset="-78"/>
              </a:rPr>
              <a:t>قسمت ب: مدیر/ سوپروایزر </a:t>
            </a:r>
            <a:r>
              <a:rPr lang="fa-IR" sz="2000" dirty="0">
                <a:cs typeface="B Titr" panose="00000700000000000000" pitchFamily="2" charset="-78"/>
              </a:rPr>
              <a:t> </a:t>
            </a:r>
            <a:r>
              <a:rPr lang="fa-IR" sz="2000" dirty="0" smtClean="0">
                <a:cs typeface="B Titr" panose="00000700000000000000" pitchFamily="2" charset="-78"/>
              </a:rPr>
              <a:t>شما</a:t>
            </a:r>
          </a:p>
          <a:p>
            <a:pPr algn="ctr" rtl="1">
              <a:lnSpc>
                <a:spcPct val="170000"/>
              </a:lnSpc>
              <a:defRPr/>
            </a:pPr>
            <a:r>
              <a:rPr lang="fa-IR" sz="2000" dirty="0" smtClean="0">
                <a:cs typeface="B Titr" panose="00000700000000000000" pitchFamily="2" charset="-78"/>
              </a:rPr>
              <a:t>قسمت ج: ارتباطات</a:t>
            </a:r>
          </a:p>
          <a:p>
            <a:pPr algn="ctr" rtl="1">
              <a:lnSpc>
                <a:spcPct val="170000"/>
              </a:lnSpc>
              <a:defRPr/>
            </a:pPr>
            <a:r>
              <a:rPr lang="fa-IR" sz="2000" dirty="0" smtClean="0">
                <a:cs typeface="B Titr" panose="00000700000000000000" pitchFamily="2" charset="-78"/>
              </a:rPr>
              <a:t>قسمت د: تناوب گزارش حوادث ناخواسته</a:t>
            </a:r>
          </a:p>
          <a:p>
            <a:pPr algn="ctr" rtl="1">
              <a:lnSpc>
                <a:spcPct val="170000"/>
              </a:lnSpc>
              <a:defRPr/>
            </a:pPr>
            <a:r>
              <a:rPr lang="fa-IR" sz="2000" dirty="0" smtClean="0">
                <a:cs typeface="B Titr" panose="00000700000000000000" pitchFamily="2" charset="-78"/>
              </a:rPr>
              <a:t>قسمت ه: نمره ایمنی شما</a:t>
            </a:r>
          </a:p>
          <a:p>
            <a:pPr algn="ctr" rtl="1">
              <a:lnSpc>
                <a:spcPct val="170000"/>
              </a:lnSpc>
              <a:defRPr/>
            </a:pPr>
            <a:r>
              <a:rPr lang="fa-IR" sz="2000" dirty="0">
                <a:cs typeface="B Titr" panose="00000700000000000000" pitchFamily="2" charset="-78"/>
              </a:rPr>
              <a:t> </a:t>
            </a:r>
            <a:r>
              <a:rPr lang="fa-IR" sz="2000" dirty="0" smtClean="0">
                <a:cs typeface="B Titr" panose="00000700000000000000" pitchFamily="2" charset="-78"/>
              </a:rPr>
              <a:t>قسمت و: بیمارستان شما</a:t>
            </a:r>
          </a:p>
          <a:p>
            <a:pPr algn="ctr" rtl="1">
              <a:lnSpc>
                <a:spcPct val="170000"/>
              </a:lnSpc>
              <a:defRPr/>
            </a:pPr>
            <a:r>
              <a:rPr lang="fa-IR" sz="2000" dirty="0">
                <a:cs typeface="B Titr" panose="00000700000000000000" pitchFamily="2" charset="-78"/>
              </a:rPr>
              <a:t> قسمت </a:t>
            </a:r>
            <a:r>
              <a:rPr lang="fa-IR" sz="2000" dirty="0" smtClean="0">
                <a:cs typeface="B Titr" panose="00000700000000000000" pitchFamily="2" charset="-78"/>
              </a:rPr>
              <a:t>ز: شمار حوادثی که گزارش شده اند</a:t>
            </a:r>
          </a:p>
          <a:p>
            <a:pPr algn="ctr" rtl="1">
              <a:lnSpc>
                <a:spcPct val="170000"/>
              </a:lnSpc>
              <a:defRPr/>
            </a:pPr>
            <a:r>
              <a:rPr lang="fa-IR" sz="2000" dirty="0">
                <a:cs typeface="B Titr" panose="00000700000000000000" pitchFamily="2" charset="-78"/>
              </a:rPr>
              <a:t> </a:t>
            </a:r>
            <a:r>
              <a:rPr lang="fa-IR" sz="2000" dirty="0" smtClean="0">
                <a:cs typeface="B Titr" panose="00000700000000000000" pitchFamily="2" charset="-78"/>
              </a:rPr>
              <a:t>قسمت ح : سایر اطلاعات </a:t>
            </a:r>
            <a:endParaRPr lang="en-US" sz="2000" dirty="0">
              <a:cs typeface="B Titr" panose="00000700000000000000" pitchFamily="2" charset="-78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476625" y="386397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en-US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6192" y="144262"/>
            <a:ext cx="20762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4D5156"/>
                </a:solidFill>
                <a:latin typeface="Arial Black" panose="020B0A04020102020204" pitchFamily="34" charset="0"/>
              </a:rPr>
              <a:t>HSOPSC</a:t>
            </a:r>
            <a:endParaRPr lang="en-US" sz="3200" dirty="0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16612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2" cstate="print"/>
          <a:srcRect l="33761" t="29244" r="21137" b="13786"/>
          <a:stretch/>
        </p:blipFill>
        <p:spPr>
          <a:xfrm rot="5400000">
            <a:off x="2666999" y="-2666998"/>
            <a:ext cx="6858000" cy="12192001"/>
          </a:xfrm>
          <a:prstGeom prst="rect">
            <a:avLst/>
          </a:prstGeom>
        </p:spPr>
      </p:pic>
      <p:sp>
        <p:nvSpPr>
          <p:cNvPr id="3" name="Flowchart: Process 2"/>
          <p:cNvSpPr/>
          <p:nvPr/>
        </p:nvSpPr>
        <p:spPr bwMode="auto">
          <a:xfrm>
            <a:off x="421107" y="3272785"/>
            <a:ext cx="1977049" cy="2476500"/>
          </a:xfrm>
          <a:prstGeom prst="flowChart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a-IR" sz="2400" dirty="0" smtClean="0">
              <a:cs typeface="B Zar" panose="00000400000000000000" pitchFamily="2" charset="-78"/>
            </a:endParaRPr>
          </a:p>
          <a:p>
            <a:pPr algn="ctr"/>
            <a:r>
              <a:rPr lang="fa-IR" sz="2400" dirty="0" smtClean="0">
                <a:cs typeface="B Zar" panose="00000400000000000000" pitchFamily="2" charset="-78"/>
              </a:rPr>
              <a:t>فرهنگ </a:t>
            </a:r>
            <a:r>
              <a:rPr lang="fa-IR" sz="2400" dirty="0">
                <a:cs typeface="B Zar" panose="00000400000000000000" pitchFamily="2" charset="-78"/>
              </a:rPr>
              <a:t>سازمانی بیمار</a:t>
            </a:r>
          </a:p>
          <a:p>
            <a:pPr algn="ctr"/>
            <a:r>
              <a:rPr lang="fa-IR" sz="2400" dirty="0">
                <a:solidFill>
                  <a:srgbClr val="FF0000"/>
                </a:solidFill>
                <a:cs typeface="B Zar" panose="00000400000000000000" pitchFamily="2" charset="-78"/>
              </a:rPr>
              <a:t>چرا وقت خودمان را تلف </a:t>
            </a:r>
            <a:r>
              <a:rPr lang="fa-IR" sz="2400" dirty="0" smtClean="0">
                <a:solidFill>
                  <a:srgbClr val="FF0000"/>
                </a:solidFill>
                <a:cs typeface="B Zar" panose="00000400000000000000" pitchFamily="2" charset="-78"/>
              </a:rPr>
              <a:t>کنیم.</a:t>
            </a:r>
            <a:endParaRPr lang="en-US" sz="2400" dirty="0">
              <a:solidFill>
                <a:srgbClr val="FF0000"/>
              </a:solidFill>
              <a:cs typeface="B Zar" panose="00000400000000000000" pitchFamily="2" charset="-78"/>
            </a:endParaRPr>
          </a:p>
        </p:txBody>
      </p:sp>
      <p:sp>
        <p:nvSpPr>
          <p:cNvPr id="7" name="Flowchart: Process 6"/>
          <p:cNvSpPr/>
          <p:nvPr/>
        </p:nvSpPr>
        <p:spPr bwMode="auto">
          <a:xfrm>
            <a:off x="2435012" y="2472685"/>
            <a:ext cx="1727200" cy="3276600"/>
          </a:xfrm>
          <a:prstGeom prst="flowChartProcess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fa-IR" sz="2400" dirty="0" smtClean="0">
              <a:cs typeface="B Zar" panose="00000400000000000000" pitchFamily="2" charset="-78"/>
            </a:endParaRPr>
          </a:p>
          <a:p>
            <a:pPr algn="ctr"/>
            <a:endParaRPr lang="fa-IR" sz="2400" dirty="0">
              <a:cs typeface="B Zar" panose="00000400000000000000" pitchFamily="2" charset="-78"/>
            </a:endParaRPr>
          </a:p>
          <a:p>
            <a:pPr algn="ctr"/>
            <a:r>
              <a:rPr lang="fa-IR" sz="2400" dirty="0" smtClean="0">
                <a:cs typeface="B Zar" panose="00000400000000000000" pitchFamily="2" charset="-78"/>
              </a:rPr>
              <a:t>فرهنگ </a:t>
            </a:r>
            <a:r>
              <a:rPr lang="fa-IR" sz="2400" dirty="0">
                <a:cs typeface="B Zar" panose="00000400000000000000" pitchFamily="2" charset="-78"/>
              </a:rPr>
              <a:t>سازمانی واکنشی</a:t>
            </a:r>
          </a:p>
          <a:p>
            <a:pPr algn="ctr"/>
            <a:r>
              <a:rPr lang="fa-IR" sz="2400" kern="0" dirty="0">
                <a:solidFill>
                  <a:srgbClr val="FF0000"/>
                </a:solidFill>
                <a:latin typeface="Verdana"/>
                <a:cs typeface="B Zar" panose="00000400000000000000" pitchFamily="2" charset="-78"/>
              </a:rPr>
              <a:t>اگر اتفاقی بیفتد کاری می کنیم.</a:t>
            </a:r>
            <a:endParaRPr lang="en-US" sz="2400" kern="0" dirty="0">
              <a:solidFill>
                <a:srgbClr val="FF0000"/>
              </a:solidFill>
              <a:latin typeface="Verdana"/>
              <a:cs typeface="B Zar" panose="00000400000000000000" pitchFamily="2" charset="-78"/>
            </a:endParaRPr>
          </a:p>
          <a:p>
            <a:pPr algn="ctr"/>
            <a:endParaRPr lang="fa-IR" sz="2400" dirty="0">
              <a:cs typeface="B Zar" panose="00000400000000000000" pitchFamily="2" charset="-78"/>
            </a:endParaRPr>
          </a:p>
          <a:p>
            <a:pPr algn="ctr"/>
            <a:endParaRPr lang="en-US" sz="2400" dirty="0">
              <a:cs typeface="B Zar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4162212" y="1916548"/>
            <a:ext cx="2044278" cy="3912770"/>
          </a:xfrm>
          <a:prstGeom prst="rect">
            <a:avLst/>
          </a:prstGeom>
          <a:solidFill>
            <a:srgbClr val="FFFF00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lvl="0" algn="ctr" rtl="1">
              <a:buClr>
                <a:srgbClr val="4D7AB5"/>
              </a:buClr>
            </a:pPr>
            <a:endParaRPr lang="fa-IR" sz="2400" kern="0" dirty="0" smtClean="0">
              <a:solidFill>
                <a:srgbClr val="000066"/>
              </a:solidFill>
              <a:latin typeface="Verdana"/>
              <a:cs typeface="B Zar" panose="00000400000000000000" pitchFamily="2" charset="-78"/>
            </a:endParaRPr>
          </a:p>
          <a:p>
            <a:pPr lvl="0" algn="ctr" rtl="1">
              <a:buClr>
                <a:srgbClr val="4D7AB5"/>
              </a:buClr>
            </a:pPr>
            <a:endParaRPr lang="fa-IR" sz="2400" kern="0" dirty="0">
              <a:solidFill>
                <a:srgbClr val="000066"/>
              </a:solidFill>
              <a:latin typeface="Verdana"/>
              <a:cs typeface="B Zar" panose="00000400000000000000" pitchFamily="2" charset="-78"/>
            </a:endParaRPr>
          </a:p>
          <a:p>
            <a:pPr lvl="0" algn="ctr" rtl="1">
              <a:buClr>
                <a:srgbClr val="4D7AB5"/>
              </a:buClr>
            </a:pPr>
            <a:r>
              <a:rPr lang="fa-IR" sz="2400" kern="0" dirty="0" smtClean="0">
                <a:solidFill>
                  <a:srgbClr val="000066"/>
                </a:solidFill>
                <a:latin typeface="Verdana"/>
                <a:cs typeface="B Zar" panose="00000400000000000000" pitchFamily="2" charset="-78"/>
              </a:rPr>
              <a:t>فرهنگ </a:t>
            </a:r>
            <a:r>
              <a:rPr lang="fa-IR" sz="2400" kern="0" dirty="0">
                <a:solidFill>
                  <a:srgbClr val="000066"/>
                </a:solidFill>
                <a:latin typeface="Verdana"/>
                <a:cs typeface="B Zar" panose="00000400000000000000" pitchFamily="2" charset="-78"/>
              </a:rPr>
              <a:t>سازمانی مبتنی بر سیستم ها و ضوابط اداری </a:t>
            </a:r>
          </a:p>
          <a:p>
            <a:pPr lvl="0" algn="ctr" rtl="1">
              <a:buClr>
                <a:srgbClr val="4D7AB5"/>
              </a:buClr>
            </a:pPr>
            <a:r>
              <a:rPr lang="fa-IR" sz="2400" kern="0" dirty="0" smtClean="0">
                <a:solidFill>
                  <a:srgbClr val="FF0000"/>
                </a:solidFill>
                <a:latin typeface="Verdana"/>
                <a:cs typeface="B Zar" panose="00000400000000000000" pitchFamily="2" charset="-78"/>
              </a:rPr>
              <a:t>سیستم </a:t>
            </a:r>
            <a:r>
              <a:rPr lang="fa-IR" sz="2400" kern="0" dirty="0">
                <a:solidFill>
                  <a:srgbClr val="FF0000"/>
                </a:solidFill>
                <a:latin typeface="Verdana"/>
                <a:cs typeface="B Zar" panose="00000400000000000000" pitchFamily="2" charset="-78"/>
              </a:rPr>
              <a:t>هایی برای  مدیریت ایمنی مستقر شده اند.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6206490" y="1534124"/>
            <a:ext cx="1930400" cy="4293770"/>
          </a:xfrm>
          <a:prstGeom prst="rect">
            <a:avLst/>
          </a:prstGeom>
          <a:solidFill>
            <a:srgbClr val="FFFFAB"/>
          </a:solidFill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57263"/>
            <a:endParaRPr lang="fa-IR" sz="2400" kern="0" dirty="0" smtClean="0">
              <a:solidFill>
                <a:srgbClr val="000066"/>
              </a:solidFill>
              <a:latin typeface="Verdana"/>
              <a:cs typeface="B Zar" panose="00000400000000000000" pitchFamily="2" charset="-78"/>
            </a:endParaRPr>
          </a:p>
          <a:p>
            <a:pPr algn="ctr" defTabSz="957263"/>
            <a:endParaRPr lang="fa-IR" sz="2400" kern="0" dirty="0" smtClean="0">
              <a:solidFill>
                <a:srgbClr val="000066"/>
              </a:solidFill>
              <a:latin typeface="Verdana"/>
              <a:cs typeface="B Zar" panose="00000400000000000000" pitchFamily="2" charset="-78"/>
            </a:endParaRPr>
          </a:p>
          <a:p>
            <a:pPr algn="ctr" defTabSz="957263"/>
            <a:endParaRPr lang="fa-IR" sz="2400" kern="0" dirty="0">
              <a:solidFill>
                <a:srgbClr val="000066"/>
              </a:solidFill>
              <a:latin typeface="Verdana"/>
              <a:cs typeface="B Zar" panose="00000400000000000000" pitchFamily="2" charset="-78"/>
            </a:endParaRPr>
          </a:p>
          <a:p>
            <a:pPr algn="ctr" defTabSz="957263"/>
            <a:r>
              <a:rPr lang="fa-IR" sz="2400" kern="0" dirty="0" smtClean="0">
                <a:solidFill>
                  <a:srgbClr val="000066"/>
                </a:solidFill>
                <a:latin typeface="Verdana"/>
                <a:cs typeface="B Zar" panose="00000400000000000000" pitchFamily="2" charset="-78"/>
              </a:rPr>
              <a:t>فرهنگ سازمانی پیشگیرانه </a:t>
            </a:r>
          </a:p>
          <a:p>
            <a:pPr algn="ctr" defTabSz="957263"/>
            <a:r>
              <a:rPr lang="fa-IR" sz="2400" kern="0" dirty="0" smtClean="0">
                <a:solidFill>
                  <a:srgbClr val="FF0000"/>
                </a:solidFill>
                <a:latin typeface="Verdana"/>
                <a:cs typeface="B Zar" panose="00000400000000000000" pitchFamily="2" charset="-78"/>
              </a:rPr>
              <a:t>همیشه </a:t>
            </a:r>
            <a:r>
              <a:rPr lang="fa-IR" sz="2400" kern="0" dirty="0">
                <a:solidFill>
                  <a:srgbClr val="FF0000"/>
                </a:solidFill>
                <a:latin typeface="Verdana"/>
                <a:cs typeface="B Zar" panose="00000400000000000000" pitchFamily="2" charset="-78"/>
              </a:rPr>
              <a:t>نسبت به  ریسک ها هوشیاریم.</a:t>
            </a:r>
          </a:p>
          <a:p>
            <a:pPr algn="ctr" defTabSz="957263"/>
            <a:endParaRPr lang="en-US" sz="2400" dirty="0" smtClean="0">
              <a:solidFill>
                <a:srgbClr val="000066"/>
              </a:solidFill>
              <a:cs typeface="B Zar" panose="00000400000000000000" pitchFamily="2" charset="-78"/>
            </a:endParaRPr>
          </a:p>
        </p:txBody>
      </p:sp>
      <p:sp>
        <p:nvSpPr>
          <p:cNvPr id="13" name="Flowchart: Process 12"/>
          <p:cNvSpPr/>
          <p:nvPr/>
        </p:nvSpPr>
        <p:spPr bwMode="auto">
          <a:xfrm>
            <a:off x="8136890" y="1154548"/>
            <a:ext cx="2254197" cy="4674770"/>
          </a:xfrm>
          <a:prstGeom prst="flowChartProcess">
            <a:avLst/>
          </a:prstGeom>
          <a:solidFill>
            <a:srgbClr val="73E838"/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defTabSz="957263"/>
            <a:endParaRPr lang="fa-IR" sz="2400" kern="0" dirty="0" smtClean="0">
              <a:solidFill>
                <a:srgbClr val="000066"/>
              </a:solidFill>
              <a:latin typeface="Verdana"/>
              <a:cs typeface="B Zar" panose="00000400000000000000" pitchFamily="2" charset="-78"/>
            </a:endParaRPr>
          </a:p>
          <a:p>
            <a:pPr algn="ctr" defTabSz="957263"/>
            <a:endParaRPr lang="fa-IR" sz="2400" kern="0" dirty="0" smtClean="0">
              <a:solidFill>
                <a:srgbClr val="000066"/>
              </a:solidFill>
              <a:latin typeface="Verdana"/>
              <a:cs typeface="B Zar" panose="00000400000000000000" pitchFamily="2" charset="-78"/>
            </a:endParaRPr>
          </a:p>
          <a:p>
            <a:pPr algn="ctr" defTabSz="957263"/>
            <a:endParaRPr lang="fa-IR" sz="2400" kern="0" dirty="0">
              <a:solidFill>
                <a:srgbClr val="000066"/>
              </a:solidFill>
              <a:latin typeface="Verdana"/>
              <a:cs typeface="B Zar" panose="00000400000000000000" pitchFamily="2" charset="-78"/>
            </a:endParaRPr>
          </a:p>
          <a:p>
            <a:pPr algn="ctr" defTabSz="957263"/>
            <a:endParaRPr lang="fa-IR" sz="2400" kern="0" dirty="0" smtClean="0">
              <a:solidFill>
                <a:srgbClr val="000066"/>
              </a:solidFill>
              <a:latin typeface="Verdana"/>
              <a:cs typeface="B Zar" panose="00000400000000000000" pitchFamily="2" charset="-78"/>
            </a:endParaRPr>
          </a:p>
          <a:p>
            <a:pPr algn="ctr" defTabSz="957263"/>
            <a:r>
              <a:rPr lang="fa-IR" sz="2400" kern="0" dirty="0" smtClean="0">
                <a:solidFill>
                  <a:srgbClr val="000066"/>
                </a:solidFill>
                <a:latin typeface="Verdana"/>
                <a:cs typeface="B Zar" panose="00000400000000000000" pitchFamily="2" charset="-78"/>
              </a:rPr>
              <a:t>فرهنگ </a:t>
            </a:r>
            <a:r>
              <a:rPr lang="fa-IR" sz="2400" kern="0" dirty="0">
                <a:solidFill>
                  <a:srgbClr val="000066"/>
                </a:solidFill>
                <a:latin typeface="Verdana"/>
                <a:cs typeface="B Zar" panose="00000400000000000000" pitchFamily="2" charset="-78"/>
              </a:rPr>
              <a:t>سازمانی  مولد </a:t>
            </a:r>
          </a:p>
          <a:p>
            <a:pPr algn="ctr" defTabSz="957263"/>
            <a:r>
              <a:rPr lang="fa-IR" sz="2400" kern="0" dirty="0" smtClean="0">
                <a:solidFill>
                  <a:srgbClr val="FF0000"/>
                </a:solidFill>
                <a:latin typeface="Verdana"/>
                <a:cs typeface="B Zar" panose="00000400000000000000" pitchFamily="2" charset="-78"/>
              </a:rPr>
              <a:t>مدیریت </a:t>
            </a:r>
            <a:r>
              <a:rPr lang="fa-IR" sz="2400" kern="0" dirty="0">
                <a:solidFill>
                  <a:srgbClr val="FF0000"/>
                </a:solidFill>
                <a:latin typeface="Verdana"/>
                <a:cs typeface="B Zar" panose="00000400000000000000" pitchFamily="2" charset="-78"/>
              </a:rPr>
              <a:t>خطر جزء اصلی تمامی فعالیت های سازمانی است</a:t>
            </a:r>
            <a:endParaRPr lang="en-US" sz="2400" dirty="0" smtClean="0">
              <a:solidFill>
                <a:srgbClr val="FF0000"/>
              </a:solidFill>
              <a:cs typeface="B Zar" panose="00000400000000000000" pitchFamily="2" charset="-78"/>
            </a:endParaRPr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838203" y="487028"/>
            <a:ext cx="10515600" cy="56007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Clr>
                <a:schemeClr val="accent2">
                  <a:lumMod val="75000"/>
                </a:schemeClr>
              </a:buClr>
            </a:pPr>
            <a:r>
              <a:rPr lang="fa-IR" sz="32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سطوح مختلف فرهنگ ایمنی</a:t>
            </a:r>
            <a:endParaRPr lang="en-US" sz="3200" dirty="0">
              <a:solidFill>
                <a:srgbClr val="FF3300"/>
              </a:solidFill>
              <a:latin typeface="Garamond" panose="02020404030301010803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0092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33761" t="28184" r="21137" b="13786"/>
          <a:stretch/>
        </p:blipFill>
        <p:spPr>
          <a:xfrm rot="5400000">
            <a:off x="2666997" y="-2667002"/>
            <a:ext cx="6858001" cy="121920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6787" y="484624"/>
            <a:ext cx="10515600" cy="652661"/>
          </a:xfrm>
        </p:spPr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طبقه بندی خطا از نظر ماهیت</a:t>
            </a:r>
            <a:endParaRPr lang="en-US" sz="2800" dirty="0">
              <a:solidFill>
                <a:srgbClr val="FF3300"/>
              </a:solidFill>
              <a:latin typeface="Garamond" panose="02020404030301010803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7211" y="1621908"/>
            <a:ext cx="9894924" cy="4351338"/>
          </a:xfrm>
        </p:spPr>
        <p:txBody>
          <a:bodyPr>
            <a:normAutofit/>
          </a:bodyPr>
          <a:lstStyle/>
          <a:p>
            <a:pPr algn="r" rtl="1"/>
            <a:r>
              <a:rPr lang="fa-IR" sz="2400" b="1" dirty="0">
                <a:solidFill>
                  <a:srgbClr val="FF0000"/>
                </a:solidFill>
                <a:cs typeface="B Zar" panose="00000400000000000000" pitchFamily="2" charset="-78"/>
              </a:rPr>
              <a:t>انسانی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-تشخیص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-تجویز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-ثبت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-درمان</a:t>
            </a:r>
          </a:p>
          <a:p>
            <a:pPr algn="r" rtl="1"/>
            <a:r>
              <a:rPr lang="fa-IR" sz="2400" b="1" dirty="0">
                <a:solidFill>
                  <a:srgbClr val="FF0000"/>
                </a:solidFill>
                <a:cs typeface="B Zar" panose="00000400000000000000" pitchFamily="2" charset="-78"/>
              </a:rPr>
              <a:t>سازمانی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-ساختاری 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-فرایندی</a:t>
            </a:r>
          </a:p>
          <a:p>
            <a:pPr algn="r" rtl="1"/>
            <a:r>
              <a:rPr lang="fa-IR" sz="2400" b="1" dirty="0">
                <a:solidFill>
                  <a:srgbClr val="FF0000"/>
                </a:solidFill>
                <a:cs typeface="B Zar" panose="00000400000000000000" pitchFamily="2" charset="-78"/>
              </a:rPr>
              <a:t> تکنولوژیکی</a:t>
            </a:r>
            <a:endParaRPr lang="en-US" sz="2400" b="1" dirty="0">
              <a:solidFill>
                <a:srgbClr val="FF0000"/>
              </a:solidFill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57939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/>
          <a:srcRect l="33761" t="29244" r="21137" b="13786"/>
          <a:stretch/>
        </p:blipFill>
        <p:spPr>
          <a:xfrm rot="5400000">
            <a:off x="2667003" y="-2666998"/>
            <a:ext cx="6858000" cy="12192002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588688" y="376933"/>
            <a:ext cx="883126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r>
              <a:rPr lang="fa-IR" sz="3200" dirty="0">
                <a:solidFill>
                  <a:srgbClr val="FF3300"/>
                </a:solidFill>
                <a:latin typeface="Garamond" panose="02020404030301010803"/>
                <a:cs typeface="B Titr" panose="00000700000000000000" pitchFamily="2" charset="-78"/>
              </a:rPr>
              <a:t>شاخصهاي كشوري پايش ايمني بيمار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a-IR" sz="3200" dirty="0">
                <a:solidFill>
                  <a:srgbClr val="FF3300"/>
                </a:solidFill>
                <a:latin typeface="Garamond" panose="02020404030301010803"/>
                <a:cs typeface="B Titr" panose="00000700000000000000" pitchFamily="2" charset="-78"/>
              </a:rPr>
              <a:t>به منظور بهره برداري در سيستمهاي گزارش دهي و يادگيري</a:t>
            </a:r>
            <a:r>
              <a:rPr lang="en-US" sz="3200" dirty="0">
                <a:solidFill>
                  <a:srgbClr val="FF3300"/>
                </a:solidFill>
                <a:latin typeface="Garamond" panose="02020404030301010803"/>
                <a:cs typeface="B Titr" panose="00000700000000000000" pitchFamily="2" charset="-78"/>
              </a:rPr>
              <a:t>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7192194"/>
              </p:ext>
            </p:extLst>
          </p:nvPr>
        </p:nvGraphicFramePr>
        <p:xfrm>
          <a:off x="2812616" y="1824357"/>
          <a:ext cx="5760720" cy="4663440"/>
        </p:xfrm>
        <a:graphic>
          <a:graphicData uri="http://schemas.openxmlformats.org/drawingml/2006/table">
            <a:tbl>
              <a:tblPr rtl="1"/>
              <a:tblGrid>
                <a:gridCol w="5760720"/>
              </a:tblGrid>
              <a:tr h="274320">
                <a:tc>
                  <a:txBody>
                    <a:bodyPr/>
                    <a:lstStyle/>
                    <a:p>
                      <a:pPr marL="342900" lvl="0" indent="-342900" algn="r" rtl="1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a-IR" sz="1800" b="1" dirty="0" smtClean="0">
                          <a:latin typeface="Times New Roman"/>
                          <a:ea typeface="Times New Roman"/>
                          <a:cs typeface="B Yagut"/>
                        </a:rPr>
                        <a:t>  </a:t>
                      </a:r>
                      <a:r>
                        <a:rPr lang="fa-IR" sz="1800" b="1" baseline="0" dirty="0" smtClean="0">
                          <a:latin typeface="Times New Roman"/>
                          <a:ea typeface="Times New Roman"/>
                          <a:cs typeface="B Yagut"/>
                        </a:rPr>
                        <a:t> نرخ </a:t>
                      </a:r>
                      <a:r>
                        <a:rPr lang="fa-IR" sz="1800" b="1" dirty="0" smtClean="0">
                          <a:latin typeface="Times New Roman"/>
                          <a:ea typeface="Times New Roman"/>
                          <a:cs typeface="B Yagut"/>
                        </a:rPr>
                        <a:t>سقوط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82696" marR="82696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342900" lvl="0" indent="-342900" algn="r" rtl="1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a-IR" sz="1800" b="1" dirty="0" smtClean="0">
                          <a:latin typeface="Times New Roman"/>
                          <a:ea typeface="Times New Roman"/>
                          <a:cs typeface="B Yagut"/>
                        </a:rPr>
                        <a:t>   نرخ زخم </a:t>
                      </a:r>
                      <a:r>
                        <a:rPr lang="fa-IR" sz="1800" b="1" dirty="0">
                          <a:latin typeface="Times New Roman"/>
                          <a:ea typeface="Times New Roman"/>
                          <a:cs typeface="B Yagut"/>
                        </a:rPr>
                        <a:t>بستر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82696" marR="82696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342900" lvl="0" indent="-342900" algn="r" rtl="1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a-IR" sz="1800" b="1" dirty="0" smtClean="0">
                          <a:latin typeface="Times New Roman"/>
                          <a:ea typeface="Times New Roman"/>
                          <a:cs typeface="B Yagut"/>
                        </a:rPr>
                        <a:t>   نرخ عفونت بیمارستانی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82696" marR="82696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342900" lvl="0" indent="-342900" algn="r" rtl="1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a-IR" sz="1800" b="1" dirty="0" smtClean="0">
                          <a:latin typeface="Times New Roman"/>
                          <a:ea typeface="Times New Roman"/>
                          <a:cs typeface="B Yagut"/>
                        </a:rPr>
                        <a:t>   نرخ عوارض </a:t>
                      </a:r>
                      <a:r>
                        <a:rPr lang="fa-IR" sz="1800" b="1" dirty="0">
                          <a:latin typeface="Times New Roman"/>
                          <a:ea typeface="Times New Roman"/>
                          <a:cs typeface="B Yagut"/>
                        </a:rPr>
                        <a:t>بیهوشی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82696" marR="82696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342900" lvl="0" indent="-342900" algn="r" rtl="1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a-IR" sz="1800" b="1" dirty="0" smtClean="0">
                          <a:latin typeface="Times New Roman"/>
                          <a:ea typeface="Times New Roman"/>
                          <a:cs typeface="B Yagut"/>
                        </a:rPr>
                        <a:t>  نرخ  عوارض </a:t>
                      </a:r>
                      <a:r>
                        <a:rPr lang="fa-IR" sz="1800" b="1" dirty="0">
                          <a:latin typeface="Times New Roman"/>
                          <a:ea typeface="Times New Roman"/>
                          <a:cs typeface="B Yagut"/>
                        </a:rPr>
                        <a:t>انتقال خون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82696" marR="82696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342900" lvl="0" indent="-342900" algn="r" rtl="1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a-IR" sz="1800" b="1" dirty="0" smtClean="0">
                          <a:latin typeface="Times New Roman"/>
                          <a:ea typeface="Times New Roman"/>
                          <a:cs typeface="B Yagut"/>
                        </a:rPr>
                        <a:t> نرخ  جدا </a:t>
                      </a:r>
                      <a:r>
                        <a:rPr lang="fa-IR" sz="1800" b="1" dirty="0">
                          <a:latin typeface="Times New Roman"/>
                          <a:ea typeface="Times New Roman"/>
                          <a:cs typeface="B Yagut"/>
                        </a:rPr>
                        <a:t>شدن زخم محل عمل جراحی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82696" marR="82696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342900" lvl="0" indent="-342900" algn="r" rtl="1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a-IR" sz="1800" b="1" dirty="0" smtClean="0">
                          <a:latin typeface="Times New Roman"/>
                          <a:ea typeface="Times New Roman"/>
                          <a:cs typeface="B Yagut"/>
                        </a:rPr>
                        <a:t>   نرخ خونریزی </a:t>
                      </a:r>
                      <a:r>
                        <a:rPr lang="fa-IR" sz="1800" b="1" dirty="0">
                          <a:latin typeface="Times New Roman"/>
                          <a:ea typeface="Times New Roman"/>
                          <a:cs typeface="B Yagut"/>
                        </a:rPr>
                        <a:t>یا هماتوم بعد از عمل جراحی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82696" marR="82696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342900" lvl="0" indent="-342900" algn="r" rtl="1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a-IR" sz="1800" b="1" dirty="0" smtClean="0">
                          <a:latin typeface="Times New Roman"/>
                          <a:ea typeface="Times New Roman"/>
                          <a:cs typeface="B Yagut"/>
                        </a:rPr>
                        <a:t>   نرخ جاماندن </a:t>
                      </a:r>
                      <a:r>
                        <a:rPr lang="fa-IR" sz="1800" b="1" dirty="0">
                          <a:latin typeface="Times New Roman"/>
                          <a:ea typeface="Times New Roman"/>
                          <a:cs typeface="B Yagut"/>
                        </a:rPr>
                        <a:t>جسم خارجی پس از عمل جراحی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82696" marR="82696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342900" lvl="0" indent="-342900" algn="r" rtl="1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a-IR" sz="1800" b="1" dirty="0" smtClean="0">
                          <a:latin typeface="Times New Roman"/>
                          <a:ea typeface="Times New Roman"/>
                          <a:cs typeface="B Yagut"/>
                        </a:rPr>
                        <a:t> نرخ  پارگی </a:t>
                      </a:r>
                      <a:r>
                        <a:rPr lang="fa-IR" sz="1800" b="1" dirty="0">
                          <a:latin typeface="Times New Roman"/>
                          <a:ea typeface="Times New Roman"/>
                          <a:cs typeface="B Yagut"/>
                        </a:rPr>
                        <a:t>یا سوراخ شدگی اتفاقی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82696" marR="82696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342900" lvl="0" indent="-342900" algn="r" rtl="1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a-IR" sz="1800" b="1" dirty="0" smtClean="0">
                          <a:latin typeface="Times New Roman"/>
                          <a:ea typeface="Times New Roman"/>
                          <a:cs typeface="B Yagut"/>
                        </a:rPr>
                        <a:t>   نرخ </a:t>
                      </a:r>
                      <a:r>
                        <a:rPr lang="fa-IR" sz="1800" b="1" dirty="0">
                          <a:latin typeface="Times New Roman"/>
                          <a:ea typeface="Times New Roman"/>
                          <a:cs typeface="B Yagut"/>
                        </a:rPr>
                        <a:t>مرگ و میر در عوارض بیمارستانی پس از زایمان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82696" marR="82696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342900" lvl="0" indent="-342900" algn="r" rtl="1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a-IR" sz="1800" b="1" dirty="0" smtClean="0">
                          <a:latin typeface="Times New Roman"/>
                          <a:ea typeface="Times New Roman"/>
                          <a:cs typeface="B Yagut"/>
                        </a:rPr>
                        <a:t>  نرخ ترومبوز </a:t>
                      </a:r>
                      <a:r>
                        <a:rPr lang="fa-IR" sz="1800" b="1" dirty="0">
                          <a:latin typeface="Times New Roman"/>
                          <a:ea typeface="Times New Roman"/>
                          <a:cs typeface="B Yagut"/>
                        </a:rPr>
                        <a:t>وریدی یا آمبولی ریوی پس از اعمال جراحی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82696" marR="82696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342900" lvl="0" indent="-342900" algn="r" rtl="1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a-IR" sz="1800" b="1" dirty="0" smtClean="0">
                          <a:latin typeface="Times New Roman"/>
                          <a:ea typeface="Times New Roman"/>
                          <a:cs typeface="B Yagut"/>
                        </a:rPr>
                        <a:t>  نرخ عفونت </a:t>
                      </a:r>
                      <a:r>
                        <a:rPr lang="fa-IR" sz="1800" b="1" dirty="0">
                          <a:latin typeface="Times New Roman"/>
                          <a:ea typeface="Times New Roman"/>
                          <a:cs typeface="B Yagut"/>
                        </a:rPr>
                        <a:t>زخمهای جراحی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82696" marR="82696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342900" lvl="0" indent="-342900" algn="r" rtl="1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a-IR" sz="1800" b="1" dirty="0" smtClean="0">
                          <a:latin typeface="Times New Roman"/>
                          <a:ea typeface="Times New Roman"/>
                          <a:cs typeface="B Yagut"/>
                        </a:rPr>
                        <a:t>  نرخ </a:t>
                      </a:r>
                      <a:r>
                        <a:rPr lang="fa-IR" sz="1800" b="1" dirty="0">
                          <a:latin typeface="Times New Roman"/>
                          <a:ea typeface="Times New Roman"/>
                          <a:cs typeface="B Yagut"/>
                        </a:rPr>
                        <a:t>مرگ و میر در اثر </a:t>
                      </a:r>
                      <a:r>
                        <a:rPr lang="en-US" sz="1800" b="1" dirty="0">
                          <a:latin typeface="Times New Roman"/>
                          <a:ea typeface="Times New Roman"/>
                          <a:cs typeface="B Yagut"/>
                        </a:rPr>
                        <a:t>MI</a:t>
                      </a:r>
                      <a:r>
                        <a:rPr lang="fa-IR" sz="1800" b="1" dirty="0">
                          <a:latin typeface="Times New Roman"/>
                          <a:ea typeface="Times New Roman"/>
                          <a:cs typeface="B Yagut"/>
                        </a:rPr>
                        <a:t> و عمل جراحی بای پس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82696" marR="82696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2960">
                <a:tc>
                  <a:txBody>
                    <a:bodyPr/>
                    <a:lstStyle/>
                    <a:p>
                      <a:pPr marL="228600" algn="r" rtl="1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latin typeface="Times New Roman"/>
                          <a:ea typeface="Times New Roman"/>
                          <a:cs typeface="B Yagut"/>
                        </a:rPr>
                        <a:t>                          </a:t>
                      </a:r>
                      <a:r>
                        <a:rPr lang="fa-IR" sz="1800" b="1" dirty="0" smtClean="0">
                          <a:latin typeface="Times New Roman"/>
                          <a:ea typeface="Times New Roman"/>
                          <a:cs typeface="B Yagut"/>
                        </a:rPr>
                        <a:t>با </a:t>
                      </a:r>
                      <a:r>
                        <a:rPr lang="fa-IR" sz="1800" b="1" dirty="0">
                          <a:latin typeface="Times New Roman"/>
                          <a:ea typeface="Times New Roman"/>
                          <a:cs typeface="B Yagut"/>
                        </a:rPr>
                        <a:t>ابزار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  <a:p>
                      <a:pPr marL="342900" lvl="0" indent="-342900" algn="r" rtl="1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a-IR" sz="1800" b="1" dirty="0" smtClean="0">
                          <a:latin typeface="Times New Roman"/>
                          <a:ea typeface="Times New Roman"/>
                          <a:cs typeface="B Yagut"/>
                        </a:rPr>
                        <a:t>   نرخ ترومای </a:t>
                      </a:r>
                      <a:r>
                        <a:rPr lang="fa-IR" sz="1800" b="1" dirty="0">
                          <a:latin typeface="Times New Roman"/>
                          <a:ea typeface="Times New Roman"/>
                          <a:cs typeface="B Yagut"/>
                        </a:rPr>
                        <a:t>زایمان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  <a:p>
                      <a:pPr marL="1257300" algn="r" rtl="1">
                        <a:spcAft>
                          <a:spcPts val="0"/>
                        </a:spcAft>
                      </a:pPr>
                      <a:r>
                        <a:rPr lang="fa-IR" sz="1800" b="1" dirty="0" smtClean="0">
                          <a:latin typeface="Times New Roman"/>
                          <a:ea typeface="Times New Roman"/>
                          <a:cs typeface="B Yagut"/>
                        </a:rPr>
                        <a:t>       بی </a:t>
                      </a:r>
                      <a:r>
                        <a:rPr lang="fa-IR" sz="1800" b="1" dirty="0">
                          <a:latin typeface="Times New Roman"/>
                          <a:ea typeface="Times New Roman"/>
                          <a:cs typeface="B Yagut"/>
                        </a:rPr>
                        <a:t>ابزار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82696" marR="82696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320">
                <a:tc>
                  <a:txBody>
                    <a:bodyPr/>
                    <a:lstStyle/>
                    <a:p>
                      <a:pPr marL="342900" lvl="0" indent="-342900" algn="r" rtl="1"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fa-IR" sz="1800" b="1" dirty="0" smtClean="0">
                          <a:latin typeface="Times New Roman"/>
                          <a:ea typeface="Times New Roman"/>
                          <a:cs typeface="B Yagut"/>
                        </a:rPr>
                        <a:t>نرخ ترومای </a:t>
                      </a:r>
                      <a:r>
                        <a:rPr lang="fa-IR" sz="1800" b="1" dirty="0">
                          <a:latin typeface="Times New Roman"/>
                          <a:ea typeface="Times New Roman"/>
                          <a:cs typeface="B Yagut"/>
                        </a:rPr>
                        <a:t>تولد </a:t>
                      </a:r>
                      <a:r>
                        <a:rPr lang="fa-IR" sz="1800" b="1" dirty="0">
                          <a:latin typeface="Times New Roman"/>
                          <a:ea typeface="Times New Roman"/>
                        </a:rPr>
                        <a:t>–</a:t>
                      </a:r>
                      <a:r>
                        <a:rPr lang="fa-IR" sz="1800" b="1" dirty="0">
                          <a:latin typeface="Times New Roman"/>
                          <a:ea typeface="Times New Roman"/>
                          <a:cs typeface="B Yagut"/>
                        </a:rPr>
                        <a:t> صدمه به نوزاد</a:t>
                      </a:r>
                      <a:endParaRPr lang="en-US" sz="1800" dirty="0">
                        <a:latin typeface="Times New Roman"/>
                        <a:ea typeface="Times New Roman"/>
                      </a:endParaRPr>
                    </a:p>
                  </a:txBody>
                  <a:tcPr marL="82696" marR="82696" marT="0" marB="0" anchor="ctr">
                    <a:lnL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4762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3061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51820" y="2516930"/>
            <a:ext cx="9026013" cy="184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71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/>
          <a:srcRect l="33761" t="28184" r="21137" b="13786"/>
          <a:stretch/>
        </p:blipFill>
        <p:spPr>
          <a:xfrm rot="5400000">
            <a:off x="2666997" y="-2667002"/>
            <a:ext cx="6858001" cy="121920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6137" y="235311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طبقه بندی خطا از نظر تمایز</a:t>
            </a:r>
            <a:endParaRPr lang="en-US" sz="2800" dirty="0">
              <a:solidFill>
                <a:srgbClr val="FF3300"/>
              </a:solidFill>
              <a:latin typeface="Garamond" panose="02020404030301010803"/>
              <a:ea typeface="+mn-ea"/>
              <a:cs typeface="B Titr" panose="00000700000000000000" pitchFamily="2" charset="-78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79954430"/>
              </p:ext>
            </p:extLst>
          </p:nvPr>
        </p:nvGraphicFramePr>
        <p:xfrm>
          <a:off x="255005" y="1538014"/>
          <a:ext cx="10917864" cy="423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636874"/>
                <a:gridCol w="2030819"/>
                <a:gridCol w="2206174"/>
                <a:gridCol w="130079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a-IR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مثال</a:t>
                      </a:r>
                      <a:endParaRPr lang="en-US" sz="2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عواقب خطا</a:t>
                      </a:r>
                      <a:endParaRPr lang="en-US" sz="2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قابلیت تشخیص خطا</a:t>
                      </a:r>
                      <a:endParaRPr lang="en-US" sz="2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مکان/ موقعیت خطا</a:t>
                      </a:r>
                      <a:endParaRPr lang="en-US" sz="2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0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نوع خطا</a:t>
                      </a:r>
                      <a:endParaRPr lang="en-US" sz="2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-داروساز داروی نادرستی را نسخه می پیچد</a:t>
                      </a:r>
                    </a:p>
                    <a:p>
                      <a:pPr algn="r"/>
                      <a:r>
                        <a:rPr lang="fa-IR" sz="2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-پزشک روی عضو اشتباه جراحی می کند</a:t>
                      </a:r>
                      <a:endParaRPr lang="en-US" sz="24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معمولا نتیجه فوری برای بیمار بدنبال دارد. شدت اسیب بستگی به نوع خطا دارد</a:t>
                      </a:r>
                      <a:endParaRPr lang="en-US" sz="24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به آسانی قابل مشاهده است</a:t>
                      </a:r>
                      <a:endParaRPr lang="en-US" sz="24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خطا در مواجهه با بیمار و توسط ارائه کننده خدمت اتفاق می افتد</a:t>
                      </a:r>
                      <a:endParaRPr lang="en-US" sz="24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خطای فعال</a:t>
                      </a:r>
                      <a:endParaRPr lang="en-US" sz="24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fa-IR" sz="2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-عدم جداسازی داروهای با اشکال مشابه</a:t>
                      </a:r>
                    </a:p>
                    <a:p>
                      <a:pPr algn="r" rtl="1"/>
                      <a:r>
                        <a:rPr lang="fa-IR" sz="2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-نبود سیاست یا رویه </a:t>
                      </a:r>
                      <a:r>
                        <a:rPr lang="fa-IR" sz="2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خاص </a:t>
                      </a:r>
                      <a:r>
                        <a:rPr lang="fa-IR" sz="2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در ارتباط با تعیین محل صحیح جراحی</a:t>
                      </a:r>
                    </a:p>
                    <a:p>
                      <a:pPr algn="ctr"/>
                      <a:endParaRPr lang="en-US" sz="24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معمولا برای مدت طولانی در حالت کمون و مخفی باقی می ماند</a:t>
                      </a:r>
                      <a:endParaRPr lang="en-US" sz="24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به ندرت قابل دیدن است</a:t>
                      </a:r>
                      <a:endParaRPr lang="en-US" sz="24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خطا سیستمیک یا مدیریتی است</a:t>
                      </a:r>
                      <a:endParaRPr lang="en-US" sz="24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a-IR" sz="2400" b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B Zar" panose="00000400000000000000" pitchFamily="2" charset="-78"/>
                        </a:rPr>
                        <a:t>خطای مخفی</a:t>
                      </a:r>
                      <a:endParaRPr lang="en-US" sz="2400" b="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B Zar" panose="00000400000000000000" pitchFamily="2" charset="-78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933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33761" t="28184" r="21137" b="13786"/>
          <a:stretch/>
        </p:blipFill>
        <p:spPr>
          <a:xfrm rot="5400000">
            <a:off x="2666996" y="-2667004"/>
            <a:ext cx="6858001" cy="12192007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7894" y="961267"/>
            <a:ext cx="10814347" cy="4351338"/>
          </a:xfrm>
        </p:spPr>
        <p:txBody>
          <a:bodyPr>
            <a:noAutofit/>
          </a:bodyPr>
          <a:lstStyle/>
          <a:p>
            <a:pPr marL="0" indent="0" algn="r" rtl="1">
              <a:buNone/>
            </a:pPr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خطاهای پزشکی را میتوان از دو دیدگاه كلی مورد بررسی قرار داد.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FF0000"/>
                </a:solidFill>
                <a:cs typeface="B Zar" panose="00000400000000000000" pitchFamily="2" charset="-78"/>
              </a:rPr>
              <a:t>1 . دیدگاه سنتی یا رویکرد فردی به خطا: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براساس چنین استدلالی، در صورت وقوع خطا در یك عمل جراحی، بدون در نظر گرفتن علل و عوامل </a:t>
            </a:r>
            <a:r>
              <a:rPr lang="fa-IR" sz="2400" dirty="0" smtClean="0">
                <a:solidFill>
                  <a:schemeClr val="dk1"/>
                </a:solidFill>
                <a:cs typeface="B Zar" panose="00000400000000000000" pitchFamily="2" charset="-78"/>
              </a:rPr>
              <a:t>زمینه</a:t>
            </a:r>
            <a:r>
              <a:rPr lang="en-US" sz="2400" dirty="0" smtClean="0">
                <a:solidFill>
                  <a:schemeClr val="dk1"/>
                </a:solidFill>
                <a:cs typeface="B Zar" panose="00000400000000000000" pitchFamily="2" charset="-78"/>
              </a:rPr>
              <a:t> </a:t>
            </a:r>
            <a:r>
              <a:rPr lang="fa-IR" sz="2400" dirty="0" smtClean="0">
                <a:solidFill>
                  <a:schemeClr val="dk1"/>
                </a:solidFill>
                <a:cs typeface="B Zar" panose="00000400000000000000" pitchFamily="2" charset="-78"/>
              </a:rPr>
              <a:t>ای </a:t>
            </a:r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آن، تنها فرد پاسخگو جراح و در صورت رخ دادن هر گونه اشتباه در مصرف داروی بیماران تنها كسی كه مؤاخذه میشود، پرستار خواهد بود.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FF0000"/>
                </a:solidFill>
                <a:cs typeface="B Zar" panose="00000400000000000000" pitchFamily="2" charset="-78"/>
              </a:rPr>
              <a:t>2 . دیدگاه جامعه نگر یا رویکرد سیستمی به خطا: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در این رویکرد به جای سرزنش افراد خطاكار، به خطاها به عنوان پدیده هایی اجتناب ناپذیر كه میتوان از آنها جهت ارتقاء عملکرد سیستم بهره برد، نگریسته میشود</a:t>
            </a:r>
            <a:r>
              <a:rPr lang="fa-IR" sz="2400" dirty="0" smtClean="0">
                <a:solidFill>
                  <a:schemeClr val="dk1"/>
                </a:solidFill>
                <a:cs typeface="B Zar" panose="00000400000000000000" pitchFamily="2" charset="-78"/>
              </a:rPr>
              <a:t>.</a:t>
            </a:r>
          </a:p>
          <a:p>
            <a:pPr marL="0" indent="0" algn="r" rtl="1">
              <a:buNone/>
            </a:pPr>
            <a:endParaRPr lang="fa-IR" sz="2400" dirty="0">
              <a:solidFill>
                <a:schemeClr val="dk1"/>
              </a:solidFill>
              <a:cs typeface="B Zar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FF0000"/>
                </a:solidFill>
                <a:cs typeface="B Zar" panose="00000400000000000000" pitchFamily="2" charset="-78"/>
              </a:rPr>
              <a:t>این دو رویکرد در موارد ذیل با یکدیگر متفاوتند: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• نوع نگرش به علل و عوامل ایجاد كننده خطا</a:t>
            </a:r>
          </a:p>
          <a:p>
            <a:pPr marL="0" indent="0" algn="r" rtl="1">
              <a:buNone/>
            </a:pPr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• نحوه مدیریت خطا</a:t>
            </a:r>
            <a:endParaRPr lang="en-US" sz="2400" dirty="0">
              <a:solidFill>
                <a:schemeClr val="dk1"/>
              </a:solidFill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2248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/>
          <a:srcRect l="33761" t="28184" r="21137" b="13786"/>
          <a:stretch/>
        </p:blipFill>
        <p:spPr>
          <a:xfrm rot="5400000">
            <a:off x="2666996" y="-2667004"/>
            <a:ext cx="6858001" cy="12192007"/>
          </a:xfrm>
          <a:prstGeom prst="rect">
            <a:avLst/>
          </a:prstGeom>
        </p:spPr>
      </p:pic>
      <p:pic>
        <p:nvPicPr>
          <p:cNvPr id="25604" name="Picture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53" b="1164"/>
          <a:stretch/>
        </p:blipFill>
        <p:spPr bwMode="auto">
          <a:xfrm>
            <a:off x="240030" y="802822"/>
            <a:ext cx="10847070" cy="5931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74190" y="1382924"/>
            <a:ext cx="4680521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600" b="1" dirty="0">
                <a:solidFill>
                  <a:srgbClr val="002060"/>
                </a:solidFill>
                <a:cs typeface="B Nazanin" panose="00000400000000000000" pitchFamily="2" charset="-78"/>
              </a:rPr>
              <a:t>واکنشی: پیشگیری از وقوع مجدد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8335" y="3646605"/>
            <a:ext cx="4292186" cy="49244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2600" b="1" dirty="0" smtClean="0">
                <a:solidFill>
                  <a:srgbClr val="002060"/>
                </a:solidFill>
                <a:cs typeface="B Nazanin" panose="00000400000000000000" pitchFamily="2" charset="-78"/>
              </a:rPr>
              <a:t>آینده </a:t>
            </a:r>
            <a:r>
              <a:rPr lang="fa-IR" sz="2600" b="1" dirty="0">
                <a:solidFill>
                  <a:srgbClr val="002060"/>
                </a:solidFill>
                <a:cs typeface="B Nazanin" panose="00000400000000000000" pitchFamily="2" charset="-78"/>
              </a:rPr>
              <a:t>نگرانه: پیشگیری قبل از وقوع </a:t>
            </a: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862967" y="504347"/>
            <a:ext cx="9601196" cy="878577"/>
          </a:xfrm>
        </p:spPr>
        <p:txBody>
          <a:bodyPr>
            <a:normAutofit/>
          </a:bodyPr>
          <a:lstStyle/>
          <a:p>
            <a:pPr algn="ctr" rtl="1"/>
            <a:r>
              <a:rPr lang="fa-IR" sz="2800" dirty="0" smtClean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رویکردهای مختلف </a:t>
            </a:r>
            <a:r>
              <a:rPr lang="fa-IR" sz="28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برای بررسی خطا در دیدگاه سیستمی</a:t>
            </a:r>
            <a:br>
              <a:rPr lang="fa-IR" sz="28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</a:br>
            <a:endParaRPr lang="en-US" sz="2800" dirty="0">
              <a:solidFill>
                <a:srgbClr val="FF3300"/>
              </a:solidFill>
              <a:latin typeface="Garamond" panose="02020404030301010803"/>
              <a:ea typeface="+mn-ea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5338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33761" t="28184" r="21137" b="13786"/>
          <a:stretch/>
        </p:blipFill>
        <p:spPr>
          <a:xfrm rot="5400000">
            <a:off x="2666997" y="-2667002"/>
            <a:ext cx="6858001" cy="121920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381315"/>
            <a:ext cx="9601196" cy="1138875"/>
          </a:xfrm>
        </p:spPr>
        <p:txBody>
          <a:bodyPr>
            <a:normAutofit/>
          </a:bodyPr>
          <a:lstStyle/>
          <a:p>
            <a:pPr algn="ctr"/>
            <a:r>
              <a:rPr lang="fa-IR" sz="28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ابزارهای مختلف برای بررسی خطا در دیدگاه سیستمی</a:t>
            </a:r>
            <a:br>
              <a:rPr lang="fa-IR" sz="28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</a:br>
            <a:r>
              <a:rPr lang="fa-IR" sz="28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رویکرد واکنشی</a:t>
            </a:r>
            <a:endParaRPr lang="en-US" sz="2800" dirty="0">
              <a:solidFill>
                <a:srgbClr val="FF3300"/>
              </a:solidFill>
              <a:latin typeface="Garamond" panose="02020404030301010803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2413" y="1906476"/>
            <a:ext cx="10972800" cy="3774859"/>
          </a:xfrm>
        </p:spPr>
        <p:txBody>
          <a:bodyPr/>
          <a:lstStyle/>
          <a:p>
            <a:pPr algn="r" rtl="1">
              <a:lnSpc>
                <a:spcPct val="250000"/>
              </a:lnSpc>
              <a:buClr>
                <a:schemeClr val="accent4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</a:pPr>
            <a:r>
              <a:rPr lang="fa-IR" dirty="0" smtClean="0"/>
              <a:t> </a:t>
            </a:r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سیستم های  گزارش دهی وقایع ناخواسته</a:t>
            </a:r>
          </a:p>
          <a:p>
            <a:pPr algn="r" rtl="1">
              <a:lnSpc>
                <a:spcPct val="250000"/>
              </a:lnSpc>
              <a:buClr>
                <a:schemeClr val="accent4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</a:pPr>
            <a:r>
              <a:rPr lang="fa-IR" sz="2400" dirty="0" smtClean="0">
                <a:solidFill>
                  <a:schemeClr val="dk1"/>
                </a:solidFill>
                <a:cs typeface="B Zar" panose="00000400000000000000" pitchFamily="2" charset="-78"/>
              </a:rPr>
              <a:t>تحلیل ریشه ای وقایع</a:t>
            </a:r>
            <a:endParaRPr lang="fa-IR" sz="2400" dirty="0">
              <a:solidFill>
                <a:schemeClr val="dk1"/>
              </a:solidFill>
              <a:cs typeface="B Zar" panose="00000400000000000000" pitchFamily="2" charset="-78"/>
            </a:endParaRPr>
          </a:p>
          <a:p>
            <a:pPr marL="342900" lvl="1" indent="-342900" algn="r" rtl="1">
              <a:lnSpc>
                <a:spcPct val="250000"/>
              </a:lnSpc>
              <a:buClr>
                <a:schemeClr val="accent4">
                  <a:lumMod val="75000"/>
                  <a:lumOff val="25000"/>
                </a:schemeClr>
              </a:buClr>
              <a:buFont typeface="Wingdings" panose="05000000000000000000" pitchFamily="2" charset="2"/>
              <a:buChar char="§"/>
            </a:pPr>
            <a:r>
              <a:rPr lang="fa-IR" altLang="en-US" dirty="0" smtClean="0">
                <a:solidFill>
                  <a:schemeClr val="dk1"/>
                </a:solidFill>
                <a:cs typeface="B Zar" panose="00000400000000000000" pitchFamily="2" charset="-78"/>
              </a:rPr>
              <a:t>آنالیز </a:t>
            </a:r>
            <a:r>
              <a:rPr lang="fa-IR" altLang="en-US" dirty="0">
                <a:solidFill>
                  <a:schemeClr val="dk1"/>
                </a:solidFill>
                <a:cs typeface="B Zar" panose="00000400000000000000" pitchFamily="2" charset="-78"/>
              </a:rPr>
              <a:t>علت و معلولی</a:t>
            </a:r>
            <a:r>
              <a:rPr lang="en-US" altLang="en-US" dirty="0">
                <a:solidFill>
                  <a:schemeClr val="dk1"/>
                </a:solidFill>
                <a:cs typeface="B Zar" panose="00000400000000000000" pitchFamily="2" charset="-78"/>
              </a:rPr>
              <a:t>)</a:t>
            </a:r>
            <a:r>
              <a:rPr lang="fa-IR" altLang="en-US" dirty="0">
                <a:solidFill>
                  <a:schemeClr val="dk1"/>
                </a:solidFill>
                <a:cs typeface="B Zar" panose="00000400000000000000" pitchFamily="2" charset="-78"/>
              </a:rPr>
              <a:t> دیاگرام 5چرا، نمودار استخوان ماهی</a:t>
            </a:r>
            <a:r>
              <a:rPr lang="fa-IR" altLang="en-US" dirty="0" smtClean="0">
                <a:solidFill>
                  <a:schemeClr val="dk1"/>
                </a:solidFill>
                <a:cs typeface="B Zar" panose="00000400000000000000" pitchFamily="2" charset="-78"/>
              </a:rPr>
              <a:t>)</a:t>
            </a:r>
            <a:endParaRPr lang="fa-IR" altLang="en-US" dirty="0">
              <a:solidFill>
                <a:schemeClr val="dk1"/>
              </a:solidFill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7649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/>
          <a:srcRect l="33761" t="28184" r="21137" b="13786"/>
          <a:stretch/>
        </p:blipFill>
        <p:spPr>
          <a:xfrm rot="5400000">
            <a:off x="2666997" y="-2667002"/>
            <a:ext cx="6858001" cy="1219200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525" y="297180"/>
            <a:ext cx="10515600" cy="698662"/>
          </a:xfrm>
        </p:spPr>
        <p:txBody>
          <a:bodyPr>
            <a:normAutofit/>
          </a:bodyPr>
          <a:lstStyle/>
          <a:p>
            <a:pPr algn="ctr"/>
            <a:r>
              <a:rPr lang="fa-IR" sz="3200" dirty="0">
                <a:solidFill>
                  <a:srgbClr val="FF3300"/>
                </a:solidFill>
                <a:latin typeface="Garamond" panose="02020404030301010803"/>
                <a:ea typeface="+mn-ea"/>
                <a:cs typeface="B Titr" panose="00000700000000000000" pitchFamily="2" charset="-78"/>
              </a:rPr>
              <a:t>سیستم های گزارش دهی خطا</a:t>
            </a:r>
            <a:endParaRPr lang="en-US" sz="3200" dirty="0">
              <a:solidFill>
                <a:srgbClr val="FF3300"/>
              </a:solidFill>
              <a:latin typeface="Garamond" panose="02020404030301010803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90376" y="995842"/>
            <a:ext cx="11344761" cy="5677786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fa-IR" sz="2400" dirty="0">
                <a:cs typeface="B Zar" panose="00000400000000000000" pitchFamily="2" charset="-78"/>
              </a:rPr>
              <a:t>یکی از گامهای اساسی در جهت کنترل خطاهای پزشکی ، کشف ، شناسایی، ثبت و گزارش دهی خطاهای فرایند درمان بصورت آزادانه ، داوطلبانه ، عاری از سرزنش و افشا سازی است</a:t>
            </a:r>
            <a:r>
              <a:rPr lang="fa-IR" sz="2400" dirty="0" smtClean="0">
                <a:cs typeface="B Zar" panose="00000400000000000000" pitchFamily="2" charset="-78"/>
              </a:rPr>
              <a:t>.</a:t>
            </a:r>
            <a:endParaRPr lang="fa-IR" sz="2400" b="1" dirty="0" smtClean="0">
              <a:solidFill>
                <a:srgbClr val="FF0000"/>
              </a:solidFill>
              <a:cs typeface="B Zar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sz="2400" b="1" dirty="0" smtClean="0">
                <a:solidFill>
                  <a:srgbClr val="FF0000"/>
                </a:solidFill>
                <a:cs typeface="B Zar" panose="00000400000000000000" pitchFamily="2" charset="-78"/>
              </a:rPr>
              <a:t>گزارش </a:t>
            </a:r>
            <a:r>
              <a:rPr lang="fa-IR" sz="2400" b="1" dirty="0">
                <a:solidFill>
                  <a:srgbClr val="FF0000"/>
                </a:solidFill>
                <a:cs typeface="B Zar" panose="00000400000000000000" pitchFamily="2" charset="-78"/>
              </a:rPr>
              <a:t>دهی اجباری:</a:t>
            </a:r>
          </a:p>
          <a:p>
            <a:pPr algn="r" rtl="1"/>
            <a:r>
              <a:rPr lang="fa-IR" sz="2400" dirty="0" smtClean="0">
                <a:solidFill>
                  <a:schemeClr val="dk1"/>
                </a:solidFill>
                <a:cs typeface="B Zar" panose="00000400000000000000" pitchFamily="2" charset="-78"/>
              </a:rPr>
              <a:t> </a:t>
            </a:r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موارد 28 گانه وقایع ناخواسته تهدید کننده حیات در درمان </a:t>
            </a:r>
            <a:r>
              <a:rPr lang="fa-IR" sz="2400" dirty="0" smtClean="0">
                <a:solidFill>
                  <a:schemeClr val="dk1"/>
                </a:solidFill>
                <a:cs typeface="B Zar" panose="00000400000000000000" pitchFamily="2" charset="-78"/>
              </a:rPr>
              <a:t>بیماران</a:t>
            </a:r>
          </a:p>
          <a:p>
            <a:pPr algn="r" rtl="1"/>
            <a:r>
              <a:rPr lang="fa-IR" sz="2400" dirty="0" smtClean="0">
                <a:solidFill>
                  <a:schemeClr val="dk1"/>
                </a:solidFill>
                <a:cs typeface="B Zar" panose="00000400000000000000" pitchFamily="2" charset="-78"/>
              </a:rPr>
              <a:t>اصولا </a:t>
            </a:r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شامل رویدادهای فاجعه امیز و رویدادهای مهم است</a:t>
            </a:r>
          </a:p>
          <a:p>
            <a:pPr algn="r" rtl="1"/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در قالب فرم گزارش دهی اجباری باید ظرف 24 ساعت از زمان وقوع رخداد </a:t>
            </a:r>
            <a:r>
              <a:rPr lang="fa-IR" sz="2400" dirty="0" smtClean="0">
                <a:solidFill>
                  <a:schemeClr val="dk1"/>
                </a:solidFill>
                <a:cs typeface="B Zar" panose="00000400000000000000" pitchFamily="2" charset="-78"/>
              </a:rPr>
              <a:t>به </a:t>
            </a:r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معاونت درمان دانشگاه اعلام </a:t>
            </a:r>
            <a:r>
              <a:rPr lang="fa-IR" sz="2400" dirty="0" smtClean="0">
                <a:solidFill>
                  <a:schemeClr val="dk1"/>
                </a:solidFill>
                <a:cs typeface="B Zar" panose="00000400000000000000" pitchFamily="2" charset="-78"/>
              </a:rPr>
              <a:t>شود.</a:t>
            </a:r>
          </a:p>
          <a:p>
            <a:pPr algn="r" rtl="1"/>
            <a:r>
              <a:rPr lang="fa-IR" sz="2400" dirty="0" smtClean="0">
                <a:solidFill>
                  <a:schemeClr val="dk1"/>
                </a:solidFill>
                <a:cs typeface="B Zar" panose="00000400000000000000" pitchFamily="2" charset="-78"/>
              </a:rPr>
              <a:t> </a:t>
            </a:r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انجام </a:t>
            </a:r>
            <a:r>
              <a:rPr lang="en-US" sz="2400" dirty="0">
                <a:solidFill>
                  <a:schemeClr val="dk1"/>
                </a:solidFill>
                <a:cs typeface="B Zar" panose="00000400000000000000" pitchFamily="2" charset="-78"/>
              </a:rPr>
              <a:t>RCA</a:t>
            </a:r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 ظرف دو هفته</a:t>
            </a:r>
          </a:p>
          <a:p>
            <a:pPr marL="0" indent="0" algn="r" rtl="1">
              <a:buNone/>
            </a:pPr>
            <a:r>
              <a:rPr lang="fa-IR" sz="2400" b="1" dirty="0">
                <a:solidFill>
                  <a:srgbClr val="FF0000"/>
                </a:solidFill>
                <a:cs typeface="B Zar" panose="00000400000000000000" pitchFamily="2" charset="-78"/>
              </a:rPr>
              <a:t>گزارش دهی داوطلبانه: </a:t>
            </a:r>
          </a:p>
          <a:p>
            <a:pPr algn="r" rtl="1"/>
            <a:r>
              <a:rPr lang="fa-IR" sz="2400" dirty="0" smtClean="0">
                <a:solidFill>
                  <a:schemeClr val="dk1"/>
                </a:solidFill>
                <a:cs typeface="B Zar" panose="00000400000000000000" pitchFamily="2" charset="-78"/>
              </a:rPr>
              <a:t>گزارش </a:t>
            </a:r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خطا با رویداد متوسط یا میانه و حداقل و وقایع نزدیک به </a:t>
            </a:r>
            <a:r>
              <a:rPr lang="fa-IR" sz="2400" dirty="0" smtClean="0">
                <a:solidFill>
                  <a:schemeClr val="dk1"/>
                </a:solidFill>
                <a:cs typeface="B Zar" panose="00000400000000000000" pitchFamily="2" charset="-78"/>
              </a:rPr>
              <a:t>خطا</a:t>
            </a:r>
          </a:p>
          <a:p>
            <a:pPr algn="r" rtl="1"/>
            <a:r>
              <a:rPr lang="fa-IR" sz="2400" dirty="0" smtClean="0">
                <a:solidFill>
                  <a:schemeClr val="dk1"/>
                </a:solidFill>
                <a:cs typeface="B Zar" panose="00000400000000000000" pitchFamily="2" charset="-78"/>
              </a:rPr>
              <a:t>نیاز </a:t>
            </a:r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به اعلام به سازمان های بالادستی </a:t>
            </a:r>
            <a:r>
              <a:rPr lang="fa-IR" sz="2400" dirty="0" smtClean="0">
                <a:solidFill>
                  <a:schemeClr val="dk1"/>
                </a:solidFill>
                <a:cs typeface="B Zar" panose="00000400000000000000" pitchFamily="2" charset="-78"/>
              </a:rPr>
              <a:t>نیست</a:t>
            </a:r>
          </a:p>
          <a:p>
            <a:pPr algn="r" rtl="1"/>
            <a:r>
              <a:rPr lang="fa-IR" sz="2400" dirty="0" smtClean="0">
                <a:solidFill>
                  <a:schemeClr val="dk1"/>
                </a:solidFill>
                <a:cs typeface="B Zar" panose="00000400000000000000" pitchFamily="2" charset="-78"/>
              </a:rPr>
              <a:t>ثبت در </a:t>
            </a:r>
            <a:r>
              <a:rPr lang="fa-IR" sz="2400" dirty="0">
                <a:solidFill>
                  <a:schemeClr val="dk1"/>
                </a:solidFill>
                <a:cs typeface="B Zar" panose="00000400000000000000" pitchFamily="2" charset="-78"/>
              </a:rPr>
              <a:t>فرم های گزارش دهی داوطلبانه خطا و جمع آوری و تحلیل توسط تیم ایمنی </a:t>
            </a:r>
            <a:r>
              <a:rPr lang="fa-IR" sz="2400" dirty="0" smtClean="0">
                <a:solidFill>
                  <a:schemeClr val="dk1"/>
                </a:solidFill>
                <a:cs typeface="B Zar" panose="00000400000000000000" pitchFamily="2" charset="-78"/>
              </a:rPr>
              <a:t>بیمارستان</a:t>
            </a:r>
          </a:p>
          <a:p>
            <a:pPr marL="0" indent="0" algn="ctr" rtl="1">
              <a:buNone/>
            </a:pPr>
            <a:r>
              <a:rPr lang="fa-IR" sz="2400" b="1" dirty="0">
                <a:solidFill>
                  <a:srgbClr val="FF0000"/>
                </a:solidFill>
                <a:cs typeface="B Zar" panose="00000400000000000000" pitchFamily="2" charset="-78"/>
              </a:rPr>
              <a:t>با مشاركت كاركنان، گزارش وقایع به طور فعال و موثر مورد تجزیه و تحلیل علیتی قرار گرفته، نتایج در رفع زمینه های خطا و اصلاح فرایندهای مربوط مورد استفاده قرار گیرند</a:t>
            </a:r>
            <a:r>
              <a:rPr lang="fa-IR" sz="2400" b="1" dirty="0" smtClean="0">
                <a:solidFill>
                  <a:srgbClr val="FF0000"/>
                </a:solidFill>
                <a:cs typeface="B Zar" panose="00000400000000000000" pitchFamily="2" charset="-78"/>
              </a:rPr>
              <a:t>.</a:t>
            </a:r>
            <a:endParaRPr lang="fa-IR" sz="2400" b="1" dirty="0">
              <a:solidFill>
                <a:srgbClr val="FF0000"/>
              </a:solidFill>
              <a:cs typeface="B Zar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6829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826</TotalTime>
  <Words>5033</Words>
  <Application>Microsoft Office PowerPoint</Application>
  <PresentationFormat>Widescreen</PresentationFormat>
  <Paragraphs>424</Paragraphs>
  <Slides>41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8" baseType="lpstr">
      <vt:lpstr>ＭＳ Ｐゴシック</vt:lpstr>
      <vt:lpstr>Arial</vt:lpstr>
      <vt:lpstr>Arial Black</vt:lpstr>
      <vt:lpstr>B Nazanin</vt:lpstr>
      <vt:lpstr>B Titr</vt:lpstr>
      <vt:lpstr>B Yagut</vt:lpstr>
      <vt:lpstr>B Zar</vt:lpstr>
      <vt:lpstr>Calibri</vt:lpstr>
      <vt:lpstr>Calibri Light</vt:lpstr>
      <vt:lpstr>Garamond</vt:lpstr>
      <vt:lpstr>Perpetua</vt:lpstr>
      <vt:lpstr>Symbol</vt:lpstr>
      <vt:lpstr>Times New Roman</vt:lpstr>
      <vt:lpstr>Verdana</vt:lpstr>
      <vt:lpstr>Wingdings</vt:lpstr>
      <vt:lpstr>Wingdings 2</vt:lpstr>
      <vt:lpstr>Office Theme</vt:lpstr>
      <vt:lpstr>خطا و مدیریت ایمنی</vt:lpstr>
      <vt:lpstr>PowerPoint Presentation</vt:lpstr>
      <vt:lpstr>انواع طبقه بندی خطا براساس مرحله بروز</vt:lpstr>
      <vt:lpstr>طبقه بندی خطا از نظر ماهیت</vt:lpstr>
      <vt:lpstr>طبقه بندی خطا از نظر تمایز</vt:lpstr>
      <vt:lpstr>PowerPoint Presentation</vt:lpstr>
      <vt:lpstr>رویکردهای مختلف برای بررسی خطا در دیدگاه سیستمی </vt:lpstr>
      <vt:lpstr>ابزارهای مختلف برای بررسی خطا در دیدگاه سیستمی رویکرد واکنشی</vt:lpstr>
      <vt:lpstr>سیستم های گزارش دهی خطا</vt:lpstr>
      <vt:lpstr>تحلیل ریشه ای علل</vt:lpstr>
      <vt:lpstr>عناصر اصلی در انجام RCA ایده آل</vt:lpstr>
      <vt:lpstr>آنالیز علت و معلول</vt:lpstr>
      <vt:lpstr>ابزار بررسی خطا در دیدگاه سیستمی رویکرد پیشگیرانه</vt:lpstr>
      <vt:lpstr>مراحل انجام FMEA </vt:lpstr>
      <vt:lpstr>PowerPoint Presentation</vt:lpstr>
      <vt:lpstr>گروه بندی استانداردهای بیمارستان دوستدار ایمنی</vt:lpstr>
      <vt:lpstr>سطح بندی بیمارستان های دوستدار ایمنی بیمار</vt:lpstr>
      <vt:lpstr>ذکر برخی از استانداردهای ایمنی بیمار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اندازه گیری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Molavi</dc:creator>
  <cp:lastModifiedBy>Molavi</cp:lastModifiedBy>
  <cp:revision>51</cp:revision>
  <dcterms:created xsi:type="dcterms:W3CDTF">2021-09-12T04:21:03Z</dcterms:created>
  <dcterms:modified xsi:type="dcterms:W3CDTF">2021-09-19T04:10:58Z</dcterms:modified>
</cp:coreProperties>
</file>