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5" r:id="rId46"/>
    <p:sldId id="300" r:id="rId47"/>
    <p:sldId id="301" r:id="rId48"/>
    <p:sldId id="302" r:id="rId49"/>
    <p:sldId id="303" r:id="rId50"/>
    <p:sldId id="304" r:id="rId5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22CE959E-AC91-4293-B3C0-7AB3A27C0CF5}" type="datetimeFigureOut">
              <a:rPr lang="en-US" smtClean="0"/>
              <a:t>11/13/2024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C5F95-ECA1-4AD0-8B94-7BFAE0A7895E}"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352094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CE959E-AC91-4293-B3C0-7AB3A27C0CF5}" type="datetimeFigureOut">
              <a:rPr lang="en-US" smtClean="0"/>
              <a:t>11/13/2024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1556671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CE959E-AC91-4293-B3C0-7AB3A27C0CF5}" type="datetimeFigureOut">
              <a:rPr lang="en-US" smtClean="0"/>
              <a:t>11/13/2024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1261428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2CE959E-AC91-4293-B3C0-7AB3A27C0CF5}" type="datetimeFigureOut">
              <a:rPr lang="en-US" smtClean="0"/>
              <a:t>11/13/2024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4667713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smtClean="0"/>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22CE959E-AC91-4293-B3C0-7AB3A27C0CF5}" type="datetimeFigureOut">
              <a:rPr lang="en-US" smtClean="0"/>
              <a:t>11/13/2024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E2C5F95-ECA1-4AD0-8B94-7BFAE0A7895E}" type="slidenum">
              <a:rPr lang="en-US" smtClean="0"/>
              <a:t>‹#›</a:t>
            </a:fld>
            <a:endParaRPr lang="en-US"/>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67621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22CE959E-AC91-4293-B3C0-7AB3A27C0CF5}" type="datetimeFigureOut">
              <a:rPr lang="en-US" smtClean="0"/>
              <a:t>11/13/2024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3401069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22CE959E-AC91-4293-B3C0-7AB3A27C0CF5}" type="datetimeFigureOut">
              <a:rPr lang="en-US" smtClean="0"/>
              <a:t>11/13/2024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357307399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22CE959E-AC91-4293-B3C0-7AB3A27C0CF5}" type="datetimeFigureOut">
              <a:rPr lang="en-US" smtClean="0"/>
              <a:t>11/13/2024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2915693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22CE959E-AC91-4293-B3C0-7AB3A27C0CF5}" type="datetimeFigureOut">
              <a:rPr lang="en-US" smtClean="0"/>
              <a:t>11/13/2024</a:t>
            </a:fld>
            <a:endParaRPr lang="en-US"/>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US"/>
          </a:p>
        </p:txBody>
      </p:sp>
      <p:sp>
        <p:nvSpPr>
          <p:cNvPr id="9" name="Slide Number Placeholder 8"/>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32371002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22CE959E-AC91-4293-B3C0-7AB3A27C0CF5}" type="datetimeFigureOut">
              <a:rPr lang="en-US" smtClean="0"/>
              <a:t>11/13/2024</a:t>
            </a:fld>
            <a:endParaRPr lang="en-US"/>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US"/>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8E2C5F95-ECA1-4AD0-8B94-7BFAE0A7895E}" type="slidenum">
              <a:rPr lang="en-US" smtClean="0"/>
              <a:t>‹#›</a:t>
            </a:fld>
            <a:endParaRPr lang="en-US"/>
          </a:p>
        </p:txBody>
      </p:sp>
    </p:spTree>
    <p:extLst>
      <p:ext uri="{BB962C8B-B14F-4D97-AF65-F5344CB8AC3E}">
        <p14:creationId xmlns:p14="http://schemas.microsoft.com/office/powerpoint/2010/main" val="38033630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Edit Master text styles</a:t>
            </a:r>
          </a:p>
        </p:txBody>
      </p:sp>
      <p:sp>
        <p:nvSpPr>
          <p:cNvPr id="5" name="Date Placeholder 4"/>
          <p:cNvSpPr>
            <a:spLocks noGrp="1"/>
          </p:cNvSpPr>
          <p:nvPr>
            <p:ph type="dt" sz="half" idx="10"/>
          </p:nvPr>
        </p:nvSpPr>
        <p:spPr/>
        <p:txBody>
          <a:bodyPr/>
          <a:lstStyle/>
          <a:p>
            <a:fld id="{22CE959E-AC91-4293-B3C0-7AB3A27C0CF5}" type="datetimeFigureOut">
              <a:rPr lang="en-US" smtClean="0"/>
              <a:t>11/13/2024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E2C5F95-ECA1-4AD0-8B94-7BFAE0A7895E}" type="slidenum">
              <a:rPr lang="en-US" smtClean="0"/>
              <a:t>‹#›</a:t>
            </a:fld>
            <a:endParaRPr lang="en-US"/>
          </a:p>
        </p:txBody>
      </p:sp>
    </p:spTree>
    <p:extLst>
      <p:ext uri="{BB962C8B-B14F-4D97-AF65-F5344CB8AC3E}">
        <p14:creationId xmlns:p14="http://schemas.microsoft.com/office/powerpoint/2010/main" val="22510011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tile tx="0" ty="0" sx="100000" sy="100000" flip="none" algn="tl"/>
        </a:blipFill>
        <a:effectLst/>
      </p:bgPr>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22CE959E-AC91-4293-B3C0-7AB3A27C0CF5}" type="datetimeFigureOut">
              <a:rPr lang="en-US" smtClean="0"/>
              <a:t>11/13/2024</a:t>
            </a:fld>
            <a:endParaRPr lang="en-US"/>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US"/>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8E2C5F95-ECA1-4AD0-8B94-7BFAE0A7895E}" type="slidenum">
              <a:rPr lang="en-US" smtClean="0"/>
              <a:t>‹#›</a:t>
            </a:fld>
            <a:endParaRPr lang="en-US"/>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45824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hyperlink" Target="https://isosystem.org/six-sigma/" TargetMode="Externa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fontScale="90000"/>
          </a:bodyPr>
          <a:lstStyle/>
          <a:p>
            <a:pPr algn="just" rtl="1"/>
            <a:r>
              <a:rPr lang="fa-IR" b="1" dirty="0"/>
              <a:t>- تعریف ایمنی بیمار:</a:t>
            </a:r>
            <a:r>
              <a:rPr lang="fa-IR" sz="5300" b="1" dirty="0"/>
              <a:t/>
            </a:r>
            <a:br>
              <a:rPr lang="fa-IR" sz="5300" b="1" dirty="0"/>
            </a:br>
            <a:r>
              <a:rPr lang="fa-IR" sz="5300" dirty="0"/>
              <a:t>ایمنی بیمار، به معنای رهایی از هرگونه صدمات تصادفی نشات گرفته از مراقبت‌های سلامت، می‌باشد</a:t>
            </a:r>
            <a:r>
              <a:rPr lang="fa-IR" dirty="0"/>
              <a:t>.</a:t>
            </a:r>
            <a:br>
              <a:rPr lang="fa-IR" dirty="0"/>
            </a:br>
            <a:endParaRPr lang="en-US" dirty="0"/>
          </a:p>
        </p:txBody>
      </p:sp>
      <p:sp>
        <p:nvSpPr>
          <p:cNvPr id="6" name="Subtitle 5"/>
          <p:cNvSpPr>
            <a:spLocks noGrp="1"/>
          </p:cNvSpPr>
          <p:nvPr>
            <p:ph type="subTitle" idx="1"/>
          </p:nvPr>
        </p:nvSpPr>
        <p:spPr/>
        <p:txBody>
          <a:bodyPr>
            <a:normAutofit fontScale="77500" lnSpcReduction="20000"/>
          </a:bodyPr>
          <a:lstStyle/>
          <a:p>
            <a:pPr algn="r" rtl="1"/>
            <a:r>
              <a:rPr lang="fa-IR" b="1" dirty="0"/>
              <a:t>تعریف ایمنی بیمار از نظر </a:t>
            </a:r>
            <a:r>
              <a:rPr lang="en-US" b="1" dirty="0" smtClean="0"/>
              <a:t>WHO</a:t>
            </a:r>
          </a:p>
          <a:p>
            <a:pPr algn="r" rtl="1"/>
            <a:r>
              <a:rPr lang="fa-IR" dirty="0"/>
              <a:t>به گفته‌ی سازمان جهانی بهداشت، ایمنی بیمار، عبارت است از عدم وجود آسیب‌های قابل پیشگیری و همچنین کاهش خطر آسیب‌های بی‌مورد مرتبط با مراقبت‌های سلامت، به کمترین حد قابل قبول.</a:t>
            </a:r>
            <a:endParaRPr lang="en-US" b="1" dirty="0"/>
          </a:p>
          <a:p>
            <a:pPr algn="r" rtl="1"/>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737360" y="5819865"/>
            <a:ext cx="1579004" cy="1038135"/>
          </a:xfrm>
          <a:prstGeom prst="rect">
            <a:avLst/>
          </a:prstGeom>
        </p:spPr>
      </p:pic>
    </p:spTree>
    <p:extLst>
      <p:ext uri="{BB962C8B-B14F-4D97-AF65-F5344CB8AC3E}">
        <p14:creationId xmlns:p14="http://schemas.microsoft.com/office/powerpoint/2010/main" val="284341538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1743">
        <p15:prstTrans prst="prestige"/>
      </p:transition>
    </mc:Choice>
    <mc:Fallback xmlns="">
      <p:transition spd="slow" advTm="1743">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smtClean="0"/>
              <a:t>تحلیل خطا</a:t>
            </a:r>
            <a:endParaRPr lang="en-US" dirty="0"/>
          </a:p>
        </p:txBody>
      </p:sp>
      <p:sp>
        <p:nvSpPr>
          <p:cNvPr id="3" name="Content Placeholder 2"/>
          <p:cNvSpPr>
            <a:spLocks noGrp="1"/>
          </p:cNvSpPr>
          <p:nvPr>
            <p:ph idx="1"/>
          </p:nvPr>
        </p:nvSpPr>
        <p:spPr/>
        <p:txBody>
          <a:bodyPr>
            <a:normAutofit/>
          </a:bodyPr>
          <a:lstStyle/>
          <a:p>
            <a:pPr algn="just" rtl="1"/>
            <a:r>
              <a:rPr lang="fa-IR" sz="2800" b="1" dirty="0"/>
              <a:t>برای برخورد با خطاها در سیستم‌های بهداشتی و درمانی، دو رویکرد اصلی وجود دارد که عبارت‌اند از رویکرد فردی و رویکرد سیستماتیک. در رویکرد فردی، به رفتار افراد توجه می‌شود و خطاهای موجود، از پروسه‌های اشتباه ذهنی افراد مانند فراموشی، بی‌دقتی، کم توجهی، بی‌انگیزگی و غیره ناشی می‌شود. طبیعتاً راه‌حل پیشنهاد شده نیز مقابله با رفتارهای فردی است (7). در حالیکه تحقیقات نشان داده است که در مؤسسات بهداشتی درمانی قابلیت خطا به‌شدت تحت تأثیر شرایط نامطلوب محیط کاری قرار می‌گیرد (9 و 8).</a:t>
            </a:r>
            <a:endParaRPr lang="en-US" sz="2800" b="1" dirty="0"/>
          </a:p>
        </p:txBody>
      </p:sp>
    </p:spTree>
    <p:extLst>
      <p:ext uri="{BB962C8B-B14F-4D97-AF65-F5344CB8AC3E}">
        <p14:creationId xmlns:p14="http://schemas.microsoft.com/office/powerpoint/2010/main" val="2163922806"/>
      </p:ext>
    </p:extLst>
  </p:cSld>
  <p:clrMapOvr>
    <a:masterClrMapping/>
  </p:clrMapOvr>
  <mc:AlternateContent xmlns:mc="http://schemas.openxmlformats.org/markup-compatibility/2006" xmlns:p14="http://schemas.microsoft.com/office/powerpoint/2010/main">
    <mc:Choice Requires="p14">
      <p:transition spd="slow" p14:dur="2000" advTm="89"/>
    </mc:Choice>
    <mc:Fallback xmlns="">
      <p:transition spd="slow" advTm="89"/>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خطای دارویی</a:t>
            </a:r>
            <a:endParaRPr lang="en-US" dirty="0"/>
          </a:p>
        </p:txBody>
      </p:sp>
      <p:sp>
        <p:nvSpPr>
          <p:cNvPr id="3" name="Content Placeholder 2"/>
          <p:cNvSpPr>
            <a:spLocks noGrp="1"/>
          </p:cNvSpPr>
          <p:nvPr>
            <p:ph idx="1"/>
          </p:nvPr>
        </p:nvSpPr>
        <p:spPr/>
        <p:txBody>
          <a:bodyPr>
            <a:noAutofit/>
          </a:bodyPr>
          <a:lstStyle/>
          <a:p>
            <a:pPr algn="just" rtl="1"/>
            <a:r>
              <a:rPr lang="fa-IR" sz="2400" b="1" dirty="0" smtClean="0"/>
              <a:t>اشتباهات </a:t>
            </a:r>
            <a:r>
              <a:rPr lang="fa-IR" sz="2400" b="1" dirty="0"/>
              <a:t>دارویی هشتمین علت مرگ‌ومیر در آمریکا است و به ازای هر 10 بیمار بستری در بیمارستان، یک بیمار دچار آسیب ناشی از اشتباهات دارویی می‌شود (3). تخمین زده می‌شود که در این کشور فراوانی مرگ در اثر خطاهای پزشکی بیش از مرگ در اثر سرطان، تصادف با موتور و یا ایدز باشد (10). بر اساس شواهد موجود، تخمین زده می‌شود که در کشورهای </a:t>
            </a:r>
            <a:r>
              <a:rPr lang="fa-IR" sz="2400" b="1" dirty="0" smtClean="0"/>
              <a:t>توسعه یافته از </a:t>
            </a:r>
            <a:r>
              <a:rPr lang="fa-IR" sz="2400" b="1" dirty="0"/>
              <a:t>هر ده بیمار، به یک بیمار در حین دریافت خدمات بیمارستانی آسیب و جراحت وارد می‌گردد. با وجود اینکه در کشورهای در حال توسعه آمار دقیقی در این خصوص وجود ندارد اما احتمال آن به مراتب بیشتر است (11). هر چند در ایران به دلیل نبود سیستم معتبر ثبت خطاهای پزشکی و پرستاری آمار دقیقی از خطاهای پزشکی در دسترس نیست و لیکن به نظر نمی‌رسد رخداد این گونه خطاها وضعیت مطلوب‌تری از نمونه‌های آمار جهانی داشته باشد (12).</a:t>
            </a:r>
            <a:endParaRPr lang="en-US" sz="2400" b="1" dirty="0"/>
          </a:p>
        </p:txBody>
      </p:sp>
    </p:spTree>
    <p:extLst>
      <p:ext uri="{BB962C8B-B14F-4D97-AF65-F5344CB8AC3E}">
        <p14:creationId xmlns:p14="http://schemas.microsoft.com/office/powerpoint/2010/main" val="3129044811"/>
      </p:ext>
    </p:extLst>
  </p:cSld>
  <p:clrMapOvr>
    <a:masterClrMapping/>
  </p:clrMapOvr>
  <mc:AlternateContent xmlns:mc="http://schemas.openxmlformats.org/markup-compatibility/2006" xmlns:p14="http://schemas.microsoft.com/office/powerpoint/2010/main">
    <mc:Choice Requires="p14">
      <p:transition spd="slow" p14:dur="2000" advTm="3806"/>
    </mc:Choice>
    <mc:Fallback xmlns="">
      <p:transition spd="slow" advTm="3806"/>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فرهنگ  ایمنی بیمار</a:t>
            </a:r>
            <a:endParaRPr lang="en-US" dirty="0"/>
          </a:p>
        </p:txBody>
      </p:sp>
      <p:sp>
        <p:nvSpPr>
          <p:cNvPr id="3" name="Content Placeholder 2"/>
          <p:cNvSpPr>
            <a:spLocks noGrp="1"/>
          </p:cNvSpPr>
          <p:nvPr>
            <p:ph idx="1"/>
          </p:nvPr>
        </p:nvSpPr>
        <p:spPr/>
        <p:txBody>
          <a:bodyPr>
            <a:noAutofit/>
          </a:bodyPr>
          <a:lstStyle/>
          <a:p>
            <a:pPr algn="just" rtl="1"/>
            <a:r>
              <a:rPr lang="fa-IR" sz="2400" b="1" dirty="0" smtClean="0"/>
              <a:t>یکی </a:t>
            </a:r>
            <a:r>
              <a:rPr lang="fa-IR" sz="2400" b="1" dirty="0"/>
              <a:t>از عواملی که نقش مؤثری در ارتقای سطح ایمنی بیمار و جلوگیری از خطاهای پزشکی در مراکز بهداشتی درمانی دارد، وجود فرهنگ ایمنی بیمار است (13). فرهنگ ایمنی بیمار نشان دهنده میزان اولویت ایمنی بیماران از نظر کارکنان در بخش و سازمان محل کار آن‌هاست. مواردی از قبیل عدم پنهان سازی خطاها و حوادث و آشکار سازی آن‌ها، آموزش کارکنان در زمینه امنیت بیمار، وجود سیستم گزارش‌دهی انواع خطاها، کاهش سرزنش افراد، وجود کارتیمی، ارتباطات شفاف بین واحدها و بخش‌ها و همکاری آن‌ها با یکدیگر در جهت منافع بیمار و توجه رهبری سازمان به امنیت از خصائص بارز چنین فرهنگی هستند (14)؛ به عبارت دیگر وجود فرهنگ سازمانی مناسب در مؤسسات بهداشتی و درمانی که ایمنی بیماران را مورد حمایت قرار می‌دهد، لازمه و پیش شرط حرکت به سوی ایجاد محیطی ایمن تر برای بیماران و کاهش هزینه‌های مربوط به خطاهای پزشکی می‌باشد (7).</a:t>
            </a:r>
            <a:endParaRPr lang="en-US" sz="2400" b="1" dirty="0"/>
          </a:p>
        </p:txBody>
      </p:sp>
    </p:spTree>
    <p:extLst>
      <p:ext uri="{BB962C8B-B14F-4D97-AF65-F5344CB8AC3E}">
        <p14:creationId xmlns:p14="http://schemas.microsoft.com/office/powerpoint/2010/main" val="3711897925"/>
      </p:ext>
    </p:extLst>
  </p:cSld>
  <p:clrMapOvr>
    <a:masterClrMapping/>
  </p:clrMapOvr>
  <mc:AlternateContent xmlns:mc="http://schemas.openxmlformats.org/markup-compatibility/2006" xmlns:p14="http://schemas.microsoft.com/office/powerpoint/2010/main">
    <mc:Choice Requires="p14">
      <p:transition spd="slow" p14:dur="2000" advTm="3600"/>
    </mc:Choice>
    <mc:Fallback xmlns="">
      <p:transition spd="slow" advTm="360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فرهنگ ایمنی بیمار</a:t>
            </a:r>
            <a:endParaRPr lang="en-US" dirty="0"/>
          </a:p>
        </p:txBody>
      </p:sp>
      <p:sp>
        <p:nvSpPr>
          <p:cNvPr id="3" name="Content Placeholder 2"/>
          <p:cNvSpPr>
            <a:spLocks noGrp="1"/>
          </p:cNvSpPr>
          <p:nvPr>
            <p:ph idx="1"/>
          </p:nvPr>
        </p:nvSpPr>
        <p:spPr/>
        <p:txBody>
          <a:bodyPr>
            <a:normAutofit/>
          </a:bodyPr>
          <a:lstStyle/>
          <a:p>
            <a:pPr algn="just" rtl="1"/>
            <a:r>
              <a:rPr lang="fa-IR" sz="2400" b="1" dirty="0" smtClean="0"/>
              <a:t>می‌توان </a:t>
            </a:r>
            <a:r>
              <a:rPr lang="fa-IR" sz="2400" b="1" dirty="0"/>
              <a:t>گفت که فرهنگ ایمنی بیمار یکی از عناصر اصلی ارتقای ایمنی و بهبود کیفیت مراقبت از بیمار و مهم‌ترین دغدغه افراد می‌باشد (3). بنابراین، برای سازمان‌های مراقبت بهداشتی، ارزیابی فرهنگ ایمنی بیمار جهت بهبود ایمنی بیماران در فرایند مراقبت‌های بهداشتی درمانی مهم است. (11). نظارت بر ایمنی بیمار یکی از چالش‌های فعلی بیمارستان‌های دولتی می‌باشد. بهبود وضعیت ایمنی بیماران به کندی پیش می‌رود زیرا خواست عمومی جهت تحقق حقوق بیمار وجود ندارد (3). با توجه به اهمیت موضوع و کمبود پژوهش در این زمینه در شهرستان گناباد، پژوهشی با هدف ارزیابی وضعیت فرهنگ ایمنی بیمار در بیمارستان‌های شهرستان گناباد در سال 1393 انجام شد.</a:t>
            </a:r>
            <a:endParaRPr lang="en-US" sz="2400" b="1" dirty="0"/>
          </a:p>
        </p:txBody>
      </p:sp>
    </p:spTree>
    <p:extLst>
      <p:ext uri="{BB962C8B-B14F-4D97-AF65-F5344CB8AC3E}">
        <p14:creationId xmlns:p14="http://schemas.microsoft.com/office/powerpoint/2010/main" val="3483174794"/>
      </p:ext>
    </p:extLst>
  </p:cSld>
  <p:clrMapOvr>
    <a:masterClrMapping/>
  </p:clrMapOvr>
  <mc:AlternateContent xmlns:mc="http://schemas.openxmlformats.org/markup-compatibility/2006" xmlns:p14="http://schemas.microsoft.com/office/powerpoint/2010/main">
    <mc:Choice Requires="p14">
      <p:transition spd="slow" p14:dur="2000" advTm="6881"/>
    </mc:Choice>
    <mc:Fallback xmlns="">
      <p:transition spd="slow" advTm="6881"/>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fa-IR" dirty="0" smtClean="0"/>
              <a:t>مدیریت خطر</a:t>
            </a:r>
            <a:endParaRPr lang="en-US" dirty="0"/>
          </a:p>
        </p:txBody>
      </p:sp>
      <p:sp>
        <p:nvSpPr>
          <p:cNvPr id="3" name="Content Placeholder 2"/>
          <p:cNvSpPr>
            <a:spLocks noGrp="1"/>
          </p:cNvSpPr>
          <p:nvPr>
            <p:ph idx="1"/>
          </p:nvPr>
        </p:nvSpPr>
        <p:spPr/>
        <p:txBody>
          <a:bodyPr>
            <a:normAutofit/>
          </a:bodyPr>
          <a:lstStyle/>
          <a:p>
            <a:pPr lvl="1" algn="just" rtl="1"/>
            <a:r>
              <a:rPr lang="fa-IR" sz="3200" b="1" dirty="0"/>
              <a:t>خطر، احتمال ایجاد یک اتفاق ، ناخوشی و یا از دست دادن و یا فقدان سلامت بوده که به طور مداوم با آن مواجه هستیم. مانند مخاطرات موجود در جاده ها، محل کار، منزل و … و ما پیوسته تلاش می کنیم که از آن ها اجتناب کرده و یا بروز آن ها را به حداقل برسانیم .</a:t>
            </a:r>
            <a:endParaRPr lang="en-US" sz="3200" b="1" dirty="0"/>
          </a:p>
        </p:txBody>
      </p:sp>
    </p:spTree>
    <p:extLst>
      <p:ext uri="{BB962C8B-B14F-4D97-AF65-F5344CB8AC3E}">
        <p14:creationId xmlns:p14="http://schemas.microsoft.com/office/powerpoint/2010/main" val="1760936479"/>
      </p:ext>
    </p:extLst>
  </p:cSld>
  <p:clrMapOvr>
    <a:masterClrMapping/>
  </p:clrMapOvr>
  <mc:AlternateContent xmlns:mc="http://schemas.openxmlformats.org/markup-compatibility/2006" xmlns:p14="http://schemas.microsoft.com/office/powerpoint/2010/main">
    <mc:Choice Requires="p14">
      <p:transition spd="slow" p14:dur="2000" advTm="2694"/>
    </mc:Choice>
    <mc:Fallback xmlns="">
      <p:transition spd="slow" advTm="2694"/>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مدیریت خطر</a:t>
            </a:r>
            <a:endParaRPr lang="en-US" dirty="0"/>
          </a:p>
        </p:txBody>
      </p:sp>
      <p:sp>
        <p:nvSpPr>
          <p:cNvPr id="3" name="Content Placeholder 2"/>
          <p:cNvSpPr>
            <a:spLocks noGrp="1"/>
          </p:cNvSpPr>
          <p:nvPr>
            <p:ph idx="1"/>
          </p:nvPr>
        </p:nvSpPr>
        <p:spPr/>
        <p:txBody>
          <a:bodyPr/>
          <a:lstStyle/>
          <a:p>
            <a:pPr algn="just" rtl="1"/>
            <a:r>
              <a:rPr lang="fa-IR" sz="2800" b="1" dirty="0"/>
              <a:t>در گذشته مدیریت خطر در محیط بالینی با نگاه واکنشی ، بررسی می شد یعنی این که پس از بروز واقعه به تحلیل علل و عوامل آن پرداخته می شد تا از تکرار مجدد آن جلوگیری به عمل آید ولی اکنون تاکید بر شیوه پیشگیرانه بوده که در این شیوه احتمال خطر پذیرفته شده و به طور مناسب قبل از وقوع خطر، مدیریت می شود .</a:t>
            </a:r>
          </a:p>
          <a:p>
            <a:pPr algn="just" rtl="1"/>
            <a:r>
              <a:rPr lang="fa-IR" sz="2800" b="1" dirty="0"/>
              <a:t>فرآیند مدیریت خطر بالینی در مورد طراحی، سازماندهی و تعیین مسیر یک برنامه بالینی است که شناسایی، ارزیابی و نهایتاً کنترل خطر را شامل می شود.</a:t>
            </a:r>
          </a:p>
          <a:p>
            <a:endParaRPr lang="en-US" dirty="0"/>
          </a:p>
        </p:txBody>
      </p:sp>
    </p:spTree>
    <p:extLst>
      <p:ext uri="{BB962C8B-B14F-4D97-AF65-F5344CB8AC3E}">
        <p14:creationId xmlns:p14="http://schemas.microsoft.com/office/powerpoint/2010/main" val="1514758703"/>
      </p:ext>
    </p:extLst>
  </p:cSld>
  <p:clrMapOvr>
    <a:masterClrMapping/>
  </p:clrMapOvr>
  <mc:AlternateContent xmlns:mc="http://schemas.openxmlformats.org/markup-compatibility/2006" xmlns:p14="http://schemas.microsoft.com/office/powerpoint/2010/main">
    <mc:Choice Requires="p14">
      <p:transition spd="slow" p14:dur="2000" advTm="2904"/>
    </mc:Choice>
    <mc:Fallback xmlns="">
      <p:transition spd="slow" advTm="2904"/>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smtClean="0"/>
              <a:t>تعاریف</a:t>
            </a:r>
            <a:endParaRPr lang="en-US" dirty="0"/>
          </a:p>
        </p:txBody>
      </p:sp>
      <p:sp>
        <p:nvSpPr>
          <p:cNvPr id="3" name="Content Placeholder 2"/>
          <p:cNvSpPr>
            <a:spLocks noGrp="1"/>
          </p:cNvSpPr>
          <p:nvPr>
            <p:ph idx="1"/>
          </p:nvPr>
        </p:nvSpPr>
        <p:spPr/>
        <p:txBody>
          <a:bodyPr/>
          <a:lstStyle/>
          <a:p>
            <a:pPr algn="just" rtl="1"/>
            <a:r>
              <a:rPr lang="fa-IR" sz="2400" b="1" dirty="0"/>
              <a:t>مخاطره: هر وضعیت واقعی یا بالقوه که می تواند باعث صدمه ، بیماری یا مرگ افراد، آسیب یا تخریب یا از دست دادن تجهیزات و دارایی سازمان شود</a:t>
            </a:r>
          </a:p>
          <a:p>
            <a:pPr algn="just" rtl="1"/>
            <a:r>
              <a:rPr lang="fa-IR" sz="2400" b="1" dirty="0"/>
              <a:t>ریسک: احتمال مخاطره یا عواقب بد، احتمال قرار گرفتن در معرض آسیب</a:t>
            </a:r>
          </a:p>
          <a:p>
            <a:pPr algn="just" rtl="1"/>
            <a:r>
              <a:rPr lang="fa-IR" sz="2400" b="1" dirty="0"/>
              <a:t>شدت: نتیجه قابل انتظار از لحاظ درجه صدمه ، آسیب به اموال ، و یا دیگر موارد مضری که می تواند اتفاق بیفتد</a:t>
            </a:r>
          </a:p>
          <a:p>
            <a:pPr algn="just" rtl="1"/>
            <a:r>
              <a:rPr lang="fa-IR" sz="2400" b="1" dirty="0"/>
              <a:t>احتمال:  احتمال رخ دادن یک رویداد</a:t>
            </a:r>
          </a:p>
          <a:p>
            <a:endParaRPr lang="en-US" dirty="0"/>
          </a:p>
        </p:txBody>
      </p:sp>
    </p:spTree>
    <p:extLst>
      <p:ext uri="{BB962C8B-B14F-4D97-AF65-F5344CB8AC3E}">
        <p14:creationId xmlns:p14="http://schemas.microsoft.com/office/powerpoint/2010/main" val="741657342"/>
      </p:ext>
    </p:extLst>
  </p:cSld>
  <p:clrMapOvr>
    <a:masterClrMapping/>
  </p:clrMapOvr>
  <mc:AlternateContent xmlns:mc="http://schemas.openxmlformats.org/markup-compatibility/2006" xmlns:p14="http://schemas.microsoft.com/office/powerpoint/2010/main">
    <mc:Choice Requires="p14">
      <p:transition spd="slow" p14:dur="2000" advTm="18951"/>
    </mc:Choice>
    <mc:Fallback xmlns="">
      <p:transition spd="slow" advTm="18951"/>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smtClean="0"/>
              <a:t>ضرورت مدیریت ریسک</a:t>
            </a:r>
            <a:endParaRPr lang="en-US" dirty="0"/>
          </a:p>
        </p:txBody>
      </p:sp>
      <p:sp>
        <p:nvSpPr>
          <p:cNvPr id="3" name="Content Placeholder 2"/>
          <p:cNvSpPr>
            <a:spLocks noGrp="1"/>
          </p:cNvSpPr>
          <p:nvPr>
            <p:ph idx="1"/>
          </p:nvPr>
        </p:nvSpPr>
        <p:spPr/>
        <p:txBody>
          <a:bodyPr/>
          <a:lstStyle/>
          <a:p>
            <a:pPr algn="just" rtl="1"/>
            <a:r>
              <a:rPr lang="fa-IR" dirty="0"/>
              <a:t>در تمامِی اقدامات سازمانی ، امکان تصمیم گیری متعدد است</a:t>
            </a:r>
            <a:endParaRPr lang="fa-IR" sz="2800" dirty="0"/>
          </a:p>
          <a:p>
            <a:pPr algn="just" rtl="1"/>
            <a:r>
              <a:rPr lang="fa-IR" sz="2800" dirty="0"/>
              <a:t>شرایط تصمیم گیری در زمانها و مکانهای مختلف ، متفاوت است</a:t>
            </a:r>
          </a:p>
          <a:p>
            <a:pPr algn="just" rtl="1"/>
            <a:r>
              <a:rPr lang="fa-IR" sz="2800" dirty="0"/>
              <a:t>عواقب تصمیم گیری در شرایط مختلف متفاوت است</a:t>
            </a:r>
          </a:p>
          <a:p>
            <a:pPr algn="just" rtl="1"/>
            <a:r>
              <a:rPr lang="fa-IR" sz="2800" dirty="0"/>
              <a:t>وقایع آینده عمدتا غیر قابل پیش بینی و عدم قطعیت قاعده عام است</a:t>
            </a:r>
          </a:p>
          <a:p>
            <a:pPr algn="just" rtl="1"/>
            <a:r>
              <a:rPr lang="fa-IR" sz="2800" dirty="0"/>
              <a:t>درجه پیچیدگی سازمانها و میزان تعامل آنها با محیط، با میزان توجه به مدیریت ریسک ارتباط مستقیم دارد</a:t>
            </a:r>
          </a:p>
          <a:p>
            <a:pPr algn="just" rtl="1"/>
            <a:r>
              <a:rPr lang="fa-IR" sz="2800" dirty="0"/>
              <a:t>همیشه می توان با اعمال مدیریت علمی و تحلیل ریسک احتمال ضرر و زیان به سازمان را به حداقل رساند</a:t>
            </a:r>
          </a:p>
          <a:p>
            <a:endParaRPr lang="en-US" dirty="0"/>
          </a:p>
        </p:txBody>
      </p:sp>
    </p:spTree>
    <p:extLst>
      <p:ext uri="{BB962C8B-B14F-4D97-AF65-F5344CB8AC3E}">
        <p14:creationId xmlns:p14="http://schemas.microsoft.com/office/powerpoint/2010/main" val="1399440787"/>
      </p:ext>
    </p:extLst>
  </p:cSld>
  <p:clrMapOvr>
    <a:masterClrMapping/>
  </p:clrMapOvr>
  <mc:AlternateContent xmlns:mc="http://schemas.openxmlformats.org/markup-compatibility/2006" xmlns:p14="http://schemas.microsoft.com/office/powerpoint/2010/main">
    <mc:Choice Requires="p14">
      <p:transition spd="slow" p14:dur="2000" advTm="9344"/>
    </mc:Choice>
    <mc:Fallback xmlns="">
      <p:transition spd="slow" advTm="9344"/>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just" rtl="1"/>
            <a:r>
              <a:rPr lang="fa-IR" dirty="0" smtClean="0"/>
              <a:t>چرا در سیستم درمان به مدیریت ریسک نیاز داریم؟</a:t>
            </a:r>
            <a:endParaRPr lang="en-US" dirty="0"/>
          </a:p>
        </p:txBody>
      </p:sp>
      <p:sp>
        <p:nvSpPr>
          <p:cNvPr id="3" name="Content Placeholder 2"/>
          <p:cNvSpPr>
            <a:spLocks noGrp="1"/>
          </p:cNvSpPr>
          <p:nvPr>
            <p:ph idx="1"/>
          </p:nvPr>
        </p:nvSpPr>
        <p:spPr/>
        <p:txBody>
          <a:bodyPr>
            <a:normAutofit lnSpcReduction="10000"/>
          </a:bodyPr>
          <a:lstStyle/>
          <a:p>
            <a:pPr algn="just" rtl="1"/>
            <a:r>
              <a:rPr lang="fa-IR" dirty="0"/>
              <a:t>افزایش ایمنی بیمار</a:t>
            </a:r>
            <a:endParaRPr lang="fa-IR" sz="2400" b="1" dirty="0"/>
          </a:p>
          <a:p>
            <a:pPr algn="just" rtl="1"/>
            <a:r>
              <a:rPr lang="fa-IR" sz="2400" b="1" dirty="0"/>
              <a:t>افزایش انتظارات بیمار ، متخصصان و کارکنان</a:t>
            </a:r>
          </a:p>
          <a:p>
            <a:pPr algn="just" rtl="1"/>
            <a:r>
              <a:rPr lang="fa-IR" sz="2400" b="1" dirty="0"/>
              <a:t>فشارهای رقابتی در بازار سلامت</a:t>
            </a:r>
          </a:p>
          <a:p>
            <a:pPr algn="just" rtl="1"/>
            <a:r>
              <a:rPr lang="fa-IR" sz="2400" b="1" dirty="0"/>
              <a:t>فشار مداوم هزینه های داخلی</a:t>
            </a:r>
          </a:p>
          <a:p>
            <a:pPr algn="just" rtl="1"/>
            <a:r>
              <a:rPr lang="fa-IR" sz="2400" b="1" dirty="0"/>
              <a:t>ارایه خدمات مطلوب توسط بیمارستانها که از سوی دولت مطالبه میشود</a:t>
            </a:r>
          </a:p>
          <a:p>
            <a:pPr algn="just" rtl="1"/>
            <a:r>
              <a:rPr lang="fa-IR" sz="2400" b="1" dirty="0"/>
              <a:t>افزایش سطح شکایات ، ادعاها و شکایت های قانونی</a:t>
            </a:r>
          </a:p>
          <a:p>
            <a:pPr algn="just" rtl="1"/>
            <a:r>
              <a:rPr lang="fa-IR" sz="2400" b="1" dirty="0"/>
              <a:t>بررسی رضایت بیماران، نقاط ضعف و ذهنیت منفی را نشان می دهد</a:t>
            </a:r>
          </a:p>
          <a:p>
            <a:pPr algn="just" rtl="1"/>
            <a:r>
              <a:rPr lang="fa-IR" sz="2400" b="1" dirty="0"/>
              <a:t>تحقیقات بالینی نیاز به بهبود را نشان می دهد</a:t>
            </a:r>
            <a:endParaRPr lang="fa-IR" b="1" dirty="0"/>
          </a:p>
          <a:p>
            <a:endParaRPr lang="en-US" dirty="0"/>
          </a:p>
        </p:txBody>
      </p:sp>
    </p:spTree>
    <p:extLst>
      <p:ext uri="{BB962C8B-B14F-4D97-AF65-F5344CB8AC3E}">
        <p14:creationId xmlns:p14="http://schemas.microsoft.com/office/powerpoint/2010/main" val="2376652569"/>
      </p:ext>
    </p:extLst>
  </p:cSld>
  <p:clrMapOvr>
    <a:masterClrMapping/>
  </p:clrMapOvr>
  <mc:AlternateContent xmlns:mc="http://schemas.openxmlformats.org/markup-compatibility/2006" xmlns:p14="http://schemas.microsoft.com/office/powerpoint/2010/main">
    <mc:Choice Requires="p14">
      <p:transition spd="slow" p14:dur="2000" advTm="1856"/>
    </mc:Choice>
    <mc:Fallback xmlns="">
      <p:transition spd="slow" advTm="1856"/>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رویکرد های موجود در شناسایی ریسک</a:t>
            </a:r>
            <a:endParaRPr lang="en-US" dirty="0"/>
          </a:p>
        </p:txBody>
      </p:sp>
      <p:sp>
        <p:nvSpPr>
          <p:cNvPr id="3" name="Content Placeholder 2"/>
          <p:cNvSpPr>
            <a:spLocks noGrp="1"/>
          </p:cNvSpPr>
          <p:nvPr>
            <p:ph idx="1"/>
          </p:nvPr>
        </p:nvSpPr>
        <p:spPr/>
        <p:txBody>
          <a:bodyPr>
            <a:normAutofit/>
          </a:bodyPr>
          <a:lstStyle/>
          <a:p>
            <a:pPr algn="r" rtl="1"/>
            <a:r>
              <a:rPr lang="fa-IR" sz="5400" b="1" dirty="0" smtClean="0"/>
              <a:t>رویکرد گذشته نگر</a:t>
            </a:r>
          </a:p>
          <a:p>
            <a:pPr algn="r" rtl="1"/>
            <a:r>
              <a:rPr lang="fa-IR" sz="5400" b="1" dirty="0" smtClean="0"/>
              <a:t>رویکرد آینده نگر</a:t>
            </a:r>
            <a:endParaRPr lang="en-US" sz="5400" b="1" dirty="0"/>
          </a:p>
        </p:txBody>
      </p:sp>
    </p:spTree>
    <p:extLst>
      <p:ext uri="{BB962C8B-B14F-4D97-AF65-F5344CB8AC3E}">
        <p14:creationId xmlns:p14="http://schemas.microsoft.com/office/powerpoint/2010/main" val="392572575"/>
      </p:ext>
    </p:extLst>
  </p:cSld>
  <p:clrMapOvr>
    <a:masterClrMapping/>
  </p:clrMapOvr>
  <mc:AlternateContent xmlns:mc="http://schemas.openxmlformats.org/markup-compatibility/2006" xmlns:p14="http://schemas.microsoft.com/office/powerpoint/2010/main">
    <mc:Choice Requires="p14">
      <p:transition spd="slow" p14:dur="2000" advTm="4121"/>
    </mc:Choice>
    <mc:Fallback xmlns="">
      <p:transition spd="slow" advTm="4121"/>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دستورالعمل‌های ایمنی بیمار</a:t>
            </a:r>
            <a:br>
              <a:rPr lang="fa-IR" b="1" dirty="0"/>
            </a:br>
            <a:endParaRPr lang="en-US" dirty="0"/>
          </a:p>
        </p:txBody>
      </p:sp>
      <p:sp>
        <p:nvSpPr>
          <p:cNvPr id="3" name="Content Placeholder 2"/>
          <p:cNvSpPr>
            <a:spLocks noGrp="1"/>
          </p:cNvSpPr>
          <p:nvPr>
            <p:ph idx="1"/>
          </p:nvPr>
        </p:nvSpPr>
        <p:spPr/>
        <p:txBody>
          <a:bodyPr/>
          <a:lstStyle/>
          <a:p>
            <a:pPr algn="r" rtl="1"/>
            <a:r>
              <a:rPr lang="fa-IR" dirty="0" smtClean="0"/>
              <a:t>معاونت </a:t>
            </a:r>
            <a:r>
              <a:rPr lang="fa-IR" dirty="0"/>
              <a:t>درمان </a:t>
            </a:r>
            <a:r>
              <a:rPr lang="fa-IR" i="1" dirty="0"/>
              <a:t>وزارت بهداشت، درمان و آموزش پزشکی</a:t>
            </a:r>
            <a:r>
              <a:rPr lang="fa-IR" dirty="0"/>
              <a:t>، در راستای پیشبرد اهداف خود در زمینه‌ی ایمنی بیمار، مبادرت به تدوین و تنظیم راهنماها و دستورالعمل‌هایی نموده که در حال حاضر، مبنای اجرا و ارزیابی استانداردهای الزامی برنامه‌ی </a:t>
            </a:r>
            <a:r>
              <a:rPr lang="fa-IR" i="1" dirty="0"/>
              <a:t>بیمارستان‌های دوستدار ایمنی</a:t>
            </a:r>
            <a:r>
              <a:rPr lang="fa-IR" dirty="0"/>
              <a:t> در اعتباربخشی ملی می‌باشد. این دستورالعمل‌ها شامل موارد زیر می‌باشند</a:t>
            </a:r>
            <a:r>
              <a:rPr lang="fa-IR" dirty="0" smtClean="0"/>
              <a:t>:</a:t>
            </a:r>
          </a:p>
          <a:p>
            <a:pPr algn="r" rtl="1"/>
            <a:r>
              <a:rPr lang="fa-IR" dirty="0" smtClean="0"/>
              <a:t>به عنوان مثال دستوالعمل رعایت بهداشت دست</a:t>
            </a:r>
          </a:p>
          <a:p>
            <a:pPr algn="r" rtl="1"/>
            <a:r>
              <a:rPr lang="fa-IR" dirty="0" smtClean="0"/>
              <a:t>دستوالعمل جراحی ایمن</a:t>
            </a:r>
          </a:p>
          <a:p>
            <a:pPr algn="r" rtl="1"/>
            <a:r>
              <a:rPr lang="fa-IR" dirty="0" smtClean="0"/>
              <a:t>دستورالعمل شناسایی صحیح بیمار و غیره</a:t>
            </a:r>
            <a:endParaRPr lang="fa-IR" dirty="0"/>
          </a:p>
          <a:p>
            <a:pPr algn="r" rtl="1"/>
            <a:r>
              <a:rPr lang="fa-IR" dirty="0"/>
              <a:t> </a:t>
            </a:r>
          </a:p>
          <a:p>
            <a:r>
              <a:rPr lang="en-US" dirty="0" smtClean="0"/>
              <a:t>l</a:t>
            </a:r>
            <a:endParaRPr lang="en-US" dirty="0"/>
          </a:p>
        </p:txBody>
      </p:sp>
    </p:spTree>
    <p:extLst>
      <p:ext uri="{BB962C8B-B14F-4D97-AF65-F5344CB8AC3E}">
        <p14:creationId xmlns:p14="http://schemas.microsoft.com/office/powerpoint/2010/main" val="3378810666"/>
      </p:ext>
    </p:extLst>
  </p:cSld>
  <p:clrMapOvr>
    <a:masterClrMapping/>
  </p:clrMapOvr>
  <mc:AlternateContent xmlns:mc="http://schemas.openxmlformats.org/markup-compatibility/2006" xmlns:p14="http://schemas.microsoft.com/office/powerpoint/2010/main">
    <mc:Choice Requires="p14">
      <p:transition spd="slow" p14:dur="2000" advTm="978"/>
    </mc:Choice>
    <mc:Fallback xmlns="">
      <p:transition spd="slow" advTm="978"/>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رویکرد گذشته نگر</a:t>
            </a:r>
            <a:endParaRPr lang="en-US" dirty="0"/>
          </a:p>
        </p:txBody>
      </p:sp>
      <p:sp>
        <p:nvSpPr>
          <p:cNvPr id="3" name="Content Placeholder 2"/>
          <p:cNvSpPr>
            <a:spLocks noGrp="1"/>
          </p:cNvSpPr>
          <p:nvPr>
            <p:ph idx="1"/>
          </p:nvPr>
        </p:nvSpPr>
        <p:spPr/>
        <p:txBody>
          <a:bodyPr/>
          <a:lstStyle/>
          <a:p>
            <a:pPr algn="just" rtl="1"/>
            <a:r>
              <a:rPr lang="fa-IR" sz="4000" b="1" dirty="0" smtClean="0"/>
              <a:t>آموختن </a:t>
            </a:r>
            <a:r>
              <a:rPr lang="fa-IR" sz="4000" b="1" dirty="0"/>
              <a:t>از چیزهایی که اشتباه انجام شده است. منابع: حوادث و رویدادهایی که رخ داده اند  تحلیل ریشه ای علل </a:t>
            </a:r>
            <a:r>
              <a:rPr lang="en-US" dirty="0" smtClean="0"/>
              <a:t>RCA)</a:t>
            </a:r>
            <a:r>
              <a:rPr lang="fa-IR" dirty="0"/>
              <a:t>)</a:t>
            </a:r>
            <a:endParaRPr lang="en-US" dirty="0"/>
          </a:p>
        </p:txBody>
      </p:sp>
    </p:spTree>
    <p:extLst>
      <p:ext uri="{BB962C8B-B14F-4D97-AF65-F5344CB8AC3E}">
        <p14:creationId xmlns:p14="http://schemas.microsoft.com/office/powerpoint/2010/main" val="1188446654"/>
      </p:ext>
    </p:extLst>
  </p:cSld>
  <p:clrMapOvr>
    <a:masterClrMapping/>
  </p:clrMapOvr>
  <mc:AlternateContent xmlns:mc="http://schemas.openxmlformats.org/markup-compatibility/2006" xmlns:p14="http://schemas.microsoft.com/office/powerpoint/2010/main">
    <mc:Choice Requires="p14">
      <p:transition spd="slow" p14:dur="2000" advTm="5407"/>
    </mc:Choice>
    <mc:Fallback xmlns="">
      <p:transition spd="slow" advTm="5407"/>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رویکرد آینده نگر</a:t>
            </a:r>
            <a:endParaRPr lang="en-US" dirty="0"/>
          </a:p>
        </p:txBody>
      </p:sp>
      <p:sp>
        <p:nvSpPr>
          <p:cNvPr id="3" name="Content Placeholder 2"/>
          <p:cNvSpPr>
            <a:spLocks noGrp="1"/>
          </p:cNvSpPr>
          <p:nvPr>
            <p:ph idx="1"/>
          </p:nvPr>
        </p:nvSpPr>
        <p:spPr/>
        <p:txBody>
          <a:bodyPr>
            <a:normAutofit/>
          </a:bodyPr>
          <a:lstStyle/>
          <a:p>
            <a:pPr algn="just" rtl="1"/>
            <a:r>
              <a:rPr lang="fa-IR" sz="3600" b="1" dirty="0" smtClean="0"/>
              <a:t>ریسک </a:t>
            </a:r>
            <a:r>
              <a:rPr lang="fa-IR" sz="3600" b="1" dirty="0"/>
              <a:t>ها قبل از وقوع شناسایی شده و با اتخاذ تدابیر لازم، از وقوع آنها جلوگیری می شود. منابع: سیستم های گزارش دهی – شبه حوادث (</a:t>
            </a:r>
            <a:r>
              <a:rPr lang="en-US" sz="3600" b="1" dirty="0"/>
              <a:t>near misses)، </a:t>
            </a:r>
            <a:r>
              <a:rPr lang="fa-IR" sz="3600" b="1" dirty="0"/>
              <a:t>متدهای ارزیابی ریسک پیشگیرانه (</a:t>
            </a:r>
            <a:r>
              <a:rPr lang="en-US" sz="3600" b="1" dirty="0"/>
              <a:t>proactive risk assessment) </a:t>
            </a:r>
            <a:r>
              <a:rPr lang="fa-IR" sz="3600" b="1" dirty="0"/>
              <a:t>مانند </a:t>
            </a:r>
            <a:r>
              <a:rPr lang="en-US" sz="3600" b="1" dirty="0"/>
              <a:t>Risk matrix </a:t>
            </a:r>
            <a:r>
              <a:rPr lang="fa-IR" sz="3600" b="1" dirty="0"/>
              <a:t>و </a:t>
            </a:r>
            <a:r>
              <a:rPr lang="en-US" sz="3600" b="1" dirty="0"/>
              <a:t>effects Analysis (FMEA) Failure mode and</a:t>
            </a:r>
          </a:p>
        </p:txBody>
      </p:sp>
    </p:spTree>
    <p:extLst>
      <p:ext uri="{BB962C8B-B14F-4D97-AF65-F5344CB8AC3E}">
        <p14:creationId xmlns:p14="http://schemas.microsoft.com/office/powerpoint/2010/main" val="1472506889"/>
      </p:ext>
    </p:extLst>
  </p:cSld>
  <p:clrMapOvr>
    <a:masterClrMapping/>
  </p:clrMapOvr>
  <mc:AlternateContent xmlns:mc="http://schemas.openxmlformats.org/markup-compatibility/2006" xmlns:p14="http://schemas.microsoft.com/office/powerpoint/2010/main">
    <mc:Choice Requires="p14">
      <p:transition spd="slow" p14:dur="2000" advTm="10936"/>
    </mc:Choice>
    <mc:Fallback xmlns="">
      <p:transition spd="slow" advTm="10936"/>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منابع برای شناسایی ریسک کدامند؟</a:t>
            </a:r>
            <a:endParaRPr lang="en-US" dirty="0"/>
          </a:p>
        </p:txBody>
      </p:sp>
      <p:sp>
        <p:nvSpPr>
          <p:cNvPr id="3" name="Content Placeholder 2"/>
          <p:cNvSpPr>
            <a:spLocks noGrp="1"/>
          </p:cNvSpPr>
          <p:nvPr>
            <p:ph idx="1"/>
          </p:nvPr>
        </p:nvSpPr>
        <p:spPr/>
        <p:txBody>
          <a:bodyPr>
            <a:normAutofit/>
          </a:bodyPr>
          <a:lstStyle/>
          <a:p>
            <a:pPr algn="r" rtl="1"/>
            <a:r>
              <a:rPr lang="fa-IR" sz="2800" dirty="0" smtClean="0"/>
              <a:t>تجارب قبلی</a:t>
            </a:r>
            <a:endParaRPr lang="fa-IR" sz="2800" b="1" dirty="0" smtClean="0"/>
          </a:p>
          <a:p>
            <a:pPr algn="r" rtl="1"/>
            <a:r>
              <a:rPr lang="fa-IR" sz="2800" b="1" dirty="0" smtClean="0"/>
              <a:t>افراد با تجربه در سازمان</a:t>
            </a:r>
          </a:p>
          <a:p>
            <a:pPr algn="r" rtl="1"/>
            <a:r>
              <a:rPr lang="fa-IR" sz="2800" b="1" dirty="0" smtClean="0"/>
              <a:t>اسناد و مدارک، گزارش ها، پروتکل ها، روش های اجرایی، برنامه ها، آموزش ، …</a:t>
            </a:r>
          </a:p>
          <a:p>
            <a:pPr algn="r" rtl="1"/>
            <a:r>
              <a:rPr lang="fa-IR" sz="2800" b="1" dirty="0" smtClean="0"/>
              <a:t>بازرسی، ممیزی داخلی، هشدارها، حوادث و سوانح ثبت شده، شکایات …</a:t>
            </a:r>
          </a:p>
          <a:p>
            <a:pPr algn="r" rtl="1"/>
            <a:r>
              <a:rPr lang="fa-IR" sz="2800" b="1" dirty="0" smtClean="0"/>
              <a:t>مصاحبه ها، نظرسنجی ها ،…</a:t>
            </a:r>
          </a:p>
          <a:p>
            <a:pPr algn="r" rtl="1"/>
            <a:endParaRPr lang="en-US" sz="2800" b="1" dirty="0"/>
          </a:p>
        </p:txBody>
      </p:sp>
    </p:spTree>
    <p:extLst>
      <p:ext uri="{BB962C8B-B14F-4D97-AF65-F5344CB8AC3E}">
        <p14:creationId xmlns:p14="http://schemas.microsoft.com/office/powerpoint/2010/main" val="2142986022"/>
      </p:ext>
    </p:extLst>
  </p:cSld>
  <p:clrMapOvr>
    <a:masterClrMapping/>
  </p:clrMapOvr>
  <mc:AlternateContent xmlns:mc="http://schemas.openxmlformats.org/markup-compatibility/2006" xmlns:p14="http://schemas.microsoft.com/office/powerpoint/2010/main">
    <mc:Choice Requires="p14">
      <p:transition spd="slow" p14:dur="2000" advTm="1096"/>
    </mc:Choice>
    <mc:Fallback xmlns="">
      <p:transition spd="slow" advTm="1096"/>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تحلیل ریسک</a:t>
            </a:r>
            <a:endParaRPr lang="en-US" dirty="0"/>
          </a:p>
        </p:txBody>
      </p:sp>
      <p:sp>
        <p:nvSpPr>
          <p:cNvPr id="3" name="Content Placeholder 2"/>
          <p:cNvSpPr>
            <a:spLocks noGrp="1"/>
          </p:cNvSpPr>
          <p:nvPr>
            <p:ph idx="1"/>
          </p:nvPr>
        </p:nvSpPr>
        <p:spPr/>
        <p:txBody>
          <a:bodyPr/>
          <a:lstStyle/>
          <a:p>
            <a:pPr algn="just" rtl="1"/>
            <a:r>
              <a:rPr lang="fa-IR" sz="2800" b="1" dirty="0"/>
              <a:t>تحلیل و ارزیابی ریسک ها با دو رویکرد انجام می شود:</a:t>
            </a:r>
          </a:p>
          <a:p>
            <a:pPr algn="just" rtl="1"/>
            <a:r>
              <a:rPr lang="fa-IR" sz="2800" b="1" dirty="0"/>
              <a:t>تحلیل گذشته نگر یا واکنشی </a:t>
            </a:r>
            <a:r>
              <a:rPr lang="en-US" sz="2800" b="1" dirty="0"/>
              <a:t>Reactive analysis (</a:t>
            </a:r>
            <a:r>
              <a:rPr lang="fa-IR" sz="2800" b="1" dirty="0"/>
              <a:t>ریسک ها و حوادث ناگوار رخ داده اند)</a:t>
            </a:r>
          </a:p>
          <a:p>
            <a:pPr algn="just" rtl="1"/>
            <a:r>
              <a:rPr lang="fa-IR" sz="2800" b="1" dirty="0"/>
              <a:t>تحلیل آینده نگر یا پیشگیرانه </a:t>
            </a:r>
            <a:r>
              <a:rPr lang="en-US" sz="2800" b="1" dirty="0"/>
              <a:t>proactive analysis (</a:t>
            </a:r>
            <a:r>
              <a:rPr lang="fa-IR" sz="2800" b="1" dirty="0"/>
              <a:t>ریسک ها بالقوه قبل از وقوع شناسایی می شوند و از وقوع آنها جلوگیری می شود)</a:t>
            </a:r>
          </a:p>
          <a:p>
            <a:pPr algn="just" rtl="1"/>
            <a:endParaRPr lang="en-US" dirty="0"/>
          </a:p>
        </p:txBody>
      </p:sp>
    </p:spTree>
    <p:extLst>
      <p:ext uri="{BB962C8B-B14F-4D97-AF65-F5344CB8AC3E}">
        <p14:creationId xmlns:p14="http://schemas.microsoft.com/office/powerpoint/2010/main" val="729492035"/>
      </p:ext>
    </p:extLst>
  </p:cSld>
  <p:clrMapOvr>
    <a:masterClrMapping/>
  </p:clrMapOvr>
  <mc:AlternateContent xmlns:mc="http://schemas.openxmlformats.org/markup-compatibility/2006" xmlns:p14="http://schemas.microsoft.com/office/powerpoint/2010/main">
    <mc:Choice Requires="p14">
      <p:transition spd="slow" p14:dur="2000" advTm="11601"/>
    </mc:Choice>
    <mc:Fallback xmlns="">
      <p:transition spd="slow" advTm="11601"/>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ماتریس ارزیابی ریسک</a:t>
            </a:r>
            <a:endParaRPr lang="en-US" dirty="0"/>
          </a:p>
        </p:txBody>
      </p:sp>
      <p:sp>
        <p:nvSpPr>
          <p:cNvPr id="3" name="Content Placeholder 2"/>
          <p:cNvSpPr>
            <a:spLocks noGrp="1"/>
          </p:cNvSpPr>
          <p:nvPr>
            <p:ph idx="1"/>
          </p:nvPr>
        </p:nvSpPr>
        <p:spPr/>
        <p:txBody>
          <a:bodyPr>
            <a:noAutofit/>
          </a:bodyPr>
          <a:lstStyle/>
          <a:p>
            <a:pPr algn="just" rtl="1"/>
            <a:r>
              <a:rPr lang="fa-IR" sz="2400" b="1" dirty="0"/>
              <a:t>روش کیفی جهت تحلیل و ارزیابی ریسک ها است که بر اساس دو مولفه: 1- احتمال وقوع ریسک 2- شدت پیامد و نتیجه بالقوه وقوع ریسک، ریسک ها را گروه بندی و اولویت بندی می نماید.</a:t>
            </a:r>
          </a:p>
          <a:p>
            <a:pPr algn="just" rtl="1"/>
            <a:r>
              <a:rPr lang="fa-IR" sz="2400" b="1" dirty="0"/>
              <a:t>پیامد: نتیجه یا نتیجه بالقوه یک رویداد</a:t>
            </a:r>
          </a:p>
          <a:p>
            <a:pPr algn="just" rtl="1"/>
            <a:r>
              <a:rPr lang="fa-IR" sz="2400" b="1" dirty="0"/>
              <a:t>شدت پیامد: بیانگر این است که ریسک شناسایی شده تا چه اندازه بد است.</a:t>
            </a:r>
          </a:p>
          <a:p>
            <a:pPr algn="just" rtl="1"/>
            <a:r>
              <a:rPr lang="fa-IR" sz="2400" b="1" dirty="0"/>
              <a:t>در این روش برای ارزیابی ریسک باید ابتدا شدت پیامد وقوع ریسک ارزیابی شود.</a:t>
            </a:r>
          </a:p>
          <a:p>
            <a:pPr algn="just" rtl="1"/>
            <a:r>
              <a:rPr lang="fa-IR" sz="2400" b="1" dirty="0"/>
              <a:t>یک ریسک می تواند پیامدهای مختلفی داشته باشد: تاثیر بر ایمنی بیمار و کارکنان، وجهه و اعتبار سازمان، تاثیر بر محیط زیست، کیفیت خدمت و شکایات و … پیامد را می توان هم بر اساس مقیاس های کمی و هم مقیاس های کیفی رتبه بندی کرد.</a:t>
            </a:r>
          </a:p>
          <a:p>
            <a:pPr algn="just" rtl="1"/>
            <a:endParaRPr lang="en-US" sz="2400" b="1" dirty="0"/>
          </a:p>
        </p:txBody>
      </p:sp>
    </p:spTree>
    <p:extLst>
      <p:ext uri="{BB962C8B-B14F-4D97-AF65-F5344CB8AC3E}">
        <p14:creationId xmlns:p14="http://schemas.microsoft.com/office/powerpoint/2010/main" val="3618371264"/>
      </p:ext>
    </p:extLst>
  </p:cSld>
  <p:clrMapOvr>
    <a:masterClrMapping/>
  </p:clrMapOvr>
  <mc:AlternateContent xmlns:mc="http://schemas.openxmlformats.org/markup-compatibility/2006" xmlns:p14="http://schemas.microsoft.com/office/powerpoint/2010/main">
    <mc:Choice Requires="p14">
      <p:transition spd="slow" p14:dur="2000" advTm="1504"/>
    </mc:Choice>
    <mc:Fallback xmlns="">
      <p:transition spd="slow" advTm="1504"/>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F.M.E.A</a:t>
            </a:r>
            <a:endParaRPr lang="en-US" dirty="0"/>
          </a:p>
        </p:txBody>
      </p:sp>
      <p:sp>
        <p:nvSpPr>
          <p:cNvPr id="3" name="Content Placeholder 2"/>
          <p:cNvSpPr>
            <a:spLocks noGrp="1"/>
          </p:cNvSpPr>
          <p:nvPr>
            <p:ph idx="1"/>
          </p:nvPr>
        </p:nvSpPr>
        <p:spPr/>
        <p:txBody>
          <a:bodyPr>
            <a:normAutofit/>
          </a:bodyPr>
          <a:lstStyle/>
          <a:p>
            <a:pPr algn="just" rtl="1"/>
            <a:r>
              <a:rPr lang="fa-IR" sz="2400" b="1" dirty="0"/>
              <a:t>حالت شکست و تجزیه‌وتحلیل اثرات یا </a:t>
            </a:r>
            <a:r>
              <a:rPr lang="en-US" sz="2400" b="1" dirty="0" err="1"/>
              <a:t>fmea</a:t>
            </a:r>
            <a:r>
              <a:rPr lang="en-US" sz="2400" b="1" dirty="0"/>
              <a:t>، </a:t>
            </a:r>
            <a:r>
              <a:rPr lang="fa-IR" sz="2400" b="1" dirty="0"/>
              <a:t>روشی است که به سازمان‌ها اجازه می‌دهد تا تمام شکست‌های احتمالی در یک فرایند طراحی یا ساخت را در مراحل اولیه پیش‌بینی کنند. بسیاری </a:t>
            </a:r>
            <a:r>
              <a:rPr lang="en-US" sz="2400" b="1" dirty="0"/>
              <a:t>FMEA </a:t>
            </a:r>
            <a:r>
              <a:rPr lang="fa-IR" sz="2400" b="1" dirty="0"/>
              <a:t>را یکی از ابزارهای </a:t>
            </a:r>
            <a:r>
              <a:rPr lang="fa-IR" sz="2400" b="1" dirty="0">
                <a:hlinkClick r:id="rId2"/>
              </a:rPr>
              <a:t>شش سیگما</a:t>
            </a:r>
            <a:r>
              <a:rPr lang="fa-IR" sz="2400" b="1" dirty="0"/>
              <a:t> می‌دانند. این روش که در دهه ۱۹۵۰ توسعه یافت، یکی از اولین روش‌های بهبود قابلیت اطمینان ساختاریافته بود. این روش یک رویکرد گام‌به‌گام برای شناسایی تمام خرابی‌های احتمالی در یک طراحی، فرایند تولید، مونتاژ و … است. </a:t>
            </a:r>
            <a:r>
              <a:rPr lang="en-US" sz="2400" b="1" dirty="0"/>
              <a:t>FMEA </a:t>
            </a:r>
            <a:r>
              <a:rPr lang="fa-IR" sz="2400" b="1" dirty="0"/>
              <a:t>را به عنوان یک ابزار رایج تجزیه‌وتحلیل فرایند می‌شناسیم.</a:t>
            </a:r>
            <a:endParaRPr lang="en-US" sz="2400" b="1" dirty="0"/>
          </a:p>
        </p:txBody>
      </p:sp>
    </p:spTree>
    <p:extLst>
      <p:ext uri="{BB962C8B-B14F-4D97-AF65-F5344CB8AC3E}">
        <p14:creationId xmlns:p14="http://schemas.microsoft.com/office/powerpoint/2010/main" val="975943821"/>
      </p:ext>
    </p:extLst>
  </p:cSld>
  <p:clrMapOvr>
    <a:masterClrMapping/>
  </p:clrMapOvr>
  <mc:AlternateContent xmlns:mc="http://schemas.openxmlformats.org/markup-compatibility/2006" xmlns:p14="http://schemas.microsoft.com/office/powerpoint/2010/main">
    <mc:Choice Requires="p14">
      <p:transition spd="slow" p14:dur="2000" advTm="2239"/>
    </mc:Choice>
    <mc:Fallback xmlns="">
      <p:transition spd="slow" advTm="2239"/>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ارزیابی ریسک به روش </a:t>
            </a:r>
            <a:r>
              <a:rPr lang="en-US" dirty="0" smtClean="0"/>
              <a:t>F.M.E.A</a:t>
            </a:r>
            <a:endParaRPr lang="en-US" dirty="0"/>
          </a:p>
        </p:txBody>
      </p:sp>
      <p:sp>
        <p:nvSpPr>
          <p:cNvPr id="3" name="Content Placeholder 2"/>
          <p:cNvSpPr>
            <a:spLocks noGrp="1"/>
          </p:cNvSpPr>
          <p:nvPr>
            <p:ph idx="1"/>
          </p:nvPr>
        </p:nvSpPr>
        <p:spPr/>
        <p:txBody>
          <a:bodyPr>
            <a:normAutofit/>
          </a:bodyPr>
          <a:lstStyle/>
          <a:p>
            <a:pPr algn="just" rtl="1"/>
            <a:r>
              <a:rPr lang="fa-IR" sz="2400" b="1" dirty="0"/>
              <a:t>حالت‌های شکست» به معنی راه‌ها یا حالت‌هایی است که ممکن است در آن چیزی شکست بخورد. هرگونه خطا یا نقصی در محصول یا خدمات را به عنوان شکست تعریف می‌کنیم؛ به ویژه مواردی که بر مشتری تأثیر می‌گذارد. «تجزیه‌وتحلیل اثرات» به مطالعه پیامدهای شکست‌ها اشاره دارد.</a:t>
            </a:r>
          </a:p>
          <a:p>
            <a:pPr algn="just" rtl="1"/>
            <a:r>
              <a:rPr lang="fa-IR" sz="2400" b="1" dirty="0"/>
              <a:t>شکست‌ها بر اساس میزان جدی بودن پیامدها، تعداد دفعات رخ‌دادن و اینکه چگونه می‌توان آن‌ها را شناسایی کرد، اولویت‌بندی می‌شوند. هدف </a:t>
            </a:r>
            <a:r>
              <a:rPr lang="en-US" sz="2400" b="1" dirty="0"/>
              <a:t>FMEA </a:t>
            </a:r>
            <a:r>
              <a:rPr lang="fa-IR" sz="2400" b="1" dirty="0"/>
              <a:t>این است که اقداماتی را برای حذف یا کاهش خرابی‌ها مطابق با اولویت‌بندی انجام دهد.</a:t>
            </a:r>
          </a:p>
          <a:p>
            <a:pPr algn="just" rtl="1"/>
            <a:endParaRPr lang="en-US" sz="2400" b="1" dirty="0"/>
          </a:p>
        </p:txBody>
      </p:sp>
    </p:spTree>
    <p:extLst>
      <p:ext uri="{BB962C8B-B14F-4D97-AF65-F5344CB8AC3E}">
        <p14:creationId xmlns:p14="http://schemas.microsoft.com/office/powerpoint/2010/main" val="2817868803"/>
      </p:ext>
    </p:extLst>
  </p:cSld>
  <p:clrMapOvr>
    <a:masterClrMapping/>
  </p:clrMapOvr>
  <mc:AlternateContent xmlns:mc="http://schemas.openxmlformats.org/markup-compatibility/2006" xmlns:p14="http://schemas.microsoft.com/office/powerpoint/2010/main">
    <mc:Choice Requires="p14">
      <p:transition spd="slow" p14:dur="2000" advTm="67008"/>
    </mc:Choice>
    <mc:Fallback xmlns="">
      <p:transition spd="slow" advTm="67008"/>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a:t>
            </a:r>
            <a:r>
              <a:rPr lang="en-US" dirty="0" smtClean="0"/>
              <a:t>F.M.E.A</a:t>
            </a:r>
            <a:endParaRPr lang="en-US" dirty="0"/>
          </a:p>
        </p:txBody>
      </p:sp>
      <p:sp>
        <p:nvSpPr>
          <p:cNvPr id="3" name="Content Placeholder 2"/>
          <p:cNvSpPr>
            <a:spLocks noGrp="1"/>
          </p:cNvSpPr>
          <p:nvPr>
            <p:ph idx="1"/>
          </p:nvPr>
        </p:nvSpPr>
        <p:spPr/>
        <p:txBody>
          <a:bodyPr/>
          <a:lstStyle/>
          <a:p>
            <a:pPr algn="just" rtl="1"/>
            <a:r>
              <a:rPr lang="fa-IR" sz="2800" b="1" dirty="0" smtClean="0"/>
              <a:t>ابزاری </a:t>
            </a:r>
            <a:r>
              <a:rPr lang="fa-IR" sz="2800" b="1" dirty="0"/>
              <a:t>است برای اطمینان از اینکه شما تمام علل احتمالی و حالت های خرابی سیستم خود را ثبت کرده اید. در تجزیه‌وتحلیل از بالا به پایین (مانند تجزیه و تحلیل خطرات) تشخیص درست همه علل سطح پایین دشوار است و گاهی اوقات، با سیستم های پیچیده، آنقدرها هم عملی نیست.</a:t>
            </a:r>
          </a:p>
          <a:p>
            <a:pPr algn="just" rtl="1"/>
            <a:r>
              <a:rPr lang="fa-IR" sz="2800" b="1" dirty="0"/>
              <a:t>این ابزار می‌تواند این مشکلات را برطرف کند و به شما امکان می‌دهد بدون اینکه تجزیه و تحلیل خطرات شما بیش از حد دست و پا گیر و در نتیجه کمتر مفید باشد، شناسایی کنید که کدام مؤلفه می‌تواند باعث خرابی شود.</a:t>
            </a:r>
          </a:p>
          <a:p>
            <a:pPr algn="just" rtl="1"/>
            <a:endParaRPr lang="en-US" sz="2800" b="1" dirty="0"/>
          </a:p>
        </p:txBody>
      </p:sp>
    </p:spTree>
    <p:extLst>
      <p:ext uri="{BB962C8B-B14F-4D97-AF65-F5344CB8AC3E}">
        <p14:creationId xmlns:p14="http://schemas.microsoft.com/office/powerpoint/2010/main" val="2509108926"/>
      </p:ext>
    </p:extLst>
  </p:cSld>
  <p:clrMapOvr>
    <a:masterClrMapping/>
  </p:clrMapOvr>
  <mc:AlternateContent xmlns:mc="http://schemas.openxmlformats.org/markup-compatibility/2006" xmlns:p14="http://schemas.microsoft.com/office/powerpoint/2010/main">
    <mc:Choice Requires="p14">
      <p:transition spd="slow" p14:dur="2000" advTm="2864"/>
    </mc:Choice>
    <mc:Fallback xmlns="">
      <p:transition spd="slow" advTm="2864"/>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just" rtl="1"/>
            <a:r>
              <a:rPr lang="fa-IR" b="1" dirty="0"/>
              <a:t>اهمیت ایمنی بیمار را بشناسید</a:t>
            </a:r>
          </a:p>
          <a:p>
            <a:pPr algn="just" rtl="1"/>
            <a:r>
              <a:rPr lang="fa-IR" b="1" dirty="0"/>
              <a:t> عناصر کلیدی کیفیت مراقبت های بهداشتی را تعریف و توصیف کنید </a:t>
            </a:r>
          </a:p>
          <a:p>
            <a:pPr algn="just" rtl="1"/>
            <a:r>
              <a:rPr lang="fa-IR" b="1" dirty="0"/>
              <a:t>تفاوت بین خطا و آسیب را خلاصه کنید</a:t>
            </a:r>
          </a:p>
          <a:p>
            <a:pPr algn="just" rtl="1"/>
            <a:r>
              <a:rPr lang="fa-IR" b="1" dirty="0"/>
              <a:t>شناخت ویژگی های فرهنگ عادلانه بین انواع مختلف بروز بالینی تفاوت قائل شوید</a:t>
            </a:r>
          </a:p>
          <a:p>
            <a:pPr algn="just" rtl="1"/>
            <a:r>
              <a:rPr lang="fa-IR" b="1" dirty="0"/>
              <a:t> چندین رفتار خاص را که می توانید برای تقویت فرهنگ ایمنی در محل کار خود انجام دهید، </a:t>
            </a:r>
            <a:r>
              <a:rPr lang="fa-IR" b="1" dirty="0" smtClean="0"/>
              <a:t>شرح دهد.</a:t>
            </a:r>
            <a:endParaRPr lang="en-US" dirty="0"/>
          </a:p>
        </p:txBody>
      </p:sp>
    </p:spTree>
    <p:extLst>
      <p:ext uri="{BB962C8B-B14F-4D97-AF65-F5344CB8AC3E}">
        <p14:creationId xmlns:p14="http://schemas.microsoft.com/office/powerpoint/2010/main" val="1954813034"/>
      </p:ext>
    </p:extLst>
  </p:cSld>
  <p:clrMapOvr>
    <a:masterClrMapping/>
  </p:clrMapOvr>
  <mc:AlternateContent xmlns:mc="http://schemas.openxmlformats.org/markup-compatibility/2006" xmlns:p14="http://schemas.microsoft.com/office/powerpoint/2010/main">
    <mc:Choice Requires="p14">
      <p:transition spd="slow" p14:dur="2000" advTm="34"/>
    </mc:Choice>
    <mc:Fallback xmlns="">
      <p:transition spd="slow" advTm="34"/>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تعریف ایمنی</a:t>
            </a:r>
            <a:endParaRPr lang="en-US" dirty="0"/>
          </a:p>
        </p:txBody>
      </p:sp>
      <p:sp>
        <p:nvSpPr>
          <p:cNvPr id="3" name="Content Placeholder 2"/>
          <p:cNvSpPr>
            <a:spLocks noGrp="1"/>
          </p:cNvSpPr>
          <p:nvPr>
            <p:ph idx="1"/>
          </p:nvPr>
        </p:nvSpPr>
        <p:spPr>
          <a:xfrm>
            <a:off x="778626" y="1873443"/>
            <a:ext cx="10058400" cy="4023360"/>
          </a:xfrm>
        </p:spPr>
        <p:txBody>
          <a:bodyPr>
            <a:normAutofit/>
          </a:bodyPr>
          <a:lstStyle/>
          <a:p>
            <a:pPr algn="r" rtl="1"/>
            <a:r>
              <a:rPr lang="fa-IR" sz="4000" b="1" dirty="0"/>
              <a:t>کاهش خطر آسیب های غیرضروری مرتبط با مراقبت های بهداشتی به حداقل قابل قبول. (WHO، اتحاد جهانی برای ایمنی بیمار 2009).</a:t>
            </a:r>
            <a:endParaRPr lang="en-US" sz="4000" b="1" dirty="0"/>
          </a:p>
          <a:p>
            <a:pPr algn="r" rtl="1"/>
            <a:endParaRPr lang="en-US" sz="4000" b="1" dirty="0"/>
          </a:p>
        </p:txBody>
      </p:sp>
    </p:spTree>
    <p:extLst>
      <p:ext uri="{BB962C8B-B14F-4D97-AF65-F5344CB8AC3E}">
        <p14:creationId xmlns:p14="http://schemas.microsoft.com/office/powerpoint/2010/main" val="3251922902"/>
      </p:ext>
    </p:extLst>
  </p:cSld>
  <p:clrMapOvr>
    <a:masterClrMapping/>
  </p:clrMapOvr>
  <mc:AlternateContent xmlns:mc="http://schemas.openxmlformats.org/markup-compatibility/2006" xmlns:p14="http://schemas.microsoft.com/office/powerpoint/2010/main">
    <mc:Choice Requires="p14">
      <p:transition spd="slow" p14:dur="2000" advTm="871"/>
    </mc:Choice>
    <mc:Fallback xmlns="">
      <p:transition spd="slow" advTm="871"/>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نه راه حل ایمنی بیمار</a:t>
            </a:r>
            <a:endParaRPr lang="en-US" dirty="0"/>
          </a:p>
        </p:txBody>
      </p:sp>
      <p:sp>
        <p:nvSpPr>
          <p:cNvPr id="3" name="Content Placeholder 2"/>
          <p:cNvSpPr>
            <a:spLocks noGrp="1"/>
          </p:cNvSpPr>
          <p:nvPr>
            <p:ph idx="1"/>
          </p:nvPr>
        </p:nvSpPr>
        <p:spPr/>
        <p:txBody>
          <a:bodyPr>
            <a:normAutofit fontScale="92500" lnSpcReduction="20000"/>
          </a:bodyPr>
          <a:lstStyle/>
          <a:p>
            <a:pPr algn="r" rtl="1"/>
            <a:r>
              <a:rPr lang="fa-IR" dirty="0"/>
              <a:t>سازمان جهانی بهداشت در تاریخ 2 می سال 2007 میلادی (واشنگتن / ژنو)، </a:t>
            </a:r>
            <a:r>
              <a:rPr lang="fa-IR" b="1" dirty="0"/>
              <a:t>راه حل‌های ایمنی بیمار</a:t>
            </a:r>
            <a:r>
              <a:rPr lang="fa-IR" dirty="0"/>
              <a:t> را به‌منظور کمک به کاهش آسیب‌های مربوط به مراقبت‌های سلامت که میلیون‌ها بیمشناسايي صحیح بيمار</a:t>
            </a:r>
          </a:p>
          <a:p>
            <a:pPr algn="r" rtl="1"/>
            <a:r>
              <a:rPr lang="fa-IR" dirty="0"/>
              <a:t>توجه به داروهای با نام (تلفظ) و اشکال مشابه</a:t>
            </a:r>
          </a:p>
          <a:p>
            <a:pPr algn="r" rtl="1"/>
            <a:r>
              <a:rPr lang="fa-IR" dirty="0"/>
              <a:t>برقراری ارتباطات موثر کارکنان سلامت در زمان تحویل بیمار</a:t>
            </a:r>
          </a:p>
          <a:p>
            <a:pPr algn="r" rtl="1"/>
            <a:r>
              <a:rPr lang="fa-IR" dirty="0"/>
              <a:t>انجام پروسیجر صحیح در محل صحیح بدن بیمار</a:t>
            </a:r>
          </a:p>
          <a:p>
            <a:pPr algn="r" rtl="1"/>
            <a:r>
              <a:rPr lang="fa-IR" dirty="0"/>
              <a:t>کنترل محلول‌های الکترولیتی با غلظت بالا</a:t>
            </a:r>
          </a:p>
          <a:p>
            <a:pPr algn="r" rtl="1"/>
            <a:r>
              <a:rPr lang="fa-IR" dirty="0"/>
              <a:t>تضمین صحت دارویی در مراحل انتقال خدمات مراقبتی</a:t>
            </a:r>
          </a:p>
          <a:p>
            <a:pPr algn="r" rtl="1"/>
            <a:r>
              <a:rPr lang="fa-IR" dirty="0"/>
              <a:t>اجتناب از اتصالات نادرست کاتترها و لوله‌ها</a:t>
            </a:r>
          </a:p>
          <a:p>
            <a:pPr algn="r" rtl="1"/>
            <a:r>
              <a:rPr lang="fa-IR" dirty="0"/>
              <a:t>استفاده‌ی یکباره از وسایل تزریقات</a:t>
            </a:r>
          </a:p>
          <a:p>
            <a:pPr algn="r" rtl="1"/>
            <a:r>
              <a:rPr lang="fa-IR" dirty="0"/>
              <a:t>بهبود بهداشت دست جهت جلوگیری از </a:t>
            </a:r>
            <a:r>
              <a:rPr lang="fa-IR" dirty="0" smtClean="0"/>
              <a:t>عفونت‌ها</a:t>
            </a:r>
            <a:endParaRPr lang="fa-IR" dirty="0"/>
          </a:p>
        </p:txBody>
      </p:sp>
    </p:spTree>
    <p:extLst>
      <p:ext uri="{BB962C8B-B14F-4D97-AF65-F5344CB8AC3E}">
        <p14:creationId xmlns:p14="http://schemas.microsoft.com/office/powerpoint/2010/main" val="3776003594"/>
      </p:ext>
    </p:extLst>
  </p:cSld>
  <p:clrMapOvr>
    <a:masterClrMapping/>
  </p:clrMapOvr>
  <mc:AlternateContent xmlns:mc="http://schemas.openxmlformats.org/markup-compatibility/2006" xmlns:p14="http://schemas.microsoft.com/office/powerpoint/2010/main">
    <mc:Choice Requires="p14">
      <p:transition spd="slow" p14:dur="2000" advTm="2408"/>
    </mc:Choice>
    <mc:Fallback xmlns="">
      <p:transition spd="slow" advTm="2408"/>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مقدمه</a:t>
            </a:r>
            <a:endParaRPr lang="en-US" dirty="0"/>
          </a:p>
        </p:txBody>
      </p:sp>
      <p:sp>
        <p:nvSpPr>
          <p:cNvPr id="3" name="Content Placeholder 2"/>
          <p:cNvSpPr>
            <a:spLocks noGrp="1"/>
          </p:cNvSpPr>
          <p:nvPr>
            <p:ph idx="1"/>
          </p:nvPr>
        </p:nvSpPr>
        <p:spPr/>
        <p:txBody>
          <a:bodyPr>
            <a:normAutofit/>
          </a:bodyPr>
          <a:lstStyle/>
          <a:p>
            <a:pPr algn="just" rtl="1"/>
            <a:r>
              <a:rPr lang="fa-IR" sz="3600" dirty="0"/>
              <a:t>تعدادقابل توجهی از بیماران به دلیل مراقبت های بهداشتی آسیب می بینند که منجر به آسیب دائمی، افزایش مدت اقامت (LOS) در مراکز مراقبت های بهداشتی یا حتی مرگ می شود. 44 تا 98000 مرگ سالانه ناشی از خطاهای پزشکی است. مرگ و میر سالانه در نتیجه مراقبت های بهداشتی بیشتر از تصادفات جاده ای، سرطان سینه و ایدز است.</a:t>
            </a:r>
            <a:endParaRPr lang="en-US" sz="3600" dirty="0"/>
          </a:p>
          <a:p>
            <a:pPr algn="r" rtl="1"/>
            <a:endParaRPr lang="en-US" sz="3600" dirty="0"/>
          </a:p>
        </p:txBody>
      </p:sp>
    </p:spTree>
    <p:extLst>
      <p:ext uri="{BB962C8B-B14F-4D97-AF65-F5344CB8AC3E}">
        <p14:creationId xmlns:p14="http://schemas.microsoft.com/office/powerpoint/2010/main" val="22061585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شش بعد کلیدی مراقبت  باکیفیت</a:t>
            </a:r>
            <a:endParaRPr lang="en-US" dirty="0"/>
          </a:p>
        </p:txBody>
      </p:sp>
      <p:sp>
        <p:nvSpPr>
          <p:cNvPr id="3" name="Content Placeholder 2"/>
          <p:cNvSpPr>
            <a:spLocks noGrp="1"/>
          </p:cNvSpPr>
          <p:nvPr>
            <p:ph idx="1"/>
          </p:nvPr>
        </p:nvSpPr>
        <p:spPr/>
        <p:txBody>
          <a:bodyPr>
            <a:normAutofit fontScale="47500" lnSpcReduction="20000"/>
          </a:bodyPr>
          <a:lstStyle/>
          <a:p>
            <a:pPr algn="r" rtl="1"/>
            <a:r>
              <a:rPr lang="fa-IR" dirty="0"/>
              <a:t>6 بعد کلیدی کیفیت مراقبت های بهداشتی</a:t>
            </a:r>
          </a:p>
          <a:p>
            <a:pPr algn="r" rtl="1"/>
            <a:r>
              <a:rPr lang="fa-IR" sz="3600" b="1" dirty="0"/>
              <a:t>ایمن: اجتناب از صدمات به بیماران ناشی از مراقبت هایی که برای کمک به آنها در نظر گرفته شده است.</a:t>
            </a:r>
          </a:p>
          <a:p>
            <a:pPr algn="r" rtl="1"/>
            <a:r>
              <a:rPr lang="fa-IR" sz="3600" b="1" dirty="0"/>
              <a:t>موثر: ارائه خدمات مبتنی بر دانش علمی به همه کسانی که می توانند منتفع شوند و خودداری از ارائه خدمات به کسانی که احتمال نفع آنها را ندارند (جلوگیری از استفاده کم و بیش از حد). انجام کار درست برای فرد مناسب در زمان مناسب</a:t>
            </a:r>
          </a:p>
          <a:p>
            <a:pPr algn="r" rtl="1"/>
            <a:r>
              <a:rPr lang="fa-IR" sz="3600" b="1" dirty="0"/>
              <a:t>به موقع: کاهش انتظارها و گاهی تأخیرهای نامطلوب هم برای کسانی که مراقبت می‌کنند و هم برای کسانی که مراقبت میشوند.</a:t>
            </a:r>
          </a:p>
          <a:p>
            <a:pPr algn="r" rtl="1"/>
            <a:r>
              <a:rPr lang="fa-IR" sz="3600" b="1" dirty="0"/>
              <a:t>خانواده محور: ارائه مراقبت‌هایی که به ترجیحات، نیازها و ارزش‌های فردی بیمار احترام می‌گذارد و به آن‌ها پاسخ می‌دهد و حصول اطمینان از اینکه ارزش‌های بیمار همه تصمیمات بالینی را هدایت می‌کند.</a:t>
            </a:r>
          </a:p>
          <a:p>
            <a:pPr algn="r" rtl="1"/>
            <a:r>
              <a:rPr lang="fa-IR" sz="3600" b="1" dirty="0"/>
              <a:t>کارآمد: اجتناب از اتلاف، به ویژه اتلاف تجهیزات، لوازم، ایده ها و انرژی</a:t>
            </a:r>
          </a:p>
          <a:p>
            <a:pPr algn="r" rtl="1"/>
            <a:r>
              <a:rPr lang="fa-IR" sz="3600" b="1" dirty="0"/>
              <a:t>برابر: ارائه مراقبت‌هایی که کیفیت آن به دلیل ویژگی‌های شخصی مانند جنسیت، قومیت، موقعیت جغرافیایی و موقعیت اجتماعی-اقتصادی متفاوت نیست.</a:t>
            </a:r>
          </a:p>
          <a:p>
            <a:pPr algn="r" rtl="1"/>
            <a:endParaRPr lang="fa-IR" dirty="0"/>
          </a:p>
          <a:p>
            <a:pPr algn="r" rtl="1"/>
            <a:endParaRPr lang="fa-IR" dirty="0"/>
          </a:p>
          <a:p>
            <a:pPr algn="r" rtl="1"/>
            <a:endParaRPr lang="fa-IR" dirty="0"/>
          </a:p>
          <a:p>
            <a:pPr algn="r" rtl="1"/>
            <a:endParaRPr lang="fa-IR" dirty="0"/>
          </a:p>
          <a:p>
            <a:endParaRPr lang="fa-IR" dirty="0"/>
          </a:p>
          <a:p>
            <a:endParaRPr lang="en-US" dirty="0"/>
          </a:p>
        </p:txBody>
      </p:sp>
    </p:spTree>
    <p:extLst>
      <p:ext uri="{BB962C8B-B14F-4D97-AF65-F5344CB8AC3E}">
        <p14:creationId xmlns:p14="http://schemas.microsoft.com/office/powerpoint/2010/main" val="79724201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انواع خطا</a:t>
            </a:r>
            <a:endParaRPr lang="en-US" dirty="0"/>
          </a:p>
        </p:txBody>
      </p:sp>
      <p:sp>
        <p:nvSpPr>
          <p:cNvPr id="3" name="Content Placeholder 2"/>
          <p:cNvSpPr>
            <a:spLocks noGrp="1"/>
          </p:cNvSpPr>
          <p:nvPr>
            <p:ph idx="1"/>
          </p:nvPr>
        </p:nvSpPr>
        <p:spPr/>
        <p:txBody>
          <a:bodyPr/>
          <a:lstStyle/>
          <a:p>
            <a:pPr algn="r" rtl="1"/>
            <a:r>
              <a:rPr lang="fa-IR" sz="2400" dirty="0" smtClean="0"/>
              <a:t>تمام</a:t>
            </a:r>
            <a:r>
              <a:rPr lang="fa-IR" dirty="0" smtClean="0"/>
              <a:t> </a:t>
            </a:r>
            <a:r>
              <a:rPr lang="fa-IR" dirty="0"/>
              <a:t>خطاها را می توان به دو گروه اصلی تقسیم کرد</a:t>
            </a:r>
          </a:p>
          <a:p>
            <a:pPr algn="r" rtl="1"/>
            <a:r>
              <a:rPr lang="fa-IR" dirty="0"/>
              <a:t>خطاهای فعال یا خطای انسانی توسط کارکنان خط مقدم مرتکب می شوند و معمولاً عواقب مستقیمی برای بیمار دارند. به عنوان مثال، دادن داروی اشتباه، درمان بیمار اشتباه یا محل آناتومیک اشتباه، یا پیروی نکردن از سیاست ها و روش های صحیح</a:t>
            </a:r>
          </a:p>
          <a:p>
            <a:pPr algn="r" rtl="1"/>
            <a:r>
              <a:rPr lang="fa-IR" sz="2400" dirty="0"/>
              <a:t>خطاهای پنهان یا سیستم خطاهایی هستند که به دلیل مجموعه‌ای از نیروهای خارجی و شکست‌های غیرمستقیم شامل مدیریت، پروتکل‌ها/فرایندها، فرهنگ سازمانی، انتقال دانش و عوامل خارجی رخ می‌دهند. به عنوان مثال: بخش های کم پرسنل یا تجهیزات ناکافی.</a:t>
            </a:r>
            <a:endParaRPr lang="en-US" sz="2400" dirty="0"/>
          </a:p>
          <a:p>
            <a:endParaRPr lang="en-US" dirty="0"/>
          </a:p>
        </p:txBody>
      </p:sp>
    </p:spTree>
    <p:extLst>
      <p:ext uri="{BB962C8B-B14F-4D97-AF65-F5344CB8AC3E}">
        <p14:creationId xmlns:p14="http://schemas.microsoft.com/office/powerpoint/2010/main" val="11058302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انواع خطا های مراقبتی</a:t>
            </a:r>
            <a:endParaRPr lang="en-US" dirty="0"/>
          </a:p>
        </p:txBody>
      </p:sp>
      <p:sp>
        <p:nvSpPr>
          <p:cNvPr id="3" name="Content Placeholder 2"/>
          <p:cNvSpPr>
            <a:spLocks noGrp="1"/>
          </p:cNvSpPr>
          <p:nvPr>
            <p:ph idx="1"/>
          </p:nvPr>
        </p:nvSpPr>
        <p:spPr/>
        <p:txBody>
          <a:bodyPr>
            <a:normAutofit/>
          </a:bodyPr>
          <a:lstStyle/>
          <a:p>
            <a:pPr algn="r" rtl="1"/>
            <a:r>
              <a:rPr lang="fa-IR" sz="2800" b="1" dirty="0"/>
              <a:t>اشتباهات در مراقبت های بهداشتی می تواند ناشی از "خطا ها ی فعال" یا "شرایط پنهان" باشد. بیشتر خطاها ناشی از خطا یا سهل انگاری شخصی نیست، بلکه ناشی از نقص سیستم یا شکست سازمانی است.</a:t>
            </a:r>
            <a:endParaRPr lang="en-US" sz="2800" b="1" dirty="0"/>
          </a:p>
          <a:p>
            <a:pPr algn="r" rtl="1"/>
            <a:endParaRPr lang="en-US" sz="2800" dirty="0"/>
          </a:p>
        </p:txBody>
      </p:sp>
    </p:spTree>
    <p:extLst>
      <p:ext uri="{BB962C8B-B14F-4D97-AF65-F5344CB8AC3E}">
        <p14:creationId xmlns:p14="http://schemas.microsoft.com/office/powerpoint/2010/main" val="427540393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مدل پنیر سوئیسی</a:t>
            </a:r>
            <a:endParaRPr lang="en-US" dirty="0"/>
          </a:p>
        </p:txBody>
      </p:sp>
      <p:sp>
        <p:nvSpPr>
          <p:cNvPr id="3" name="Content Placeholder 2"/>
          <p:cNvSpPr>
            <a:spLocks noGrp="1"/>
          </p:cNvSpPr>
          <p:nvPr>
            <p:ph idx="1"/>
          </p:nvPr>
        </p:nvSpPr>
        <p:spPr/>
        <p:txBody>
          <a:bodyPr/>
          <a:lstStyle/>
          <a:p>
            <a:pPr algn="just" rtl="1"/>
            <a:r>
              <a:rPr lang="fa-IR" dirty="0"/>
              <a:t>پنیر سوئیسی» مدل علت رویداد</a:t>
            </a:r>
          </a:p>
          <a:p>
            <a:pPr algn="just" rtl="1"/>
            <a:r>
              <a:rPr lang="fa-IR" sz="2800" b="1" dirty="0"/>
              <a:t>سیستم ها حفره های زیادی دارند: برخی از خرابی های فعال و برخی دیگر از شرایط پنهان. این سوراخ ها به طور مداوم در حال باز شدن، بسته شدن و تغییر مکان خود هستند. در هر یک از برش ها، آنها معمولاً آسیبی نمی رسانند، زیرا برش های دست نخورده دیگر از رسیدن خطرات به قربانی احتمالی جلوگیری می کنند. تنها زمانی که سوراخ‌ها در بسیاری از لایه‌ها به طور لحظه‌ای در یک راستا قرار گیرند، مسیر فرصت تصادف به قربانی می‌رسد و باعث آسیب می‌شود.</a:t>
            </a:r>
            <a:endParaRPr lang="en-US" sz="2800" b="1" dirty="0"/>
          </a:p>
        </p:txBody>
      </p:sp>
    </p:spTree>
    <p:extLst>
      <p:ext uri="{BB962C8B-B14F-4D97-AF65-F5344CB8AC3E}">
        <p14:creationId xmlns:p14="http://schemas.microsoft.com/office/powerpoint/2010/main" val="176714322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فرهنگ ایمنی بیمار</a:t>
            </a:r>
            <a:endParaRPr lang="en-US" dirty="0"/>
          </a:p>
        </p:txBody>
      </p:sp>
      <p:sp>
        <p:nvSpPr>
          <p:cNvPr id="3" name="Content Placeholder 2"/>
          <p:cNvSpPr>
            <a:spLocks noGrp="1"/>
          </p:cNvSpPr>
          <p:nvPr>
            <p:ph idx="1"/>
          </p:nvPr>
        </p:nvSpPr>
        <p:spPr/>
        <p:txBody>
          <a:bodyPr>
            <a:normAutofit/>
          </a:bodyPr>
          <a:lstStyle/>
          <a:p>
            <a:pPr algn="just" rtl="1"/>
            <a:r>
              <a:rPr lang="fa-IR" sz="3600" b="1" dirty="0"/>
              <a:t>فرهنگ ایمنی بیمار یک  الگوی یکپارچه از رفتار فردی و سازمانی، مبتنی بر سیستمی از باورها و ارزش های مشترک، که به طور مستمر به دنبال به حداقل رساندن آسیب های بیمار است که ممکن است از روند ارائه مراقبت ناشی </a:t>
            </a:r>
            <a:r>
              <a:rPr lang="fa-IR" sz="3600" b="1" dirty="0" smtClean="0"/>
              <a:t>شود</a:t>
            </a:r>
            <a:endParaRPr lang="en-US" sz="3600" b="1" dirty="0"/>
          </a:p>
        </p:txBody>
      </p:sp>
    </p:spTree>
    <p:extLst>
      <p:ext uri="{BB962C8B-B14F-4D97-AF65-F5344CB8AC3E}">
        <p14:creationId xmlns:p14="http://schemas.microsoft.com/office/powerpoint/2010/main" val="314143248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تفاوت در انواع فرهنگ</a:t>
            </a:r>
            <a:endParaRPr lang="en-US" dirty="0"/>
          </a:p>
        </p:txBody>
      </p:sp>
      <p:sp>
        <p:nvSpPr>
          <p:cNvPr id="3" name="Content Placeholder 2"/>
          <p:cNvSpPr>
            <a:spLocks noGrp="1"/>
          </p:cNvSpPr>
          <p:nvPr>
            <p:ph idx="1"/>
          </p:nvPr>
        </p:nvSpPr>
        <p:spPr/>
        <p:txBody>
          <a:bodyPr/>
          <a:lstStyle/>
          <a:p>
            <a:pPr algn="just" rtl="1"/>
            <a:r>
              <a:rPr lang="fa-IR" b="1" dirty="0" smtClean="0"/>
              <a:t>اگر </a:t>
            </a:r>
            <a:r>
              <a:rPr lang="fa-IR" b="1" dirty="0"/>
              <a:t>مشخص شود که بیمار داروی اشتباهی دریافت کرده و متعاقباً دچار واکنش آلرژیک شده است، فرهنگ سرزنش: ما به دنبال دانشجو، داروساز، پرستار یا پزشکی می‌گردیم که داروی اشتباهی را سفارش، توزیع یا تجویز کرده است و آن شخص را برای مراقبت از وضعیت بیمار در زمان حادثه مقصر می‌دانیم و آنها را مسئول می‌دانیم.</a:t>
            </a:r>
          </a:p>
          <a:p>
            <a:pPr algn="just" rtl="1"/>
            <a:r>
              <a:rPr lang="fa-IR" b="1" dirty="0"/>
              <a:t>ایجاد  فرهنگ : ما به دنبال نقص سیستم مانند ارتباطات، پروتکل ها و فرآیندهای مدیریت دارو هستیم، علاوه بر این به بررسی سهل انگاری یا بی احتیاطی کارگر می پردازیم</a:t>
            </a:r>
            <a:endParaRPr lang="en-US" dirty="0"/>
          </a:p>
        </p:txBody>
      </p:sp>
    </p:spTree>
    <p:extLst>
      <p:ext uri="{BB962C8B-B14F-4D97-AF65-F5344CB8AC3E}">
        <p14:creationId xmlns:p14="http://schemas.microsoft.com/office/powerpoint/2010/main" val="416822242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dirty="0" smtClean="0"/>
              <a:t>مفهوم </a:t>
            </a:r>
            <a:r>
              <a:rPr lang="fa-IR" dirty="0"/>
              <a:t>حادثه بالینی:یک حادثه بالینی یک رویداد یا شرایط ناشی از مراقبت های بهداشتی است که می تواند منجر به آسیب ناخواسته به یک فرد، از دست دادن یا آسیب، و/یا شکایت منجر شود. (انحراف از استاندارد مراقبت و ایمنی)</a:t>
            </a:r>
            <a:br>
              <a:rPr lang="fa-IR" dirty="0"/>
            </a:br>
            <a:r>
              <a:rPr lang="fa-IR" dirty="0"/>
              <a:t>خطاهای دارویی (به عنوان مثال، داروی اشتباه، حذف، مصرف بیش از حد). </a:t>
            </a:r>
            <a:br>
              <a:rPr lang="fa-IR" dirty="0"/>
            </a:br>
            <a:r>
              <a:rPr lang="fa-IR" dirty="0"/>
              <a:t>سقوط بیمار؛ صدمه به خود یا رفتار خودکشی عمدی؛ </a:t>
            </a:r>
            <a:br>
              <a:rPr lang="fa-IR" dirty="0"/>
            </a:br>
            <a:r>
              <a:rPr lang="fa-IR" dirty="0"/>
              <a:t>خرابی تجهیزات درمانی؛</a:t>
            </a:r>
            <a:br>
              <a:rPr lang="fa-IR" dirty="0"/>
            </a:br>
            <a:r>
              <a:rPr lang="fa-IR" dirty="0"/>
              <a:t> غذای آلوده؛ </a:t>
            </a:r>
            <a:br>
              <a:rPr lang="fa-IR" dirty="0"/>
            </a:br>
            <a:r>
              <a:rPr lang="fa-IR" dirty="0"/>
              <a:t>مشکلات مربوط به فرآورده های خونی؛ </a:t>
            </a:r>
            <a:br>
              <a:rPr lang="fa-IR" dirty="0"/>
            </a:br>
            <a:r>
              <a:rPr lang="fa-IR" dirty="0"/>
              <a:t>اشتباهات اسنادی؛</a:t>
            </a:r>
            <a:br>
              <a:rPr lang="fa-IR" dirty="0"/>
            </a:br>
            <a:r>
              <a:rPr lang="fa-IR" dirty="0"/>
              <a:t> تشخیص تاخیری؛ </a:t>
            </a:r>
            <a:br>
              <a:rPr lang="fa-IR" dirty="0"/>
            </a:br>
            <a:r>
              <a:rPr lang="fa-IR" dirty="0"/>
              <a:t>عوارض عمل جراحی؛</a:t>
            </a:r>
            <a:br>
              <a:rPr lang="fa-IR" dirty="0"/>
            </a:br>
            <a:r>
              <a:rPr lang="fa-IR" dirty="0"/>
              <a:t> عفونت بیمارستانی</a:t>
            </a:r>
            <a:endParaRPr lang="en-US" dirty="0"/>
          </a:p>
        </p:txBody>
      </p:sp>
    </p:spTree>
    <p:extLst>
      <p:ext uri="{BB962C8B-B14F-4D97-AF65-F5344CB8AC3E}">
        <p14:creationId xmlns:p14="http://schemas.microsoft.com/office/powerpoint/2010/main" val="408208202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Title 2"/>
          <p:cNvSpPr>
            <a:spLocks noGrp="1"/>
          </p:cNvSpPr>
          <p:nvPr>
            <p:ph idx="1"/>
          </p:nvPr>
        </p:nvSpPr>
        <p:spPr/>
        <p:txBody>
          <a:bodyPr>
            <a:normAutofit fontScale="97500"/>
          </a:bodyPr>
          <a:lstStyle/>
          <a:p>
            <a:pPr algn="r" rtl="1"/>
            <a:r>
              <a:rPr lang="fa-IR" sz="2400" dirty="0" smtClean="0"/>
              <a:t>انواع حوادث بالینی</a:t>
            </a:r>
            <a:br>
              <a:rPr lang="fa-IR" sz="2400" dirty="0" smtClean="0"/>
            </a:br>
            <a:r>
              <a:rPr lang="fa-IR" sz="2400" dirty="0" smtClean="0"/>
              <a:t>رویدادهای غیر منتظره: یک رویداد شامل مرگ یا آسیب جدی جسمی یا روانی یا خطر آن است. آسیب جدی به طور خاص شامل از دست دادن اندام یا عملکرد است.</a:t>
            </a:r>
            <a:br>
              <a:rPr lang="fa-IR" sz="2400" dirty="0" smtClean="0"/>
            </a:br>
            <a:r>
              <a:rPr lang="fa-IR" sz="2400" dirty="0" smtClean="0"/>
              <a:t>مثال: واکنش انتقال خون همولیتیک شامل تجویز خون یا فرآورده های خونی دارای ناسازگاری های عمده گروه خونی است</a:t>
            </a:r>
            <a:br>
              <a:rPr lang="fa-IR" sz="2400" dirty="0" smtClean="0"/>
            </a:br>
            <a:endParaRPr lang="en-US" sz="2400" dirty="0"/>
          </a:p>
        </p:txBody>
      </p:sp>
    </p:spTree>
    <p:extLst>
      <p:ext uri="{BB962C8B-B14F-4D97-AF65-F5344CB8AC3E}">
        <p14:creationId xmlns:p14="http://schemas.microsoft.com/office/powerpoint/2010/main" val="42480505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pPr algn="r" rtl="1"/>
            <a:r>
              <a:rPr lang="fa-IR" sz="3200" b="1" dirty="0"/>
              <a:t>نزدیک به حادثه :هر موقعیتی که به بیمار آسیبی وارد نکرده باشد</a:t>
            </a:r>
            <a:endParaRPr lang="en-US" sz="3200" b="1" dirty="0"/>
          </a:p>
          <a:p>
            <a:endParaRPr lang="en-US" dirty="0"/>
          </a:p>
        </p:txBody>
      </p:sp>
    </p:spTree>
    <p:extLst>
      <p:ext uri="{BB962C8B-B14F-4D97-AF65-F5344CB8AC3E}">
        <p14:creationId xmlns:p14="http://schemas.microsoft.com/office/powerpoint/2010/main" val="4584210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فعالیت های واحد ایمنیی بیمار</a:t>
            </a:r>
            <a:endParaRPr lang="en-US" dirty="0"/>
          </a:p>
        </p:txBody>
      </p:sp>
      <p:sp>
        <p:nvSpPr>
          <p:cNvPr id="3" name="Content Placeholder 2"/>
          <p:cNvSpPr>
            <a:spLocks noGrp="1"/>
          </p:cNvSpPr>
          <p:nvPr>
            <p:ph idx="1"/>
          </p:nvPr>
        </p:nvSpPr>
        <p:spPr/>
        <p:txBody>
          <a:bodyPr/>
          <a:lstStyle/>
          <a:p>
            <a:pPr algn="r" rtl="1"/>
            <a:r>
              <a:rPr lang="fa-IR" dirty="0"/>
              <a:t>دریافت ثبت و بررسی خطاها و محاسبه شاخص ها</a:t>
            </a:r>
          </a:p>
          <a:p>
            <a:pPr algn="r" rtl="1"/>
            <a:r>
              <a:rPr lang="fa-IR" dirty="0"/>
              <a:t>• برگزاری جلسات </a:t>
            </a:r>
            <a:r>
              <a:rPr lang="en-US" dirty="0"/>
              <a:t>RCA   </a:t>
            </a:r>
          </a:p>
          <a:p>
            <a:pPr algn="r" rtl="1"/>
            <a:r>
              <a:rPr lang="en-US" dirty="0"/>
              <a:t>• </a:t>
            </a:r>
            <a:r>
              <a:rPr lang="fa-IR" dirty="0"/>
              <a:t>برگزاری واکراندهای مدیریتی ایمنی</a:t>
            </a:r>
          </a:p>
          <a:p>
            <a:pPr algn="r" rtl="1"/>
            <a:r>
              <a:rPr lang="fa-IR" dirty="0"/>
              <a:t>• بررسی پرونده های بستری مجدد</a:t>
            </a:r>
          </a:p>
          <a:p>
            <a:pPr algn="r" rtl="1"/>
            <a:r>
              <a:rPr lang="fa-IR" dirty="0"/>
              <a:t>• آموزش پرسنل در حیطه ایمنی بیمار</a:t>
            </a:r>
          </a:p>
          <a:p>
            <a:pPr algn="r" rtl="1"/>
            <a:r>
              <a:rPr lang="fa-IR" dirty="0"/>
              <a:t>• بررسی ریسک خطاها با رویکرد پیشگیرانه</a:t>
            </a:r>
          </a:p>
          <a:p>
            <a:endParaRPr lang="en-US" dirty="0"/>
          </a:p>
        </p:txBody>
      </p:sp>
    </p:spTree>
    <p:extLst>
      <p:ext uri="{BB962C8B-B14F-4D97-AF65-F5344CB8AC3E}">
        <p14:creationId xmlns:p14="http://schemas.microsoft.com/office/powerpoint/2010/main" val="1505550385"/>
      </p:ext>
    </p:extLst>
  </p:cSld>
  <p:clrMapOvr>
    <a:masterClrMapping/>
  </p:clrMapOvr>
  <mc:AlternateContent xmlns:mc="http://schemas.openxmlformats.org/markup-compatibility/2006" xmlns:p14="http://schemas.microsoft.com/office/powerpoint/2010/main">
    <mc:Choice Requires="p14">
      <p:transition spd="slow" p14:dur="2000" advTm="1511"/>
    </mc:Choice>
    <mc:Fallback xmlns="">
      <p:transition spd="slow" advTm="1511"/>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solidFill>
                  <a:srgbClr val="FF0000"/>
                </a:solidFill>
              </a:rPr>
              <a:t>Adverse Drug Reaction</a:t>
            </a:r>
            <a:endParaRPr lang="en-US" dirty="0"/>
          </a:p>
        </p:txBody>
      </p:sp>
      <p:sp>
        <p:nvSpPr>
          <p:cNvPr id="3" name="Content Placeholder 2"/>
          <p:cNvSpPr>
            <a:spLocks noGrp="1"/>
          </p:cNvSpPr>
          <p:nvPr>
            <p:ph idx="1"/>
          </p:nvPr>
        </p:nvSpPr>
        <p:spPr/>
        <p:txBody>
          <a:bodyPr>
            <a:normAutofit/>
          </a:bodyPr>
          <a:lstStyle/>
          <a:p>
            <a:pPr algn="r" rtl="1"/>
            <a:r>
              <a:rPr lang="fa-IR" sz="3600" b="1" dirty="0"/>
              <a:t>واکنش نامطلوب دارویی: پاسخی به دارویی که مضر و ناخواسته است و در دوزهایی که معمولاً در انسان برای پیشگیری، تشخیص یا درمان بیماری یا برای اصلاح عملکرد فیزیولوژیکی استفاده می‌شود رخ می‌دهد.» (WHO، 1972)</a:t>
            </a:r>
            <a:r>
              <a:rPr lang="en-US" sz="3600" b="1" dirty="0"/>
              <a:t/>
            </a:r>
            <a:br>
              <a:rPr lang="en-US" sz="3600" b="1" dirty="0"/>
            </a:br>
            <a:endParaRPr lang="en-US" sz="3600" b="1" dirty="0"/>
          </a:p>
        </p:txBody>
      </p:sp>
    </p:spTree>
    <p:extLst>
      <p:ext uri="{BB962C8B-B14F-4D97-AF65-F5344CB8AC3E}">
        <p14:creationId xmlns:p14="http://schemas.microsoft.com/office/powerpoint/2010/main" val="29071313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fa-IR" dirty="0"/>
              <a:t>چگونه ایمنی را در حوادث بالینی حفظ کنیم؟</a:t>
            </a:r>
            <a:br>
              <a:rPr lang="fa-IR" dirty="0"/>
            </a:br>
            <a:endParaRPr lang="en-US" dirty="0"/>
          </a:p>
        </p:txBody>
      </p:sp>
      <p:sp>
        <p:nvSpPr>
          <p:cNvPr id="3" name="Content Placeholder 2"/>
          <p:cNvSpPr>
            <a:spLocks noGrp="1"/>
          </p:cNvSpPr>
          <p:nvPr>
            <p:ph idx="1"/>
          </p:nvPr>
        </p:nvSpPr>
        <p:spPr/>
        <p:txBody>
          <a:bodyPr>
            <a:normAutofit fontScale="85000" lnSpcReduction="20000"/>
          </a:bodyPr>
          <a:lstStyle/>
          <a:p>
            <a:pPr algn="r" rtl="1"/>
            <a:r>
              <a:rPr lang="fa-IR" dirty="0"/>
              <a:t/>
            </a:r>
            <a:br>
              <a:rPr lang="fa-IR" dirty="0"/>
            </a:br>
            <a:r>
              <a:rPr lang="fa-IR" dirty="0"/>
              <a:t> اهداف ملی ایمنی بیمار / </a:t>
            </a:r>
            <a:r>
              <a:rPr lang="fa-IR" sz="3500" b="1" dirty="0"/>
              <a:t>ROP (عمل سازمانی مورد نیاز) را رعایت و دنبال کنید</a:t>
            </a:r>
            <a:br>
              <a:rPr lang="fa-IR" sz="3500" b="1" dirty="0"/>
            </a:br>
            <a:r>
              <a:rPr lang="fa-IR" sz="3500" b="1" dirty="0"/>
              <a:t> گزارش وقایع  ناخواسته</a:t>
            </a:r>
            <a:br>
              <a:rPr lang="fa-IR" sz="3500" b="1" dirty="0"/>
            </a:br>
            <a:r>
              <a:rPr lang="fa-IR" sz="3500" b="1" dirty="0"/>
              <a:t> مشتری مداری</a:t>
            </a:r>
            <a:br>
              <a:rPr lang="fa-IR" sz="3500" b="1" dirty="0"/>
            </a:br>
            <a:r>
              <a:rPr lang="fa-IR" sz="3500" b="1" dirty="0"/>
              <a:t> داروی دهی صحیح و گزارش و تحلیل عوارض دارویی</a:t>
            </a:r>
            <a:br>
              <a:rPr lang="fa-IR" sz="3500" b="1" dirty="0"/>
            </a:br>
            <a:r>
              <a:rPr lang="fa-IR" sz="3500" b="1" dirty="0"/>
              <a:t> اختصارات خطرناک </a:t>
            </a:r>
            <a:br>
              <a:rPr lang="fa-IR" sz="3500" b="1" dirty="0"/>
            </a:br>
            <a:r>
              <a:rPr lang="fa-IR" sz="3500" b="1" dirty="0"/>
              <a:t>انتقال  درست و کامل اطلاعات </a:t>
            </a:r>
            <a:br>
              <a:rPr lang="fa-IR" sz="3500" b="1" dirty="0"/>
            </a:br>
            <a:r>
              <a:rPr lang="fa-IR" sz="3500" b="1" dirty="0"/>
              <a:t>کنترل الکترولیت های غلیظ</a:t>
            </a:r>
            <a:br>
              <a:rPr lang="fa-IR" sz="3500" b="1" dirty="0"/>
            </a:br>
            <a:r>
              <a:rPr lang="fa-IR" sz="3500" b="1" dirty="0"/>
              <a:t> آموزش پمپ های تزریق</a:t>
            </a:r>
            <a:br>
              <a:rPr lang="fa-IR" sz="3500" b="1" dirty="0"/>
            </a:br>
            <a:r>
              <a:rPr lang="fa-IR" sz="3500" b="1" dirty="0"/>
              <a:t>داروهای با هشدار بالا</a:t>
            </a:r>
            <a:br>
              <a:rPr lang="fa-IR" sz="3500" b="1" dirty="0"/>
            </a:br>
            <a:endParaRPr lang="en-US" sz="3500" b="1" dirty="0"/>
          </a:p>
        </p:txBody>
      </p:sp>
    </p:spTree>
    <p:extLst>
      <p:ext uri="{BB962C8B-B14F-4D97-AF65-F5344CB8AC3E}">
        <p14:creationId xmlns:p14="http://schemas.microsoft.com/office/powerpoint/2010/main" val="134356607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a:t>نمونه بالینی</a:t>
            </a:r>
            <a:endParaRPr lang="en-US" dirty="0"/>
          </a:p>
        </p:txBody>
      </p:sp>
      <p:sp>
        <p:nvSpPr>
          <p:cNvPr id="3" name="Content Placeholder 2"/>
          <p:cNvSpPr>
            <a:spLocks noGrp="1"/>
          </p:cNvSpPr>
          <p:nvPr>
            <p:ph idx="1"/>
          </p:nvPr>
        </p:nvSpPr>
        <p:spPr/>
        <p:txBody>
          <a:bodyPr/>
          <a:lstStyle/>
          <a:p>
            <a:pPr algn="just" rtl="1"/>
            <a:r>
              <a:rPr lang="fa-IR" dirty="0"/>
              <a:t/>
            </a:r>
            <a:br>
              <a:rPr lang="fa-IR" dirty="0"/>
            </a:br>
            <a:r>
              <a:rPr lang="fa-IR" sz="2400" b="1" dirty="0"/>
              <a:t>زنی 38 ساله با بثورات قرمز خارش دار و تورم صورت به بیمارستان مراجعه می کند. او سابقه واکنش های آلرژیک جدی دارد یک پرستار 10 میلی‌لیتر آدرنالین 1:10000 (اپی نفرین) را در یک سرنگ 10 میلی‌لیتری می‌ریزد و آن را در کنار تخت آماده استفاده می‌گذارد (در مجموع 1 میلی‌گرم) فقط در صورت درخواست پزشک. در همین حین پزشک یک کانولا داخل وریدی وارد می کند دکتر سرنگ 10 میلی لیتری مایع شفافی را که پرستار کشیده است را می بیند و تصور می کند که نرمال سالین است.</a:t>
            </a:r>
            <a:endParaRPr lang="en-US" sz="2400" b="1" dirty="0"/>
          </a:p>
        </p:txBody>
      </p:sp>
    </p:spTree>
    <p:extLst>
      <p:ext uri="{BB962C8B-B14F-4D97-AF65-F5344CB8AC3E}">
        <p14:creationId xmlns:p14="http://schemas.microsoft.com/office/powerpoint/2010/main" val="40456636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dirty="0" smtClean="0"/>
              <a:t>نمونه بالینی</a:t>
            </a:r>
            <a:endParaRPr lang="en-US" dirty="0"/>
          </a:p>
        </p:txBody>
      </p:sp>
      <p:sp>
        <p:nvSpPr>
          <p:cNvPr id="3" name="Content Placeholder 2"/>
          <p:cNvSpPr>
            <a:spLocks noGrp="1"/>
          </p:cNvSpPr>
          <p:nvPr>
            <p:ph idx="1"/>
          </p:nvPr>
        </p:nvSpPr>
        <p:spPr/>
        <p:txBody>
          <a:bodyPr/>
          <a:lstStyle/>
          <a:p>
            <a:pPr algn="r" rtl="1"/>
            <a:r>
              <a:rPr lang="fa-IR" dirty="0"/>
              <a:t>در حال حاضر هیچ ارتباطی بین پزشک و پرستار وجود ندارد دکتر تمام 10 میلی لیتر آدرنالین (اپی نفرین) را از طریق کانولا داخل وریدی می دهد و فکر می کند که از سالین برای شستشوی خط استفاده می کند. بیمار ناگهان احساس وحشتناکی می کند، مضطرب می شود، دچار تاکی کاردی می شود و سپس بدون نبض بیهوش می شود. مشخص شد که او مبتلا به تاکی کاردی بطنی است، احیا شده و خوشبختانه بهبود خوبی پیدا کرده است. دوز توصیه شده آدرنالین (اپی نفرین) در آنافیلاکسی 0.3 - 0.5 است، این بیمار 1 میلی گرم وریدی دریافت کرد</a:t>
            </a:r>
            <a:r>
              <a:rPr lang="en-US" dirty="0"/>
              <a:t/>
            </a:r>
            <a:br>
              <a:rPr lang="en-US" dirty="0"/>
            </a:br>
            <a:endParaRPr lang="en-US" dirty="0"/>
          </a:p>
        </p:txBody>
      </p:sp>
    </p:spTree>
    <p:extLst>
      <p:ext uri="{BB962C8B-B14F-4D97-AF65-F5344CB8AC3E}">
        <p14:creationId xmlns:p14="http://schemas.microsoft.com/office/powerpoint/2010/main" val="22832232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b="1" dirty="0"/>
              <a:t>آیامی توانید عوامل موثر در بروز این خطا را شناسایی کنید؟</a:t>
            </a:r>
            <a:endParaRPr lang="en-US" dirty="0"/>
          </a:p>
        </p:txBody>
      </p:sp>
      <p:sp>
        <p:nvSpPr>
          <p:cNvPr id="3" name="Content Placeholder 2"/>
          <p:cNvSpPr>
            <a:spLocks noGrp="1"/>
          </p:cNvSpPr>
          <p:nvPr>
            <p:ph idx="1"/>
          </p:nvPr>
        </p:nvSpPr>
        <p:spPr/>
        <p:txBody>
          <a:bodyPr/>
          <a:lstStyle/>
          <a:p>
            <a:pPr algn="r" rtl="1"/>
            <a:r>
              <a:rPr lang="fa-IR" b="1" dirty="0"/>
              <a:t>عدم ارتباط</a:t>
            </a:r>
            <a:r>
              <a:rPr lang="fa-IR" sz="2400" b="1" dirty="0"/>
              <a:t/>
            </a:r>
            <a:br>
              <a:rPr lang="fa-IR" sz="2400" b="1" dirty="0"/>
            </a:br>
            <a:r>
              <a:rPr lang="fa-IR" sz="2400" b="1" dirty="0"/>
              <a:t>برچسب ناکافی سرنگ </a:t>
            </a:r>
            <a:br>
              <a:rPr lang="fa-IR" sz="2400" b="1" dirty="0"/>
            </a:br>
            <a:r>
              <a:rPr lang="fa-IR" sz="2400" b="1" dirty="0"/>
              <a:t>دادن یک ماده بدون بررسی و بررسی مضاعف آن </a:t>
            </a:r>
            <a:br>
              <a:rPr lang="fa-IR" sz="2400" b="1" dirty="0"/>
            </a:br>
            <a:r>
              <a:rPr lang="fa-IR" sz="2400" b="1" dirty="0"/>
              <a:t>عدم مراقبت با یک داروی قوی</a:t>
            </a:r>
            <a:endParaRPr lang="en-US" b="1" dirty="0"/>
          </a:p>
          <a:p>
            <a:endParaRPr lang="en-US" dirty="0"/>
          </a:p>
        </p:txBody>
      </p:sp>
    </p:spTree>
    <p:extLst>
      <p:ext uri="{BB962C8B-B14F-4D97-AF65-F5344CB8AC3E}">
        <p14:creationId xmlns:p14="http://schemas.microsoft.com/office/powerpoint/2010/main" val="48706680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066881" y="1846263"/>
            <a:ext cx="6118564" cy="4022725"/>
          </a:xfrm>
        </p:spPr>
      </p:pic>
    </p:spTree>
    <p:extLst>
      <p:ext uri="{BB962C8B-B14F-4D97-AF65-F5344CB8AC3E}">
        <p14:creationId xmlns:p14="http://schemas.microsoft.com/office/powerpoint/2010/main" val="312988593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r>
              <a:rPr lang="fa-IR" smtClean="0"/>
              <a:t>نتیجه گیری</a:t>
            </a:r>
            <a:endParaRPr lang="en-US" dirty="0"/>
          </a:p>
        </p:txBody>
      </p:sp>
      <p:sp>
        <p:nvSpPr>
          <p:cNvPr id="3" name="Content Placeholder 2"/>
          <p:cNvSpPr>
            <a:spLocks noGrp="1"/>
          </p:cNvSpPr>
          <p:nvPr>
            <p:ph idx="1"/>
          </p:nvPr>
        </p:nvSpPr>
        <p:spPr/>
        <p:txBody>
          <a:bodyPr>
            <a:normAutofit/>
          </a:bodyPr>
          <a:lstStyle/>
          <a:p>
            <a:pPr algn="r" rtl="1"/>
            <a:r>
              <a:rPr lang="fa-IR" sz="2400" dirty="0"/>
              <a:t>نتیجه گیری :ایمنی بیمار عبارت است از اجتناب، پیشگیری و بهبود آسیب های ناشی از مراقبت های بهداشتی. دو رویکرد برای مشکل خطاپذیری انسان وجود دارد: رویکرد فردی بر خطاهای افراد تمرکز می کند و آنها را سرزنش می کند </a:t>
            </a:r>
            <a:br>
              <a:rPr lang="fa-IR" sz="2400" dirty="0"/>
            </a:br>
            <a:r>
              <a:rPr lang="fa-IR" sz="2400" dirty="0"/>
              <a:t>رویکرد سیستمی بر شرایطی متمرکز است که افراد تحت آن کار می کنند برخی از خطاها باعث آسیب می شوند اما بسیاری از آنها آسیب نمی رسانند. سرزنش و سپس تنبیه افراد یک رویکرد موثر برای بهبود ایمنی در سیستم نیست حوادث نامطلوب اغلب به دلیل خرابی سیستم رخ می دهد استانداردسازی و ساده سازی فرآیندهای بالینی یک راه قدرتمند برای بهبود ایمنی بیمار است</a:t>
            </a:r>
            <a:endParaRPr lang="en-US" sz="2400" dirty="0"/>
          </a:p>
        </p:txBody>
      </p:sp>
    </p:spTree>
    <p:extLst>
      <p:ext uri="{BB962C8B-B14F-4D97-AF65-F5344CB8AC3E}">
        <p14:creationId xmlns:p14="http://schemas.microsoft.com/office/powerpoint/2010/main" val="759052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6539105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29340557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8069690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شاخص های ایمنی بیمار </a:t>
            </a:r>
            <a:endParaRPr lang="en-US" dirty="0"/>
          </a:p>
        </p:txBody>
      </p:sp>
      <p:sp>
        <p:nvSpPr>
          <p:cNvPr id="3" name="Content Placeholder 2"/>
          <p:cNvSpPr>
            <a:spLocks noGrp="1"/>
          </p:cNvSpPr>
          <p:nvPr>
            <p:ph idx="1"/>
          </p:nvPr>
        </p:nvSpPr>
        <p:spPr/>
        <p:txBody>
          <a:bodyPr>
            <a:normAutofit fontScale="25000" lnSpcReduction="20000"/>
          </a:bodyPr>
          <a:lstStyle/>
          <a:p>
            <a:pPr algn="r" rtl="1"/>
            <a:r>
              <a:rPr lang="fa-IR" dirty="0" smtClean="0"/>
              <a:t>چند مورد از شاخص های ایمنی بیمار شامل:</a:t>
            </a:r>
          </a:p>
          <a:p>
            <a:pPr algn="r" rtl="1"/>
            <a:r>
              <a:rPr lang="fa-IR" dirty="0"/>
              <a:t>شاخص سقوط بیمار</a:t>
            </a:r>
            <a:endParaRPr lang="fa-IR" sz="9600" b="1" dirty="0"/>
          </a:p>
          <a:p>
            <a:pPr algn="r" rtl="1"/>
            <a:r>
              <a:rPr lang="fa-IR" sz="9600" b="1" dirty="0"/>
              <a:t>2. شاخص زخم بستر</a:t>
            </a:r>
          </a:p>
          <a:p>
            <a:pPr algn="r" rtl="1"/>
            <a:r>
              <a:rPr lang="fa-IR" sz="9600" b="1" dirty="0"/>
              <a:t>3. شاخص عوارض بیهوشی</a:t>
            </a:r>
          </a:p>
          <a:p>
            <a:pPr algn="r" rtl="1"/>
            <a:r>
              <a:rPr lang="fa-IR" sz="9600" b="1" dirty="0"/>
              <a:t>4. شاخص عوارض جراحی</a:t>
            </a:r>
          </a:p>
          <a:p>
            <a:pPr algn="r" rtl="1"/>
            <a:r>
              <a:rPr lang="fa-IR" sz="9600" b="1" dirty="0"/>
              <a:t>5. شاخص سوختگی با کوتر</a:t>
            </a:r>
          </a:p>
          <a:p>
            <a:pPr algn="r" rtl="1"/>
            <a:r>
              <a:rPr lang="fa-IR" sz="9600" b="1" dirty="0"/>
              <a:t>6. عوارض انتقال خون</a:t>
            </a:r>
          </a:p>
          <a:p>
            <a:pPr algn="r" rtl="1"/>
            <a:r>
              <a:rPr lang="fa-IR" sz="9600" b="1" dirty="0"/>
              <a:t>7. ترومبوز وریدی پس از جراحی</a:t>
            </a:r>
          </a:p>
          <a:p>
            <a:pPr algn="r" rtl="1"/>
            <a:r>
              <a:rPr lang="fa-IR" sz="9600" b="1" dirty="0"/>
              <a:t>8. میزان ترومای تولد - ترومای نوزادی</a:t>
            </a:r>
          </a:p>
          <a:p>
            <a:pPr algn="r" rtl="1"/>
            <a:r>
              <a:rPr lang="fa-IR" sz="9600" b="1" dirty="0"/>
              <a:t>9. میزان ترومای تولد - ترومای مادری</a:t>
            </a:r>
          </a:p>
          <a:p>
            <a:pPr algn="r" rtl="1"/>
            <a:r>
              <a:rPr lang="fa-IR" sz="9600" b="1" dirty="0"/>
              <a:t>10. میزان رعایت بهداشت دست ها</a:t>
            </a:r>
          </a:p>
          <a:p>
            <a:pPr algn="r" rtl="1"/>
            <a:r>
              <a:rPr lang="fa-IR" sz="9600" b="1" dirty="0"/>
              <a:t>11. میزان عفونت بیمارستانی</a:t>
            </a:r>
          </a:p>
          <a:p>
            <a:pPr algn="r" rtl="1"/>
            <a:r>
              <a:rPr lang="fa-IR" sz="9600" b="1" dirty="0"/>
              <a:t>12. درصد خطاهای پزشکی منجر به مرگ یا آسیب</a:t>
            </a:r>
          </a:p>
          <a:p>
            <a:pPr algn="r" rtl="1"/>
            <a:r>
              <a:rPr lang="fa-IR" sz="9600" b="1" dirty="0"/>
              <a:t> </a:t>
            </a:r>
          </a:p>
          <a:p>
            <a:pPr algn="r" rtl="1"/>
            <a:endParaRPr lang="en-US" dirty="0"/>
          </a:p>
        </p:txBody>
      </p:sp>
    </p:spTree>
    <p:extLst>
      <p:ext uri="{BB962C8B-B14F-4D97-AF65-F5344CB8AC3E}">
        <p14:creationId xmlns:p14="http://schemas.microsoft.com/office/powerpoint/2010/main" val="352798254"/>
      </p:ext>
    </p:extLst>
  </p:cSld>
  <p:clrMapOvr>
    <a:masterClrMapping/>
  </p:clrMapOvr>
  <mc:AlternateContent xmlns:mc="http://schemas.openxmlformats.org/markup-compatibility/2006" xmlns:p14="http://schemas.microsoft.com/office/powerpoint/2010/main">
    <mc:Choice Requires="p14">
      <p:transition spd="slow" p14:dur="2000" advTm="3487"/>
    </mc:Choice>
    <mc:Fallback xmlns="">
      <p:transition spd="slow" advTm="3487"/>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lstStyle/>
          <a:p>
            <a:endParaRPr lang="en-US"/>
          </a:p>
        </p:txBody>
      </p:sp>
    </p:spTree>
    <p:extLst>
      <p:ext uri="{BB962C8B-B14F-4D97-AF65-F5344CB8AC3E}">
        <p14:creationId xmlns:p14="http://schemas.microsoft.com/office/powerpoint/2010/main" val="21296015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چشم انداز ایمنی بیمار </a:t>
            </a:r>
            <a:endParaRPr lang="en-US" dirty="0"/>
          </a:p>
        </p:txBody>
      </p:sp>
      <p:sp>
        <p:nvSpPr>
          <p:cNvPr id="3" name="Content Placeholder 2"/>
          <p:cNvSpPr>
            <a:spLocks noGrp="1"/>
          </p:cNvSpPr>
          <p:nvPr>
            <p:ph idx="1"/>
          </p:nvPr>
        </p:nvSpPr>
        <p:spPr/>
        <p:txBody>
          <a:bodyPr>
            <a:normAutofit/>
          </a:bodyPr>
          <a:lstStyle/>
          <a:p>
            <a:pPr algn="just" rtl="1"/>
            <a:r>
              <a:rPr lang="fa-IR" sz="3600" b="1" dirty="0" smtClean="0"/>
              <a:t>تبدیل بیمارستان به بیمارستان دوستدار ایمنی بیمار به عنوان اصلی ترین چشم انداز در ارتباط با ایمنی برای بیمارستان مطرح میباشد که دستیابی به آن نیاز به همکاری و تلاش تک تک پرسنل شاغل در بیمارستان در کلیه رده های شغلی می باشد.</a:t>
            </a:r>
            <a:endParaRPr lang="en-US" sz="3600" b="1" dirty="0"/>
          </a:p>
        </p:txBody>
      </p:sp>
    </p:spTree>
    <p:extLst>
      <p:ext uri="{BB962C8B-B14F-4D97-AF65-F5344CB8AC3E}">
        <p14:creationId xmlns:p14="http://schemas.microsoft.com/office/powerpoint/2010/main" val="2463889362"/>
      </p:ext>
    </p:extLst>
  </p:cSld>
  <p:clrMapOvr>
    <a:masterClrMapping/>
  </p:clrMapOvr>
  <mc:AlternateContent xmlns:mc="http://schemas.openxmlformats.org/markup-compatibility/2006" xmlns:p14="http://schemas.microsoft.com/office/powerpoint/2010/main">
    <mc:Choice Requires="p14">
      <p:transition spd="slow" p14:dur="2000" advTm="2177"/>
    </mc:Choice>
    <mc:Fallback xmlns="">
      <p:transition spd="slow" advTm="2177"/>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a:t>
            </a:r>
            <a:endParaRPr lang="en-US" dirty="0"/>
          </a:p>
        </p:txBody>
      </p:sp>
      <p:sp>
        <p:nvSpPr>
          <p:cNvPr id="3" name="Content Placeholder 2"/>
          <p:cNvSpPr>
            <a:spLocks noGrp="1"/>
          </p:cNvSpPr>
          <p:nvPr>
            <p:ph idx="1"/>
          </p:nvPr>
        </p:nvSpPr>
        <p:spPr/>
        <p:txBody>
          <a:bodyPr>
            <a:noAutofit/>
          </a:bodyPr>
          <a:lstStyle/>
          <a:p>
            <a:pPr algn="just" rtl="1"/>
            <a:r>
              <a:rPr lang="fa-IR" sz="3600" b="1" dirty="0" smtClean="0"/>
              <a:t>برآوردها </a:t>
            </a:r>
            <a:r>
              <a:rPr lang="fa-IR" sz="3600" b="1" dirty="0"/>
              <a:t>نشان می دهند که در کشورهای توسعه یافته به ازای هر ده بیمار، یک بیمار در طول دریافت خدمات مراقبتی در بیمارستان صدمه دیده است. طیف وسیعی از خطاها یا حوادث شدید ممکن است مسبب بروز صدمه شده باشد.سازمان جهانی بهداشت (</a:t>
            </a:r>
            <a:r>
              <a:rPr lang="en-US" sz="3600" b="1" dirty="0"/>
              <a:t>WHO) </a:t>
            </a:r>
            <a:r>
              <a:rPr lang="fa-IR" sz="3600" b="1" dirty="0"/>
              <a:t>ایمنی بیمار را به عنوان یک دغدغه سلامت عمومی در اولویت قرار داده و برنامه ایمنی بیمار را تدوین نموده است. </a:t>
            </a:r>
            <a:endParaRPr lang="en-US" sz="3600" b="1" dirty="0"/>
          </a:p>
        </p:txBody>
      </p:sp>
    </p:spTree>
    <p:extLst>
      <p:ext uri="{BB962C8B-B14F-4D97-AF65-F5344CB8AC3E}">
        <p14:creationId xmlns:p14="http://schemas.microsoft.com/office/powerpoint/2010/main" val="11249583"/>
      </p:ext>
    </p:extLst>
  </p:cSld>
  <p:clrMapOvr>
    <a:masterClrMapping/>
  </p:clrMapOvr>
  <mc:AlternateContent xmlns:mc="http://schemas.openxmlformats.org/markup-compatibility/2006" xmlns:p14="http://schemas.microsoft.com/office/powerpoint/2010/main">
    <mc:Choice Requires="p14">
      <p:transition spd="slow" p14:dur="2000" advTm="1872"/>
    </mc:Choice>
    <mc:Fallback xmlns="">
      <p:transition spd="slow" advTm="1872"/>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 خطا</a:t>
            </a:r>
            <a:endParaRPr lang="en-US" dirty="0"/>
          </a:p>
        </p:txBody>
      </p:sp>
      <p:sp>
        <p:nvSpPr>
          <p:cNvPr id="3" name="Content Placeholder 2"/>
          <p:cNvSpPr>
            <a:spLocks noGrp="1"/>
          </p:cNvSpPr>
          <p:nvPr>
            <p:ph idx="1"/>
          </p:nvPr>
        </p:nvSpPr>
        <p:spPr/>
        <p:txBody>
          <a:bodyPr>
            <a:normAutofit/>
          </a:bodyPr>
          <a:lstStyle/>
          <a:p>
            <a:pPr algn="just" rtl="1"/>
            <a:r>
              <a:rPr lang="fa-IR" sz="3200" dirty="0" smtClean="0"/>
              <a:t>پژوهش‌های </a:t>
            </a:r>
            <a:r>
              <a:rPr lang="fa-IR" sz="3200" dirty="0"/>
              <a:t>صورت گرفته در عرصه سلامت حاکی از نامناسب بودن شرایط ایمنی در مراقبت از بیماران بوده و لذا بر بهبود فرایندها و رویه‌های درمانی تاکید داشته‌اند (6). یکی از مهم‌ترین مواردی که ایمنی بیمار را تحت تأثیر قرار می‌دهد خطاهای پزشکی است</a:t>
            </a:r>
            <a:endParaRPr lang="en-US" sz="3200" dirty="0"/>
          </a:p>
        </p:txBody>
      </p:sp>
    </p:spTree>
    <p:extLst>
      <p:ext uri="{BB962C8B-B14F-4D97-AF65-F5344CB8AC3E}">
        <p14:creationId xmlns:p14="http://schemas.microsoft.com/office/powerpoint/2010/main" val="528368956"/>
      </p:ext>
    </p:extLst>
  </p:cSld>
  <p:clrMapOvr>
    <a:masterClrMapping/>
  </p:clrMapOvr>
  <mc:AlternateContent xmlns:mc="http://schemas.openxmlformats.org/markup-compatibility/2006" xmlns:p14="http://schemas.microsoft.com/office/powerpoint/2010/main">
    <mc:Choice Requires="p14">
      <p:transition spd="slow" p14:dur="2000" advTm="223"/>
    </mc:Choice>
    <mc:Fallback xmlns="">
      <p:transition spd="slow" advTm="223"/>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اهمیت </a:t>
            </a:r>
            <a:endParaRPr lang="en-US" dirty="0"/>
          </a:p>
        </p:txBody>
      </p:sp>
      <p:sp>
        <p:nvSpPr>
          <p:cNvPr id="3" name="Content Placeholder 2"/>
          <p:cNvSpPr>
            <a:spLocks noGrp="1"/>
          </p:cNvSpPr>
          <p:nvPr>
            <p:ph idx="1"/>
          </p:nvPr>
        </p:nvSpPr>
        <p:spPr/>
        <p:txBody>
          <a:bodyPr>
            <a:noAutofit/>
          </a:bodyPr>
          <a:lstStyle/>
          <a:p>
            <a:pPr algn="just" rtl="1"/>
            <a:r>
              <a:rPr lang="fa-IR" sz="3200" b="1" dirty="0" smtClean="0"/>
              <a:t>امروزه </a:t>
            </a:r>
            <a:r>
              <a:rPr lang="fa-IR" sz="3200" b="1" dirty="0"/>
              <a:t>خطاهای پزشکی یکی از مشکلات عمده بخش بهداشت و درمان در جهان می‌باشد که سالانه سبب مرگ و میر، عوارض جسمی برای بیماران و سایر افراد خانواده و حتی جامعه می‌شود. خطاهای پزشکی به عنوان یکی از پنج علل شایع مرگ در آمریکا شناسایی شده‌اند و به میزان غیرقابل قبولی در سطح بالایی رخ می‌دهد (7). بطوری که بروز خطاهای پزشکی در طول روند درمان 7.5 درصد است که تقریباً 50 درصد از این وقایع ناخوشایند قابل پیشگیری هستند (3).</a:t>
            </a:r>
            <a:endParaRPr lang="en-US" sz="3200" b="1" dirty="0"/>
          </a:p>
        </p:txBody>
      </p:sp>
    </p:spTree>
    <p:extLst>
      <p:ext uri="{BB962C8B-B14F-4D97-AF65-F5344CB8AC3E}">
        <p14:creationId xmlns:p14="http://schemas.microsoft.com/office/powerpoint/2010/main" val="3154046349"/>
      </p:ext>
    </p:extLst>
  </p:cSld>
  <p:clrMapOvr>
    <a:masterClrMapping/>
  </p:clrMapOvr>
  <mc:AlternateContent xmlns:mc="http://schemas.openxmlformats.org/markup-compatibility/2006" xmlns:p14="http://schemas.microsoft.com/office/powerpoint/2010/main">
    <mc:Choice Requires="p14">
      <p:transition spd="slow" p14:dur="2000" advTm="4576"/>
    </mc:Choice>
    <mc:Fallback xmlns="">
      <p:transition spd="slow" advTm="4576"/>
    </mc:Fallback>
  </mc:AlternateContent>
  <p:timing>
    <p:tnLst>
      <p:par>
        <p:cTn id="1" dur="indefinite" restart="never" nodeType="tmRoot"/>
      </p:par>
    </p:tnLst>
  </p:timing>
</p:sld>
</file>

<file path=ppt/theme/theme1.xml><?xml version="1.0" encoding="utf-8"?>
<a:theme xmlns:a="http://schemas.openxmlformats.org/drawingml/2006/main" name="Retrospect">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Candara">
      <a:maj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andara" panose="020E0502030303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Banded Edge">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docProps/app.xml><?xml version="1.0" encoding="utf-8"?>
<Properties xmlns="http://schemas.openxmlformats.org/officeDocument/2006/extended-properties" xmlns:vt="http://schemas.openxmlformats.org/officeDocument/2006/docPropsVTypes">
  <Template>Retrospect</Template>
  <TotalTime>162</TotalTime>
  <Words>3104</Words>
  <Application>Microsoft Office PowerPoint</Application>
  <PresentationFormat>Widescreen</PresentationFormat>
  <Paragraphs>165</Paragraphs>
  <Slides>50</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50</vt:i4>
      </vt:variant>
    </vt:vector>
  </HeadingPairs>
  <TitlesOfParts>
    <vt:vector size="54" baseType="lpstr">
      <vt:lpstr>Calibri</vt:lpstr>
      <vt:lpstr>Candara</vt:lpstr>
      <vt:lpstr>Tahoma</vt:lpstr>
      <vt:lpstr>Retrospect</vt:lpstr>
      <vt:lpstr>- تعریف ایمنی بیمار: ایمنی بیمار، به معنای رهایی از هرگونه صدمات تصادفی نشات گرفته از مراقبت‌های سلامت، می‌باشد. </vt:lpstr>
      <vt:lpstr>دستورالعمل‌های ایمنی بیمار </vt:lpstr>
      <vt:lpstr>نه راه حل ایمنی بیمار</vt:lpstr>
      <vt:lpstr>فعالیت های واحد ایمنیی بیمار</vt:lpstr>
      <vt:lpstr>شاخص های ایمنی بیمار </vt:lpstr>
      <vt:lpstr>چشم انداز ایمنی بیمار </vt:lpstr>
      <vt:lpstr>اهمیت</vt:lpstr>
      <vt:lpstr>اهمیت خطا</vt:lpstr>
      <vt:lpstr>اهمیت </vt:lpstr>
      <vt:lpstr>تحلیل خطا</vt:lpstr>
      <vt:lpstr>خطای دارویی</vt:lpstr>
      <vt:lpstr>فرهنگ  ایمنی بیمار</vt:lpstr>
      <vt:lpstr>فرهنگ ایمنی بیمار</vt:lpstr>
      <vt:lpstr>مدیریت خطر</vt:lpstr>
      <vt:lpstr>مدیریت خطر</vt:lpstr>
      <vt:lpstr>تعاریف</vt:lpstr>
      <vt:lpstr>ضرورت مدیریت ریسک</vt:lpstr>
      <vt:lpstr>چرا در سیستم درمان به مدیریت ریسک نیاز داریم؟</vt:lpstr>
      <vt:lpstr>رویکرد های موجود در شناسایی ریسک</vt:lpstr>
      <vt:lpstr>رویکرد گذشته نگر</vt:lpstr>
      <vt:lpstr>رویکرد آینده نگر</vt:lpstr>
      <vt:lpstr>منابع برای شناسایی ریسک کدامند؟</vt:lpstr>
      <vt:lpstr>تحلیل ریسک</vt:lpstr>
      <vt:lpstr>ماتریس ارزیابی ریسک</vt:lpstr>
      <vt:lpstr>F.M.E.A</vt:lpstr>
      <vt:lpstr>ارزیابی ریسک به روش F.M.E.A</vt:lpstr>
      <vt:lpstr>اهمیتF.M.E.A</vt:lpstr>
      <vt:lpstr>PowerPoint Presentation</vt:lpstr>
      <vt:lpstr>تعریف ایمنی</vt:lpstr>
      <vt:lpstr>مقدمه</vt:lpstr>
      <vt:lpstr>شش بعد کلیدی مراقبت  باکیفیت</vt:lpstr>
      <vt:lpstr>انواع خطا</vt:lpstr>
      <vt:lpstr>انواع خطا های مراقبتی</vt:lpstr>
      <vt:lpstr>مدل پنیر سوئیسی</vt:lpstr>
      <vt:lpstr>فرهنگ ایمنی بیمار</vt:lpstr>
      <vt:lpstr>تفاوت در انواع فرهنگ</vt:lpstr>
      <vt:lpstr>PowerPoint Presentation</vt:lpstr>
      <vt:lpstr>PowerPoint Presentation</vt:lpstr>
      <vt:lpstr>PowerPoint Presentation</vt:lpstr>
      <vt:lpstr>Adverse Drug Reaction</vt:lpstr>
      <vt:lpstr>چگونه ایمنی را در حوادث بالینی حفظ کنیم؟ </vt:lpstr>
      <vt:lpstr>نمونه بالینی</vt:lpstr>
      <vt:lpstr>نمونه بالینی</vt:lpstr>
      <vt:lpstr>آیامی توانید عوامل موثر در بروز این خطا را شناسایی کنید؟</vt:lpstr>
      <vt:lpstr>PowerPoint Presentation</vt:lpstr>
      <vt:lpstr>نتیجه گیری</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سالن کنفرانس</dc:creator>
  <cp:lastModifiedBy>سالن کنفرانس</cp:lastModifiedBy>
  <cp:revision>16</cp:revision>
  <dcterms:created xsi:type="dcterms:W3CDTF">2024-10-31T09:06:23Z</dcterms:created>
  <dcterms:modified xsi:type="dcterms:W3CDTF">2024-11-13T05:01:06Z</dcterms:modified>
</cp:coreProperties>
</file>