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diagrams/drawing2.xml" ContentType="application/vnd.ms-office.drawingml.diagramDrawing+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61"/>
  </p:notesMasterIdLst>
  <p:handoutMasterIdLst>
    <p:handoutMasterId r:id="rId62"/>
  </p:handoutMasterIdLst>
  <p:sldIdLst>
    <p:sldId id="274" r:id="rId2"/>
    <p:sldId id="404" r:id="rId3"/>
    <p:sldId id="345" r:id="rId4"/>
    <p:sldId id="344" r:id="rId5"/>
    <p:sldId id="342" r:id="rId6"/>
    <p:sldId id="283" r:id="rId7"/>
    <p:sldId id="347" r:id="rId8"/>
    <p:sldId id="349" r:id="rId9"/>
    <p:sldId id="350" r:id="rId10"/>
    <p:sldId id="351" r:id="rId11"/>
    <p:sldId id="352" r:id="rId12"/>
    <p:sldId id="355" r:id="rId13"/>
    <p:sldId id="354" r:id="rId14"/>
    <p:sldId id="356" r:id="rId15"/>
    <p:sldId id="357" r:id="rId16"/>
    <p:sldId id="358" r:id="rId17"/>
    <p:sldId id="359" r:id="rId18"/>
    <p:sldId id="360" r:id="rId19"/>
    <p:sldId id="362" r:id="rId20"/>
    <p:sldId id="365" r:id="rId21"/>
    <p:sldId id="361" r:id="rId22"/>
    <p:sldId id="363" r:id="rId23"/>
    <p:sldId id="364" r:id="rId24"/>
    <p:sldId id="366" r:id="rId25"/>
    <p:sldId id="368" r:id="rId26"/>
    <p:sldId id="369" r:id="rId27"/>
    <p:sldId id="370" r:id="rId28"/>
    <p:sldId id="374" r:id="rId29"/>
    <p:sldId id="371" r:id="rId30"/>
    <p:sldId id="372" r:id="rId31"/>
    <p:sldId id="373" r:id="rId32"/>
    <p:sldId id="375" r:id="rId33"/>
    <p:sldId id="376" r:id="rId34"/>
    <p:sldId id="377" r:id="rId35"/>
    <p:sldId id="378" r:id="rId36"/>
    <p:sldId id="380" r:id="rId37"/>
    <p:sldId id="379" r:id="rId38"/>
    <p:sldId id="381" r:id="rId39"/>
    <p:sldId id="382" r:id="rId40"/>
    <p:sldId id="384" r:id="rId41"/>
    <p:sldId id="385" r:id="rId42"/>
    <p:sldId id="386" r:id="rId43"/>
    <p:sldId id="387" r:id="rId44"/>
    <p:sldId id="389" r:id="rId45"/>
    <p:sldId id="391" r:id="rId46"/>
    <p:sldId id="390" r:id="rId47"/>
    <p:sldId id="393" r:id="rId48"/>
    <p:sldId id="395" r:id="rId49"/>
    <p:sldId id="396" r:id="rId50"/>
    <p:sldId id="397" r:id="rId51"/>
    <p:sldId id="398" r:id="rId52"/>
    <p:sldId id="399" r:id="rId53"/>
    <p:sldId id="400" r:id="rId54"/>
    <p:sldId id="401" r:id="rId55"/>
    <p:sldId id="402" r:id="rId56"/>
    <p:sldId id="336" r:id="rId57"/>
    <p:sldId id="337" r:id="rId58"/>
    <p:sldId id="403" r:id="rId59"/>
    <p:sldId id="278"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00"/>
    <a:srgbClr val="66CCFF"/>
    <a:srgbClr val="FFCC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269" autoAdjust="0"/>
    <p:restoredTop sz="94660"/>
  </p:normalViewPr>
  <p:slideViewPr>
    <p:cSldViewPr>
      <p:cViewPr varScale="1">
        <p:scale>
          <a:sx n="67" d="100"/>
          <a:sy n="67" d="100"/>
        </p:scale>
        <p:origin x="-8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0867FD-D91E-4DDE-A501-63A4041413EA}" type="doc">
      <dgm:prSet loTypeId="urn:microsoft.com/office/officeart/2005/8/layout/radial4" loCatId="relationship" qsTypeId="urn:microsoft.com/office/officeart/2005/8/quickstyle/simple1" qsCatId="simple" csTypeId="urn:microsoft.com/office/officeart/2005/8/colors/accent2_1" csCatId="accent2" phldr="1"/>
      <dgm:spPr/>
      <dgm:t>
        <a:bodyPr/>
        <a:lstStyle/>
        <a:p>
          <a:pPr rtl="1"/>
          <a:endParaRPr lang="fa-IR"/>
        </a:p>
      </dgm:t>
    </dgm:pt>
    <dgm:pt modelId="{58C8A0B1-868D-4B81-9307-1CBFA3845CB9}">
      <dgm:prSet phldrT="[Text]" custT="1"/>
      <dgm:spPr/>
      <dgm:t>
        <a:bodyPr/>
        <a:lstStyle/>
        <a:p>
          <a:pPr rtl="1"/>
          <a:r>
            <a:rPr lang="fa-IR" sz="3600" dirty="0" smtClean="0">
              <a:solidFill>
                <a:srgbClr val="C00000"/>
              </a:solidFill>
              <a:cs typeface="B Titr" pitchFamily="2" charset="-78"/>
            </a:rPr>
            <a:t>عوامل فردي</a:t>
          </a:r>
          <a:endParaRPr lang="fa-IR" sz="3600" dirty="0">
            <a:solidFill>
              <a:srgbClr val="C00000"/>
            </a:solidFill>
            <a:cs typeface="B Titr" pitchFamily="2" charset="-78"/>
          </a:endParaRPr>
        </a:p>
      </dgm:t>
    </dgm:pt>
    <dgm:pt modelId="{9D2E98EA-9DE5-41C3-86C6-32559D846B02}" type="parTrans" cxnId="{22865867-ED8C-407C-A388-1B0FCD8DCA4B}">
      <dgm:prSet/>
      <dgm:spPr/>
      <dgm:t>
        <a:bodyPr/>
        <a:lstStyle/>
        <a:p>
          <a:pPr rtl="1"/>
          <a:endParaRPr lang="fa-IR" sz="3600">
            <a:solidFill>
              <a:srgbClr val="C00000"/>
            </a:solidFill>
            <a:cs typeface="B Titr" pitchFamily="2" charset="-78"/>
          </a:endParaRPr>
        </a:p>
      </dgm:t>
    </dgm:pt>
    <dgm:pt modelId="{D80DD88C-0F86-4EC3-AEE3-AB723F9E5C66}" type="sibTrans" cxnId="{22865867-ED8C-407C-A388-1B0FCD8DCA4B}">
      <dgm:prSet/>
      <dgm:spPr/>
      <dgm:t>
        <a:bodyPr/>
        <a:lstStyle/>
        <a:p>
          <a:pPr rtl="1"/>
          <a:endParaRPr lang="fa-IR" sz="3600">
            <a:solidFill>
              <a:srgbClr val="C00000"/>
            </a:solidFill>
            <a:cs typeface="B Titr" pitchFamily="2" charset="-78"/>
          </a:endParaRPr>
        </a:p>
      </dgm:t>
    </dgm:pt>
    <dgm:pt modelId="{414EC8E9-4A31-4F56-9EB5-398BEA6D0B50}">
      <dgm:prSet phldrT="[Text]" custT="1"/>
      <dgm:spPr/>
      <dgm:t>
        <a:bodyPr/>
        <a:lstStyle/>
        <a:p>
          <a:pPr rtl="1"/>
          <a:r>
            <a:rPr lang="fa-IR" sz="3600" dirty="0" smtClean="0">
              <a:solidFill>
                <a:srgbClr val="C00000"/>
              </a:solidFill>
              <a:cs typeface="B Titr" pitchFamily="2" charset="-78"/>
            </a:rPr>
            <a:t>آتوپي</a:t>
          </a:r>
          <a:endParaRPr lang="fa-IR" sz="3600" dirty="0">
            <a:solidFill>
              <a:srgbClr val="C00000"/>
            </a:solidFill>
            <a:cs typeface="B Titr" pitchFamily="2" charset="-78"/>
          </a:endParaRPr>
        </a:p>
      </dgm:t>
    </dgm:pt>
    <dgm:pt modelId="{2C052A30-2FBF-4E2C-913D-84BF6C28FBFE}" type="parTrans" cxnId="{535B8642-E524-4378-A8E2-0A4360C89572}">
      <dgm:prSet/>
      <dgm:spPr/>
      <dgm:t>
        <a:bodyPr/>
        <a:lstStyle/>
        <a:p>
          <a:pPr rtl="1"/>
          <a:endParaRPr lang="fa-IR" sz="3600">
            <a:solidFill>
              <a:srgbClr val="C00000"/>
            </a:solidFill>
            <a:cs typeface="B Titr" pitchFamily="2" charset="-78"/>
          </a:endParaRPr>
        </a:p>
      </dgm:t>
    </dgm:pt>
    <dgm:pt modelId="{77DB3815-0AFE-44A5-9DA6-009B10E5AFC4}" type="sibTrans" cxnId="{535B8642-E524-4378-A8E2-0A4360C89572}">
      <dgm:prSet/>
      <dgm:spPr/>
      <dgm:t>
        <a:bodyPr/>
        <a:lstStyle/>
        <a:p>
          <a:pPr rtl="1"/>
          <a:endParaRPr lang="fa-IR" sz="3600">
            <a:solidFill>
              <a:srgbClr val="C00000"/>
            </a:solidFill>
            <a:cs typeface="B Titr" pitchFamily="2" charset="-78"/>
          </a:endParaRPr>
        </a:p>
      </dgm:t>
    </dgm:pt>
    <dgm:pt modelId="{A2737837-BA51-48A0-8BBC-0913F0C113D2}">
      <dgm:prSet phldrT="[Text]" custT="1"/>
      <dgm:spPr/>
      <dgm:t>
        <a:bodyPr/>
        <a:lstStyle/>
        <a:p>
          <a:pPr rtl="1"/>
          <a:r>
            <a:rPr lang="fa-IR" sz="3600" dirty="0" smtClean="0">
              <a:solidFill>
                <a:srgbClr val="C00000"/>
              </a:solidFill>
              <a:cs typeface="B Titr" pitchFamily="2" charset="-78"/>
            </a:rPr>
            <a:t>ژنتيك</a:t>
          </a:r>
          <a:endParaRPr lang="fa-IR" sz="3600" dirty="0">
            <a:solidFill>
              <a:srgbClr val="C00000"/>
            </a:solidFill>
            <a:cs typeface="B Titr" pitchFamily="2" charset="-78"/>
          </a:endParaRPr>
        </a:p>
      </dgm:t>
    </dgm:pt>
    <dgm:pt modelId="{7A268D28-3B9F-40EC-9581-A03B8BB478B7}" type="parTrans" cxnId="{2E9DAEBE-8874-438D-AF5E-FAA251DCE240}">
      <dgm:prSet/>
      <dgm:spPr/>
      <dgm:t>
        <a:bodyPr/>
        <a:lstStyle/>
        <a:p>
          <a:pPr rtl="1"/>
          <a:endParaRPr lang="fa-IR" sz="3600">
            <a:solidFill>
              <a:srgbClr val="C00000"/>
            </a:solidFill>
            <a:cs typeface="B Titr" pitchFamily="2" charset="-78"/>
          </a:endParaRPr>
        </a:p>
      </dgm:t>
    </dgm:pt>
    <dgm:pt modelId="{F8D96CE9-F1AF-4770-B0A9-E2657FAA1E02}" type="sibTrans" cxnId="{2E9DAEBE-8874-438D-AF5E-FAA251DCE240}">
      <dgm:prSet/>
      <dgm:spPr/>
      <dgm:t>
        <a:bodyPr/>
        <a:lstStyle/>
        <a:p>
          <a:pPr rtl="1"/>
          <a:endParaRPr lang="fa-IR" sz="3600">
            <a:solidFill>
              <a:srgbClr val="C00000"/>
            </a:solidFill>
            <a:cs typeface="B Titr" pitchFamily="2" charset="-78"/>
          </a:endParaRPr>
        </a:p>
      </dgm:t>
    </dgm:pt>
    <dgm:pt modelId="{EFD55E08-0FF7-4606-BE2D-B74C3B401071}">
      <dgm:prSet phldrT="[Text]" custT="1"/>
      <dgm:spPr/>
      <dgm:t>
        <a:bodyPr/>
        <a:lstStyle/>
        <a:p>
          <a:pPr rtl="1"/>
          <a:r>
            <a:rPr lang="fa-IR" sz="3600" dirty="0" smtClean="0">
              <a:solidFill>
                <a:srgbClr val="C00000"/>
              </a:solidFill>
              <a:cs typeface="B Titr" pitchFamily="2" charset="-78"/>
            </a:rPr>
            <a:t>جنسيت</a:t>
          </a:r>
          <a:endParaRPr lang="fa-IR" sz="3600" dirty="0">
            <a:solidFill>
              <a:srgbClr val="C00000"/>
            </a:solidFill>
            <a:cs typeface="B Titr" pitchFamily="2" charset="-78"/>
          </a:endParaRPr>
        </a:p>
      </dgm:t>
    </dgm:pt>
    <dgm:pt modelId="{BC683839-3302-46AC-BD15-43E98DB2EA2D}" type="parTrans" cxnId="{E7342B22-FC56-4192-87C4-7B882D2196A3}">
      <dgm:prSet/>
      <dgm:spPr/>
      <dgm:t>
        <a:bodyPr/>
        <a:lstStyle/>
        <a:p>
          <a:pPr rtl="1"/>
          <a:endParaRPr lang="fa-IR" sz="3600">
            <a:solidFill>
              <a:srgbClr val="C00000"/>
            </a:solidFill>
            <a:cs typeface="B Titr" pitchFamily="2" charset="-78"/>
          </a:endParaRPr>
        </a:p>
      </dgm:t>
    </dgm:pt>
    <dgm:pt modelId="{19645593-EBBD-452B-986A-F66DCAB22690}" type="sibTrans" cxnId="{E7342B22-FC56-4192-87C4-7B882D2196A3}">
      <dgm:prSet/>
      <dgm:spPr/>
      <dgm:t>
        <a:bodyPr/>
        <a:lstStyle/>
        <a:p>
          <a:pPr rtl="1"/>
          <a:endParaRPr lang="fa-IR" sz="3600">
            <a:solidFill>
              <a:srgbClr val="C00000"/>
            </a:solidFill>
            <a:cs typeface="B Titr" pitchFamily="2" charset="-78"/>
          </a:endParaRPr>
        </a:p>
      </dgm:t>
    </dgm:pt>
    <dgm:pt modelId="{C6ADF64A-3269-421F-98F1-0275F378ABF2}" type="pres">
      <dgm:prSet presAssocID="{190867FD-D91E-4DDE-A501-63A4041413EA}" presName="cycle" presStyleCnt="0">
        <dgm:presLayoutVars>
          <dgm:chMax val="1"/>
          <dgm:dir/>
          <dgm:animLvl val="ctr"/>
          <dgm:resizeHandles val="exact"/>
        </dgm:presLayoutVars>
      </dgm:prSet>
      <dgm:spPr/>
      <dgm:t>
        <a:bodyPr/>
        <a:lstStyle/>
        <a:p>
          <a:pPr rtl="1"/>
          <a:endParaRPr lang="fa-IR"/>
        </a:p>
      </dgm:t>
    </dgm:pt>
    <dgm:pt modelId="{F768EE19-D322-422A-8A66-DA06EE3D67FB}" type="pres">
      <dgm:prSet presAssocID="{58C8A0B1-868D-4B81-9307-1CBFA3845CB9}" presName="centerShape" presStyleLbl="node0" presStyleIdx="0" presStyleCnt="1"/>
      <dgm:spPr/>
      <dgm:t>
        <a:bodyPr/>
        <a:lstStyle/>
        <a:p>
          <a:pPr rtl="1"/>
          <a:endParaRPr lang="fa-IR"/>
        </a:p>
      </dgm:t>
    </dgm:pt>
    <dgm:pt modelId="{FAB18CA2-E1AE-4375-8686-4880F690932A}" type="pres">
      <dgm:prSet presAssocID="{2C052A30-2FBF-4E2C-913D-84BF6C28FBFE}" presName="parTrans" presStyleLbl="bgSibTrans2D1" presStyleIdx="0" presStyleCnt="3"/>
      <dgm:spPr/>
      <dgm:t>
        <a:bodyPr/>
        <a:lstStyle/>
        <a:p>
          <a:pPr rtl="1"/>
          <a:endParaRPr lang="fa-IR"/>
        </a:p>
      </dgm:t>
    </dgm:pt>
    <dgm:pt modelId="{46C41DF3-F9C0-41F9-9C78-39960E6D2DEC}" type="pres">
      <dgm:prSet presAssocID="{414EC8E9-4A31-4F56-9EB5-398BEA6D0B50}" presName="node" presStyleLbl="node1" presStyleIdx="0" presStyleCnt="3">
        <dgm:presLayoutVars>
          <dgm:bulletEnabled val="1"/>
        </dgm:presLayoutVars>
      </dgm:prSet>
      <dgm:spPr/>
      <dgm:t>
        <a:bodyPr/>
        <a:lstStyle/>
        <a:p>
          <a:pPr rtl="1"/>
          <a:endParaRPr lang="fa-IR"/>
        </a:p>
      </dgm:t>
    </dgm:pt>
    <dgm:pt modelId="{AEE684D0-FFE2-43C6-BEFA-3C83491A3904}" type="pres">
      <dgm:prSet presAssocID="{7A268D28-3B9F-40EC-9581-A03B8BB478B7}" presName="parTrans" presStyleLbl="bgSibTrans2D1" presStyleIdx="1" presStyleCnt="3"/>
      <dgm:spPr/>
      <dgm:t>
        <a:bodyPr/>
        <a:lstStyle/>
        <a:p>
          <a:pPr rtl="1"/>
          <a:endParaRPr lang="fa-IR"/>
        </a:p>
      </dgm:t>
    </dgm:pt>
    <dgm:pt modelId="{99AC1098-E862-44D9-B1A5-F50A2E3BE1A7}" type="pres">
      <dgm:prSet presAssocID="{A2737837-BA51-48A0-8BBC-0913F0C113D2}" presName="node" presStyleLbl="node1" presStyleIdx="1" presStyleCnt="3">
        <dgm:presLayoutVars>
          <dgm:bulletEnabled val="1"/>
        </dgm:presLayoutVars>
      </dgm:prSet>
      <dgm:spPr/>
      <dgm:t>
        <a:bodyPr/>
        <a:lstStyle/>
        <a:p>
          <a:pPr rtl="1"/>
          <a:endParaRPr lang="fa-IR"/>
        </a:p>
      </dgm:t>
    </dgm:pt>
    <dgm:pt modelId="{DD8C8DD0-D6B7-41E3-927E-F1E1AB9506E0}" type="pres">
      <dgm:prSet presAssocID="{BC683839-3302-46AC-BD15-43E98DB2EA2D}" presName="parTrans" presStyleLbl="bgSibTrans2D1" presStyleIdx="2" presStyleCnt="3"/>
      <dgm:spPr/>
      <dgm:t>
        <a:bodyPr/>
        <a:lstStyle/>
        <a:p>
          <a:pPr rtl="1"/>
          <a:endParaRPr lang="fa-IR"/>
        </a:p>
      </dgm:t>
    </dgm:pt>
    <dgm:pt modelId="{FED3636D-DFD7-4C7E-89D2-8A04B4B3849F}" type="pres">
      <dgm:prSet presAssocID="{EFD55E08-0FF7-4606-BE2D-B74C3B401071}" presName="node" presStyleLbl="node1" presStyleIdx="2" presStyleCnt="3">
        <dgm:presLayoutVars>
          <dgm:bulletEnabled val="1"/>
        </dgm:presLayoutVars>
      </dgm:prSet>
      <dgm:spPr/>
      <dgm:t>
        <a:bodyPr/>
        <a:lstStyle/>
        <a:p>
          <a:pPr rtl="1"/>
          <a:endParaRPr lang="fa-IR"/>
        </a:p>
      </dgm:t>
    </dgm:pt>
  </dgm:ptLst>
  <dgm:cxnLst>
    <dgm:cxn modelId="{E4ACF503-F12A-450B-A753-D9D79D14F2E9}" type="presOf" srcId="{7A268D28-3B9F-40EC-9581-A03B8BB478B7}" destId="{AEE684D0-FFE2-43C6-BEFA-3C83491A3904}" srcOrd="0" destOrd="0" presId="urn:microsoft.com/office/officeart/2005/8/layout/radial4"/>
    <dgm:cxn modelId="{328A37C0-57FD-46E3-830C-5C77499B529B}" type="presOf" srcId="{2C052A30-2FBF-4E2C-913D-84BF6C28FBFE}" destId="{FAB18CA2-E1AE-4375-8686-4880F690932A}" srcOrd="0" destOrd="0" presId="urn:microsoft.com/office/officeart/2005/8/layout/radial4"/>
    <dgm:cxn modelId="{22865867-ED8C-407C-A388-1B0FCD8DCA4B}" srcId="{190867FD-D91E-4DDE-A501-63A4041413EA}" destId="{58C8A0B1-868D-4B81-9307-1CBFA3845CB9}" srcOrd="0" destOrd="0" parTransId="{9D2E98EA-9DE5-41C3-86C6-32559D846B02}" sibTransId="{D80DD88C-0F86-4EC3-AEE3-AB723F9E5C66}"/>
    <dgm:cxn modelId="{4EC1E7A3-158D-4C6C-8953-0D4AE39BCC3A}" type="presOf" srcId="{BC683839-3302-46AC-BD15-43E98DB2EA2D}" destId="{DD8C8DD0-D6B7-41E3-927E-F1E1AB9506E0}" srcOrd="0" destOrd="0" presId="urn:microsoft.com/office/officeart/2005/8/layout/radial4"/>
    <dgm:cxn modelId="{9C8C6B38-D7DF-4DBC-94EE-C006836C5AFC}" type="presOf" srcId="{EFD55E08-0FF7-4606-BE2D-B74C3B401071}" destId="{FED3636D-DFD7-4C7E-89D2-8A04B4B3849F}" srcOrd="0" destOrd="0" presId="urn:microsoft.com/office/officeart/2005/8/layout/radial4"/>
    <dgm:cxn modelId="{2E9DAEBE-8874-438D-AF5E-FAA251DCE240}" srcId="{58C8A0B1-868D-4B81-9307-1CBFA3845CB9}" destId="{A2737837-BA51-48A0-8BBC-0913F0C113D2}" srcOrd="1" destOrd="0" parTransId="{7A268D28-3B9F-40EC-9581-A03B8BB478B7}" sibTransId="{F8D96CE9-F1AF-4770-B0A9-E2657FAA1E02}"/>
    <dgm:cxn modelId="{535B8642-E524-4378-A8E2-0A4360C89572}" srcId="{58C8A0B1-868D-4B81-9307-1CBFA3845CB9}" destId="{414EC8E9-4A31-4F56-9EB5-398BEA6D0B50}" srcOrd="0" destOrd="0" parTransId="{2C052A30-2FBF-4E2C-913D-84BF6C28FBFE}" sibTransId="{77DB3815-0AFE-44A5-9DA6-009B10E5AFC4}"/>
    <dgm:cxn modelId="{E7342B22-FC56-4192-87C4-7B882D2196A3}" srcId="{58C8A0B1-868D-4B81-9307-1CBFA3845CB9}" destId="{EFD55E08-0FF7-4606-BE2D-B74C3B401071}" srcOrd="2" destOrd="0" parTransId="{BC683839-3302-46AC-BD15-43E98DB2EA2D}" sibTransId="{19645593-EBBD-452B-986A-F66DCAB22690}"/>
    <dgm:cxn modelId="{68931A6D-D703-4D3D-9F23-6D2B33735B93}" type="presOf" srcId="{190867FD-D91E-4DDE-A501-63A4041413EA}" destId="{C6ADF64A-3269-421F-98F1-0275F378ABF2}" srcOrd="0" destOrd="0" presId="urn:microsoft.com/office/officeart/2005/8/layout/radial4"/>
    <dgm:cxn modelId="{B87958E4-FD05-4607-9BC1-AB9B152AD375}" type="presOf" srcId="{A2737837-BA51-48A0-8BBC-0913F0C113D2}" destId="{99AC1098-E862-44D9-B1A5-F50A2E3BE1A7}" srcOrd="0" destOrd="0" presId="urn:microsoft.com/office/officeart/2005/8/layout/radial4"/>
    <dgm:cxn modelId="{B3B5DF58-1E9B-4B30-9FAB-F1D0743E70D4}" type="presOf" srcId="{414EC8E9-4A31-4F56-9EB5-398BEA6D0B50}" destId="{46C41DF3-F9C0-41F9-9C78-39960E6D2DEC}" srcOrd="0" destOrd="0" presId="urn:microsoft.com/office/officeart/2005/8/layout/radial4"/>
    <dgm:cxn modelId="{F880961B-0719-45EA-A324-103CDF7B88D7}" type="presOf" srcId="{58C8A0B1-868D-4B81-9307-1CBFA3845CB9}" destId="{F768EE19-D322-422A-8A66-DA06EE3D67FB}" srcOrd="0" destOrd="0" presId="urn:microsoft.com/office/officeart/2005/8/layout/radial4"/>
    <dgm:cxn modelId="{6C037419-910C-4D95-A035-1E8F74F8FC86}" type="presParOf" srcId="{C6ADF64A-3269-421F-98F1-0275F378ABF2}" destId="{F768EE19-D322-422A-8A66-DA06EE3D67FB}" srcOrd="0" destOrd="0" presId="urn:microsoft.com/office/officeart/2005/8/layout/radial4"/>
    <dgm:cxn modelId="{DEAD7601-487F-483F-9A47-76A68C6C35FB}" type="presParOf" srcId="{C6ADF64A-3269-421F-98F1-0275F378ABF2}" destId="{FAB18CA2-E1AE-4375-8686-4880F690932A}" srcOrd="1" destOrd="0" presId="urn:microsoft.com/office/officeart/2005/8/layout/radial4"/>
    <dgm:cxn modelId="{B1E7225D-CE15-4A5B-9157-8E8B0A6411F4}" type="presParOf" srcId="{C6ADF64A-3269-421F-98F1-0275F378ABF2}" destId="{46C41DF3-F9C0-41F9-9C78-39960E6D2DEC}" srcOrd="2" destOrd="0" presId="urn:microsoft.com/office/officeart/2005/8/layout/radial4"/>
    <dgm:cxn modelId="{FE84DB8C-E7CF-41FF-BF4C-0D5E84A4BCDF}" type="presParOf" srcId="{C6ADF64A-3269-421F-98F1-0275F378ABF2}" destId="{AEE684D0-FFE2-43C6-BEFA-3C83491A3904}" srcOrd="3" destOrd="0" presId="urn:microsoft.com/office/officeart/2005/8/layout/radial4"/>
    <dgm:cxn modelId="{DFF7F71A-DE9A-47D0-B998-68F3DC078718}" type="presParOf" srcId="{C6ADF64A-3269-421F-98F1-0275F378ABF2}" destId="{99AC1098-E862-44D9-B1A5-F50A2E3BE1A7}" srcOrd="4" destOrd="0" presId="urn:microsoft.com/office/officeart/2005/8/layout/radial4"/>
    <dgm:cxn modelId="{0FE8F2D3-C09E-42BB-BCB1-267F2AC85209}" type="presParOf" srcId="{C6ADF64A-3269-421F-98F1-0275F378ABF2}" destId="{DD8C8DD0-D6B7-41E3-927E-F1E1AB9506E0}" srcOrd="5" destOrd="0" presId="urn:microsoft.com/office/officeart/2005/8/layout/radial4"/>
    <dgm:cxn modelId="{91C904AC-53BA-4FA8-B18E-BA41EE1A1F22}" type="presParOf" srcId="{C6ADF64A-3269-421F-98F1-0275F378ABF2}" destId="{FED3636D-DFD7-4C7E-89D2-8A04B4B3849F}" srcOrd="6" destOrd="0" presId="urn:microsoft.com/office/officeart/2005/8/layout/radial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0867FD-D91E-4DDE-A501-63A4041413EA}" type="doc">
      <dgm:prSet loTypeId="urn:microsoft.com/office/officeart/2005/8/layout/radial6" loCatId="relationship" qsTypeId="urn:microsoft.com/office/officeart/2005/8/quickstyle/3d1" qsCatId="3D" csTypeId="urn:microsoft.com/office/officeart/2005/8/colors/accent1_3" csCatId="accent1" phldr="1"/>
      <dgm:spPr/>
      <dgm:t>
        <a:bodyPr/>
        <a:lstStyle/>
        <a:p>
          <a:pPr rtl="1"/>
          <a:endParaRPr lang="fa-IR"/>
        </a:p>
      </dgm:t>
    </dgm:pt>
    <dgm:pt modelId="{58C8A0B1-868D-4B81-9307-1CBFA3845CB9}">
      <dgm:prSet phldrT="[Text]" custT="1"/>
      <dgm:spPr/>
      <dgm:t>
        <a:bodyPr/>
        <a:lstStyle/>
        <a:p>
          <a:pPr rtl="1"/>
          <a:r>
            <a:rPr lang="fa-IR" sz="2400" smtClean="0">
              <a:ln/>
              <a:solidFill>
                <a:srgbClr val="FFFF00"/>
              </a:solidFill>
              <a:cs typeface="B Titr" pitchFamily="2" charset="-78"/>
            </a:rPr>
            <a:t>علائم آسم</a:t>
          </a:r>
          <a:endParaRPr lang="fa-IR" sz="2400" dirty="0">
            <a:ln/>
            <a:solidFill>
              <a:srgbClr val="FFFF00"/>
            </a:solidFill>
            <a:cs typeface="B Titr" pitchFamily="2" charset="-78"/>
          </a:endParaRPr>
        </a:p>
      </dgm:t>
    </dgm:pt>
    <dgm:pt modelId="{9D2E98EA-9DE5-41C3-86C6-32559D846B02}" type="parTrans" cxnId="{22865867-ED8C-407C-A388-1B0FCD8DCA4B}">
      <dgm:prSet/>
      <dgm:spPr/>
      <dgm:t>
        <a:bodyPr/>
        <a:lstStyle/>
        <a:p>
          <a:pPr rtl="1"/>
          <a:endParaRPr lang="fa-IR">
            <a:ln>
              <a:solidFill>
                <a:srgbClr val="FFFF00"/>
              </a:solidFill>
            </a:ln>
            <a:solidFill>
              <a:srgbClr val="FFFF00"/>
            </a:solidFill>
            <a:cs typeface="B Titr" pitchFamily="2" charset="-78"/>
          </a:endParaRPr>
        </a:p>
      </dgm:t>
    </dgm:pt>
    <dgm:pt modelId="{D80DD88C-0F86-4EC3-AEE3-AB723F9E5C66}" type="sibTrans" cxnId="{22865867-ED8C-407C-A388-1B0FCD8DCA4B}">
      <dgm:prSet/>
      <dgm:spPr/>
      <dgm:t>
        <a:bodyPr/>
        <a:lstStyle/>
        <a:p>
          <a:pPr rtl="1"/>
          <a:endParaRPr lang="fa-IR">
            <a:ln>
              <a:solidFill>
                <a:srgbClr val="FFFF00"/>
              </a:solidFill>
            </a:ln>
            <a:solidFill>
              <a:srgbClr val="FFFF00"/>
            </a:solidFill>
            <a:cs typeface="B Titr" pitchFamily="2" charset="-78"/>
          </a:endParaRPr>
        </a:p>
      </dgm:t>
    </dgm:pt>
    <dgm:pt modelId="{414EC8E9-4A31-4F56-9EB5-398BEA6D0B50}">
      <dgm:prSet phldrT="[Text]"/>
      <dgm:spPr/>
      <dgm:t>
        <a:bodyPr/>
        <a:lstStyle/>
        <a:p>
          <a:pPr rtl="1"/>
          <a:r>
            <a:rPr lang="fa-IR" smtClean="0">
              <a:ln/>
              <a:solidFill>
                <a:srgbClr val="FFFF00"/>
              </a:solidFill>
              <a:cs typeface="B Titr" pitchFamily="2" charset="-78"/>
            </a:rPr>
            <a:t>سرفه</a:t>
          </a:r>
          <a:endParaRPr lang="fa-IR" dirty="0">
            <a:ln/>
            <a:solidFill>
              <a:srgbClr val="FFFF00"/>
            </a:solidFill>
            <a:cs typeface="B Titr" pitchFamily="2" charset="-78"/>
          </a:endParaRPr>
        </a:p>
      </dgm:t>
    </dgm:pt>
    <dgm:pt modelId="{2C052A30-2FBF-4E2C-913D-84BF6C28FBFE}" type="parTrans" cxnId="{535B8642-E524-4378-A8E2-0A4360C89572}">
      <dgm:prSet/>
      <dgm:spPr/>
      <dgm:t>
        <a:bodyPr/>
        <a:lstStyle/>
        <a:p>
          <a:pPr rtl="1"/>
          <a:endParaRPr lang="fa-IR">
            <a:ln>
              <a:solidFill>
                <a:srgbClr val="FFFF00"/>
              </a:solidFill>
            </a:ln>
            <a:solidFill>
              <a:srgbClr val="FFFF00"/>
            </a:solidFill>
            <a:cs typeface="B Titr" pitchFamily="2" charset="-78"/>
          </a:endParaRPr>
        </a:p>
      </dgm:t>
    </dgm:pt>
    <dgm:pt modelId="{77DB3815-0AFE-44A5-9DA6-009B10E5AFC4}" type="sibTrans" cxnId="{535B8642-E524-4378-A8E2-0A4360C89572}">
      <dgm:prSet/>
      <dgm:spPr/>
      <dgm:t>
        <a:bodyPr/>
        <a:lstStyle/>
        <a:p>
          <a:pPr rtl="1"/>
          <a:endParaRPr lang="fa-IR">
            <a:ln>
              <a:solidFill>
                <a:srgbClr val="FFFF00"/>
              </a:solidFill>
            </a:ln>
            <a:solidFill>
              <a:srgbClr val="FFFF00"/>
            </a:solidFill>
            <a:cs typeface="B Titr" pitchFamily="2" charset="-78"/>
          </a:endParaRPr>
        </a:p>
      </dgm:t>
    </dgm:pt>
    <dgm:pt modelId="{A2737837-BA51-48A0-8BBC-0913F0C113D2}">
      <dgm:prSet phldrT="[Text]"/>
      <dgm:spPr/>
      <dgm:t>
        <a:bodyPr/>
        <a:lstStyle/>
        <a:p>
          <a:pPr rtl="1"/>
          <a:r>
            <a:rPr lang="fa-IR" smtClean="0">
              <a:ln/>
              <a:solidFill>
                <a:srgbClr val="FFFF00"/>
              </a:solidFill>
              <a:cs typeface="B Titr" pitchFamily="2" charset="-78"/>
            </a:rPr>
            <a:t>خس خس</a:t>
          </a:r>
          <a:endParaRPr lang="fa-IR" dirty="0">
            <a:ln/>
            <a:solidFill>
              <a:srgbClr val="FFFF00"/>
            </a:solidFill>
            <a:cs typeface="B Titr" pitchFamily="2" charset="-78"/>
          </a:endParaRPr>
        </a:p>
      </dgm:t>
    </dgm:pt>
    <dgm:pt modelId="{7A268D28-3B9F-40EC-9581-A03B8BB478B7}" type="parTrans" cxnId="{2E9DAEBE-8874-438D-AF5E-FAA251DCE240}">
      <dgm:prSet/>
      <dgm:spPr/>
      <dgm:t>
        <a:bodyPr/>
        <a:lstStyle/>
        <a:p>
          <a:pPr rtl="1"/>
          <a:endParaRPr lang="fa-IR">
            <a:ln>
              <a:solidFill>
                <a:srgbClr val="FFFF00"/>
              </a:solidFill>
            </a:ln>
            <a:solidFill>
              <a:srgbClr val="FFFF00"/>
            </a:solidFill>
            <a:cs typeface="B Titr" pitchFamily="2" charset="-78"/>
          </a:endParaRPr>
        </a:p>
      </dgm:t>
    </dgm:pt>
    <dgm:pt modelId="{F8D96CE9-F1AF-4770-B0A9-E2657FAA1E02}" type="sibTrans" cxnId="{2E9DAEBE-8874-438D-AF5E-FAA251DCE240}">
      <dgm:prSet/>
      <dgm:spPr/>
      <dgm:t>
        <a:bodyPr/>
        <a:lstStyle/>
        <a:p>
          <a:pPr rtl="1"/>
          <a:endParaRPr lang="fa-IR">
            <a:ln>
              <a:solidFill>
                <a:srgbClr val="FFFF00"/>
              </a:solidFill>
            </a:ln>
            <a:solidFill>
              <a:srgbClr val="FFFF00"/>
            </a:solidFill>
            <a:cs typeface="B Titr" pitchFamily="2" charset="-78"/>
          </a:endParaRPr>
        </a:p>
      </dgm:t>
    </dgm:pt>
    <dgm:pt modelId="{C5C37CC4-4A98-4C6F-834D-5A14B9AC86DC}">
      <dgm:prSet phldrT="[Text]"/>
      <dgm:spPr/>
      <dgm:t>
        <a:bodyPr/>
        <a:lstStyle/>
        <a:p>
          <a:pPr rtl="1"/>
          <a:r>
            <a:rPr lang="fa-IR" smtClean="0">
              <a:ln/>
              <a:solidFill>
                <a:srgbClr val="FFFF00"/>
              </a:solidFill>
              <a:cs typeface="B Titr" pitchFamily="2" charset="-78"/>
            </a:rPr>
            <a:t>گرفتگي و فشار در قفسه سينه</a:t>
          </a:r>
          <a:endParaRPr lang="fa-IR" dirty="0">
            <a:ln/>
            <a:solidFill>
              <a:srgbClr val="FFFF00"/>
            </a:solidFill>
            <a:cs typeface="B Titr" pitchFamily="2" charset="-78"/>
          </a:endParaRPr>
        </a:p>
      </dgm:t>
    </dgm:pt>
    <dgm:pt modelId="{917136FF-ACB3-490A-A471-2B3C069450C2}" type="parTrans" cxnId="{FBEEDF0F-FEF5-4823-B69F-DB48DB40C05A}">
      <dgm:prSet/>
      <dgm:spPr/>
      <dgm:t>
        <a:bodyPr/>
        <a:lstStyle/>
        <a:p>
          <a:pPr rtl="1"/>
          <a:endParaRPr lang="fa-IR">
            <a:ln>
              <a:solidFill>
                <a:srgbClr val="FFFF00"/>
              </a:solidFill>
            </a:ln>
            <a:solidFill>
              <a:srgbClr val="FFFF00"/>
            </a:solidFill>
            <a:cs typeface="B Titr" pitchFamily="2" charset="-78"/>
          </a:endParaRPr>
        </a:p>
      </dgm:t>
    </dgm:pt>
    <dgm:pt modelId="{2F7698F1-199C-49D5-B992-34FBC98E2AC0}" type="sibTrans" cxnId="{FBEEDF0F-FEF5-4823-B69F-DB48DB40C05A}">
      <dgm:prSet/>
      <dgm:spPr/>
      <dgm:t>
        <a:bodyPr/>
        <a:lstStyle/>
        <a:p>
          <a:pPr rtl="1"/>
          <a:endParaRPr lang="fa-IR">
            <a:ln>
              <a:solidFill>
                <a:srgbClr val="FFFF00"/>
              </a:solidFill>
            </a:ln>
            <a:solidFill>
              <a:srgbClr val="FFFF00"/>
            </a:solidFill>
            <a:cs typeface="B Titr" pitchFamily="2" charset="-78"/>
          </a:endParaRPr>
        </a:p>
      </dgm:t>
    </dgm:pt>
    <dgm:pt modelId="{EFD55E08-0FF7-4606-BE2D-B74C3B401071}">
      <dgm:prSet phldrT="[Text]"/>
      <dgm:spPr/>
      <dgm:t>
        <a:bodyPr/>
        <a:lstStyle/>
        <a:p>
          <a:pPr rtl="1"/>
          <a:r>
            <a:rPr lang="fa-IR" smtClean="0">
              <a:ln/>
              <a:solidFill>
                <a:srgbClr val="FFFF00"/>
              </a:solidFill>
              <a:cs typeface="B Titr" pitchFamily="2" charset="-78"/>
            </a:rPr>
            <a:t>تنگي نفس</a:t>
          </a:r>
          <a:endParaRPr lang="fa-IR" dirty="0">
            <a:ln/>
            <a:solidFill>
              <a:srgbClr val="FFFF00"/>
            </a:solidFill>
            <a:cs typeface="B Titr" pitchFamily="2" charset="-78"/>
          </a:endParaRPr>
        </a:p>
      </dgm:t>
    </dgm:pt>
    <dgm:pt modelId="{BC683839-3302-46AC-BD15-43E98DB2EA2D}" type="parTrans" cxnId="{E7342B22-FC56-4192-87C4-7B882D2196A3}">
      <dgm:prSet/>
      <dgm:spPr/>
      <dgm:t>
        <a:bodyPr/>
        <a:lstStyle/>
        <a:p>
          <a:pPr rtl="1"/>
          <a:endParaRPr lang="fa-IR">
            <a:ln>
              <a:solidFill>
                <a:srgbClr val="FFFF00"/>
              </a:solidFill>
            </a:ln>
            <a:solidFill>
              <a:srgbClr val="FFFF00"/>
            </a:solidFill>
            <a:cs typeface="B Titr" pitchFamily="2" charset="-78"/>
          </a:endParaRPr>
        </a:p>
      </dgm:t>
    </dgm:pt>
    <dgm:pt modelId="{19645593-EBBD-452B-986A-F66DCAB22690}" type="sibTrans" cxnId="{E7342B22-FC56-4192-87C4-7B882D2196A3}">
      <dgm:prSet/>
      <dgm:spPr/>
      <dgm:t>
        <a:bodyPr/>
        <a:lstStyle/>
        <a:p>
          <a:pPr rtl="1"/>
          <a:endParaRPr lang="fa-IR">
            <a:ln>
              <a:solidFill>
                <a:srgbClr val="FFFF00"/>
              </a:solidFill>
            </a:ln>
            <a:solidFill>
              <a:srgbClr val="FFFF00"/>
            </a:solidFill>
            <a:cs typeface="B Titr" pitchFamily="2" charset="-78"/>
          </a:endParaRPr>
        </a:p>
      </dgm:t>
    </dgm:pt>
    <dgm:pt modelId="{A4381615-5C82-482E-9FA1-699E2BBC7874}" type="pres">
      <dgm:prSet presAssocID="{190867FD-D91E-4DDE-A501-63A4041413EA}" presName="Name0" presStyleCnt="0">
        <dgm:presLayoutVars>
          <dgm:chMax val="1"/>
          <dgm:dir/>
          <dgm:animLvl val="ctr"/>
          <dgm:resizeHandles val="exact"/>
        </dgm:presLayoutVars>
      </dgm:prSet>
      <dgm:spPr/>
      <dgm:t>
        <a:bodyPr/>
        <a:lstStyle/>
        <a:p>
          <a:pPr rtl="1"/>
          <a:endParaRPr lang="fa-IR"/>
        </a:p>
      </dgm:t>
    </dgm:pt>
    <dgm:pt modelId="{4AE6DD0E-BBBD-4519-83E1-BC7DC0994B9E}" type="pres">
      <dgm:prSet presAssocID="{58C8A0B1-868D-4B81-9307-1CBFA3845CB9}" presName="centerShape" presStyleLbl="node0" presStyleIdx="0" presStyleCnt="1" custScaleX="83140" custScaleY="77056" custLinFactNeighborX="973" custLinFactNeighborY="716"/>
      <dgm:spPr/>
      <dgm:t>
        <a:bodyPr/>
        <a:lstStyle/>
        <a:p>
          <a:pPr rtl="1"/>
          <a:endParaRPr lang="fa-IR"/>
        </a:p>
      </dgm:t>
    </dgm:pt>
    <dgm:pt modelId="{C677D2A6-FC60-421B-B45F-9AE6AA3BCC92}" type="pres">
      <dgm:prSet presAssocID="{414EC8E9-4A31-4F56-9EB5-398BEA6D0B50}" presName="node" presStyleLbl="node1" presStyleIdx="0" presStyleCnt="4" custScaleX="150559">
        <dgm:presLayoutVars>
          <dgm:bulletEnabled val="1"/>
        </dgm:presLayoutVars>
      </dgm:prSet>
      <dgm:spPr/>
      <dgm:t>
        <a:bodyPr/>
        <a:lstStyle/>
        <a:p>
          <a:pPr rtl="1"/>
          <a:endParaRPr lang="fa-IR"/>
        </a:p>
      </dgm:t>
    </dgm:pt>
    <dgm:pt modelId="{3D9FBEC5-BA09-467A-8BC6-5E70DFCEB70D}" type="pres">
      <dgm:prSet presAssocID="{414EC8E9-4A31-4F56-9EB5-398BEA6D0B50}" presName="dummy" presStyleCnt="0"/>
      <dgm:spPr/>
      <dgm:t>
        <a:bodyPr/>
        <a:lstStyle/>
        <a:p>
          <a:pPr rtl="1"/>
          <a:endParaRPr lang="fa-IR"/>
        </a:p>
      </dgm:t>
    </dgm:pt>
    <dgm:pt modelId="{87C0A7B6-9E66-48AA-A084-B35B2008CF63}" type="pres">
      <dgm:prSet presAssocID="{77DB3815-0AFE-44A5-9DA6-009B10E5AFC4}" presName="sibTrans" presStyleLbl="sibTrans2D1" presStyleIdx="0" presStyleCnt="4"/>
      <dgm:spPr/>
      <dgm:t>
        <a:bodyPr/>
        <a:lstStyle/>
        <a:p>
          <a:pPr rtl="1"/>
          <a:endParaRPr lang="fa-IR"/>
        </a:p>
      </dgm:t>
    </dgm:pt>
    <dgm:pt modelId="{944437B9-A058-4E1A-9E32-88FB3B873315}" type="pres">
      <dgm:prSet presAssocID="{A2737837-BA51-48A0-8BBC-0913F0C113D2}" presName="node" presStyleLbl="node1" presStyleIdx="1" presStyleCnt="4" custScaleX="145339">
        <dgm:presLayoutVars>
          <dgm:bulletEnabled val="1"/>
        </dgm:presLayoutVars>
      </dgm:prSet>
      <dgm:spPr/>
      <dgm:t>
        <a:bodyPr/>
        <a:lstStyle/>
        <a:p>
          <a:pPr rtl="1"/>
          <a:endParaRPr lang="fa-IR"/>
        </a:p>
      </dgm:t>
    </dgm:pt>
    <dgm:pt modelId="{D7CFEBDA-1BE4-4905-9FAC-EB76E4403653}" type="pres">
      <dgm:prSet presAssocID="{A2737837-BA51-48A0-8BBC-0913F0C113D2}" presName="dummy" presStyleCnt="0"/>
      <dgm:spPr/>
      <dgm:t>
        <a:bodyPr/>
        <a:lstStyle/>
        <a:p>
          <a:pPr rtl="1"/>
          <a:endParaRPr lang="fa-IR"/>
        </a:p>
      </dgm:t>
    </dgm:pt>
    <dgm:pt modelId="{BFE4603B-BA3E-416E-B059-2B7983D57A9E}" type="pres">
      <dgm:prSet presAssocID="{F8D96CE9-F1AF-4770-B0A9-E2657FAA1E02}" presName="sibTrans" presStyleLbl="sibTrans2D1" presStyleIdx="1" presStyleCnt="4"/>
      <dgm:spPr/>
      <dgm:t>
        <a:bodyPr/>
        <a:lstStyle/>
        <a:p>
          <a:pPr rtl="1"/>
          <a:endParaRPr lang="fa-IR"/>
        </a:p>
      </dgm:t>
    </dgm:pt>
    <dgm:pt modelId="{F8DAC033-65C8-46A0-A6E7-61D994D68241}" type="pres">
      <dgm:prSet presAssocID="{C5C37CC4-4A98-4C6F-834D-5A14B9AC86DC}" presName="node" presStyleLbl="node1" presStyleIdx="2" presStyleCnt="4" custScaleX="153535">
        <dgm:presLayoutVars>
          <dgm:bulletEnabled val="1"/>
        </dgm:presLayoutVars>
      </dgm:prSet>
      <dgm:spPr/>
      <dgm:t>
        <a:bodyPr/>
        <a:lstStyle/>
        <a:p>
          <a:pPr rtl="1"/>
          <a:endParaRPr lang="fa-IR"/>
        </a:p>
      </dgm:t>
    </dgm:pt>
    <dgm:pt modelId="{FF4C790B-DBFC-4641-A22B-6C9D8ACBA104}" type="pres">
      <dgm:prSet presAssocID="{C5C37CC4-4A98-4C6F-834D-5A14B9AC86DC}" presName="dummy" presStyleCnt="0"/>
      <dgm:spPr/>
      <dgm:t>
        <a:bodyPr/>
        <a:lstStyle/>
        <a:p>
          <a:pPr rtl="1"/>
          <a:endParaRPr lang="fa-IR"/>
        </a:p>
      </dgm:t>
    </dgm:pt>
    <dgm:pt modelId="{E90610E4-4457-4144-94EE-25A7C067C253}" type="pres">
      <dgm:prSet presAssocID="{2F7698F1-199C-49D5-B992-34FBC98E2AC0}" presName="sibTrans" presStyleLbl="sibTrans2D1" presStyleIdx="2" presStyleCnt="4"/>
      <dgm:spPr/>
      <dgm:t>
        <a:bodyPr/>
        <a:lstStyle/>
        <a:p>
          <a:pPr rtl="1"/>
          <a:endParaRPr lang="fa-IR"/>
        </a:p>
      </dgm:t>
    </dgm:pt>
    <dgm:pt modelId="{51C91A7D-6ED2-44AC-BC01-97EF19156059}" type="pres">
      <dgm:prSet presAssocID="{EFD55E08-0FF7-4606-BE2D-B74C3B401071}" presName="node" presStyleLbl="node1" presStyleIdx="3" presStyleCnt="4" custScaleX="142225">
        <dgm:presLayoutVars>
          <dgm:bulletEnabled val="1"/>
        </dgm:presLayoutVars>
      </dgm:prSet>
      <dgm:spPr/>
      <dgm:t>
        <a:bodyPr/>
        <a:lstStyle/>
        <a:p>
          <a:pPr rtl="1"/>
          <a:endParaRPr lang="fa-IR"/>
        </a:p>
      </dgm:t>
    </dgm:pt>
    <dgm:pt modelId="{0D111B9C-2563-4ADD-97AB-228A5CABBAD5}" type="pres">
      <dgm:prSet presAssocID="{EFD55E08-0FF7-4606-BE2D-B74C3B401071}" presName="dummy" presStyleCnt="0"/>
      <dgm:spPr/>
      <dgm:t>
        <a:bodyPr/>
        <a:lstStyle/>
        <a:p>
          <a:pPr rtl="1"/>
          <a:endParaRPr lang="fa-IR"/>
        </a:p>
      </dgm:t>
    </dgm:pt>
    <dgm:pt modelId="{3915A82B-3891-497D-9EC0-E123587C14D8}" type="pres">
      <dgm:prSet presAssocID="{19645593-EBBD-452B-986A-F66DCAB22690}" presName="sibTrans" presStyleLbl="sibTrans2D1" presStyleIdx="3" presStyleCnt="4"/>
      <dgm:spPr/>
      <dgm:t>
        <a:bodyPr/>
        <a:lstStyle/>
        <a:p>
          <a:pPr rtl="1"/>
          <a:endParaRPr lang="fa-IR"/>
        </a:p>
      </dgm:t>
    </dgm:pt>
  </dgm:ptLst>
  <dgm:cxnLst>
    <dgm:cxn modelId="{60EF64AE-3054-4127-9640-702BC3FA362A}" type="presOf" srcId="{EFD55E08-0FF7-4606-BE2D-B74C3B401071}" destId="{51C91A7D-6ED2-44AC-BC01-97EF19156059}" srcOrd="0" destOrd="0" presId="urn:microsoft.com/office/officeart/2005/8/layout/radial6"/>
    <dgm:cxn modelId="{22865867-ED8C-407C-A388-1B0FCD8DCA4B}" srcId="{190867FD-D91E-4DDE-A501-63A4041413EA}" destId="{58C8A0B1-868D-4B81-9307-1CBFA3845CB9}" srcOrd="0" destOrd="0" parTransId="{9D2E98EA-9DE5-41C3-86C6-32559D846B02}" sibTransId="{D80DD88C-0F86-4EC3-AEE3-AB723F9E5C66}"/>
    <dgm:cxn modelId="{C2DEF67B-9F10-4BAD-B72E-01477CE27E7C}" type="presOf" srcId="{190867FD-D91E-4DDE-A501-63A4041413EA}" destId="{A4381615-5C82-482E-9FA1-699E2BBC7874}" srcOrd="0" destOrd="0" presId="urn:microsoft.com/office/officeart/2005/8/layout/radial6"/>
    <dgm:cxn modelId="{FBEEDF0F-FEF5-4823-B69F-DB48DB40C05A}" srcId="{58C8A0B1-868D-4B81-9307-1CBFA3845CB9}" destId="{C5C37CC4-4A98-4C6F-834D-5A14B9AC86DC}" srcOrd="2" destOrd="0" parTransId="{917136FF-ACB3-490A-A471-2B3C069450C2}" sibTransId="{2F7698F1-199C-49D5-B992-34FBC98E2AC0}"/>
    <dgm:cxn modelId="{2DBF517E-D284-4E83-87D9-2B46CDCDD9E4}" type="presOf" srcId="{2F7698F1-199C-49D5-B992-34FBC98E2AC0}" destId="{E90610E4-4457-4144-94EE-25A7C067C253}" srcOrd="0" destOrd="0" presId="urn:microsoft.com/office/officeart/2005/8/layout/radial6"/>
    <dgm:cxn modelId="{E7342B22-FC56-4192-87C4-7B882D2196A3}" srcId="{58C8A0B1-868D-4B81-9307-1CBFA3845CB9}" destId="{EFD55E08-0FF7-4606-BE2D-B74C3B401071}" srcOrd="3" destOrd="0" parTransId="{BC683839-3302-46AC-BD15-43E98DB2EA2D}" sibTransId="{19645593-EBBD-452B-986A-F66DCAB22690}"/>
    <dgm:cxn modelId="{B3A0E329-2A35-4E90-8F76-B01CD31EB4B0}" type="presOf" srcId="{C5C37CC4-4A98-4C6F-834D-5A14B9AC86DC}" destId="{F8DAC033-65C8-46A0-A6E7-61D994D68241}" srcOrd="0" destOrd="0" presId="urn:microsoft.com/office/officeart/2005/8/layout/radial6"/>
    <dgm:cxn modelId="{AC26BBCF-1F00-4583-A9EB-A976D60EFCFB}" type="presOf" srcId="{77DB3815-0AFE-44A5-9DA6-009B10E5AFC4}" destId="{87C0A7B6-9E66-48AA-A084-B35B2008CF63}" srcOrd="0" destOrd="0" presId="urn:microsoft.com/office/officeart/2005/8/layout/radial6"/>
    <dgm:cxn modelId="{D0723FC9-3244-48B6-A1E4-96EFC6D97B45}" type="presOf" srcId="{A2737837-BA51-48A0-8BBC-0913F0C113D2}" destId="{944437B9-A058-4E1A-9E32-88FB3B873315}" srcOrd="0" destOrd="0" presId="urn:microsoft.com/office/officeart/2005/8/layout/radial6"/>
    <dgm:cxn modelId="{535B8642-E524-4378-A8E2-0A4360C89572}" srcId="{58C8A0B1-868D-4B81-9307-1CBFA3845CB9}" destId="{414EC8E9-4A31-4F56-9EB5-398BEA6D0B50}" srcOrd="0" destOrd="0" parTransId="{2C052A30-2FBF-4E2C-913D-84BF6C28FBFE}" sibTransId="{77DB3815-0AFE-44A5-9DA6-009B10E5AFC4}"/>
    <dgm:cxn modelId="{6848B537-7619-418D-B914-81FD9E803BFE}" type="presOf" srcId="{58C8A0B1-868D-4B81-9307-1CBFA3845CB9}" destId="{4AE6DD0E-BBBD-4519-83E1-BC7DC0994B9E}" srcOrd="0" destOrd="0" presId="urn:microsoft.com/office/officeart/2005/8/layout/radial6"/>
    <dgm:cxn modelId="{5AB602B4-9D01-4872-BB15-831677FC641F}" type="presOf" srcId="{F8D96CE9-F1AF-4770-B0A9-E2657FAA1E02}" destId="{BFE4603B-BA3E-416E-B059-2B7983D57A9E}" srcOrd="0" destOrd="0" presId="urn:microsoft.com/office/officeart/2005/8/layout/radial6"/>
    <dgm:cxn modelId="{84AA92AC-8636-4A33-8C06-682D2231C37A}" type="presOf" srcId="{414EC8E9-4A31-4F56-9EB5-398BEA6D0B50}" destId="{C677D2A6-FC60-421B-B45F-9AE6AA3BCC92}" srcOrd="0" destOrd="0" presId="urn:microsoft.com/office/officeart/2005/8/layout/radial6"/>
    <dgm:cxn modelId="{3E74485D-00EF-4ABE-B2FD-A17020E32ADE}" type="presOf" srcId="{19645593-EBBD-452B-986A-F66DCAB22690}" destId="{3915A82B-3891-497D-9EC0-E123587C14D8}" srcOrd="0" destOrd="0" presId="urn:microsoft.com/office/officeart/2005/8/layout/radial6"/>
    <dgm:cxn modelId="{2E9DAEBE-8874-438D-AF5E-FAA251DCE240}" srcId="{58C8A0B1-868D-4B81-9307-1CBFA3845CB9}" destId="{A2737837-BA51-48A0-8BBC-0913F0C113D2}" srcOrd="1" destOrd="0" parTransId="{7A268D28-3B9F-40EC-9581-A03B8BB478B7}" sibTransId="{F8D96CE9-F1AF-4770-B0A9-E2657FAA1E02}"/>
    <dgm:cxn modelId="{081AFC30-7883-421E-91CF-5FCD5C5DCE5A}" type="presParOf" srcId="{A4381615-5C82-482E-9FA1-699E2BBC7874}" destId="{4AE6DD0E-BBBD-4519-83E1-BC7DC0994B9E}" srcOrd="0" destOrd="0" presId="urn:microsoft.com/office/officeart/2005/8/layout/radial6"/>
    <dgm:cxn modelId="{D7C2EDA2-D86B-472B-A8B6-9FE98800EC25}" type="presParOf" srcId="{A4381615-5C82-482E-9FA1-699E2BBC7874}" destId="{C677D2A6-FC60-421B-B45F-9AE6AA3BCC92}" srcOrd="1" destOrd="0" presId="urn:microsoft.com/office/officeart/2005/8/layout/radial6"/>
    <dgm:cxn modelId="{44382380-2F9E-4FA1-9884-555298678F21}" type="presParOf" srcId="{A4381615-5C82-482E-9FA1-699E2BBC7874}" destId="{3D9FBEC5-BA09-467A-8BC6-5E70DFCEB70D}" srcOrd="2" destOrd="0" presId="urn:microsoft.com/office/officeart/2005/8/layout/radial6"/>
    <dgm:cxn modelId="{069B404B-2BBC-409E-AF10-CF548E1D6354}" type="presParOf" srcId="{A4381615-5C82-482E-9FA1-699E2BBC7874}" destId="{87C0A7B6-9E66-48AA-A084-B35B2008CF63}" srcOrd="3" destOrd="0" presId="urn:microsoft.com/office/officeart/2005/8/layout/radial6"/>
    <dgm:cxn modelId="{AD4D6DF3-44CD-4E63-8367-D9F77D0D092B}" type="presParOf" srcId="{A4381615-5C82-482E-9FA1-699E2BBC7874}" destId="{944437B9-A058-4E1A-9E32-88FB3B873315}" srcOrd="4" destOrd="0" presId="urn:microsoft.com/office/officeart/2005/8/layout/radial6"/>
    <dgm:cxn modelId="{01A8D3B1-B387-4070-8169-FE0BAE97A322}" type="presParOf" srcId="{A4381615-5C82-482E-9FA1-699E2BBC7874}" destId="{D7CFEBDA-1BE4-4905-9FAC-EB76E4403653}" srcOrd="5" destOrd="0" presId="urn:microsoft.com/office/officeart/2005/8/layout/radial6"/>
    <dgm:cxn modelId="{81907863-D5ED-465D-97A9-A48C44957F81}" type="presParOf" srcId="{A4381615-5C82-482E-9FA1-699E2BBC7874}" destId="{BFE4603B-BA3E-416E-B059-2B7983D57A9E}" srcOrd="6" destOrd="0" presId="urn:microsoft.com/office/officeart/2005/8/layout/radial6"/>
    <dgm:cxn modelId="{1F4C4912-1356-4179-A6FB-CE6CBDEFD8F6}" type="presParOf" srcId="{A4381615-5C82-482E-9FA1-699E2BBC7874}" destId="{F8DAC033-65C8-46A0-A6E7-61D994D68241}" srcOrd="7" destOrd="0" presId="urn:microsoft.com/office/officeart/2005/8/layout/radial6"/>
    <dgm:cxn modelId="{C028AACB-8ECA-491E-B4C5-A557E96A8529}" type="presParOf" srcId="{A4381615-5C82-482E-9FA1-699E2BBC7874}" destId="{FF4C790B-DBFC-4641-A22B-6C9D8ACBA104}" srcOrd="8" destOrd="0" presId="urn:microsoft.com/office/officeart/2005/8/layout/radial6"/>
    <dgm:cxn modelId="{35F0E11F-6F19-4F71-9F44-100761C930D8}" type="presParOf" srcId="{A4381615-5C82-482E-9FA1-699E2BBC7874}" destId="{E90610E4-4457-4144-94EE-25A7C067C253}" srcOrd="9" destOrd="0" presId="urn:microsoft.com/office/officeart/2005/8/layout/radial6"/>
    <dgm:cxn modelId="{8240E32E-8854-47A1-B110-272C7861670C}" type="presParOf" srcId="{A4381615-5C82-482E-9FA1-699E2BBC7874}" destId="{51C91A7D-6ED2-44AC-BC01-97EF19156059}" srcOrd="10" destOrd="0" presId="urn:microsoft.com/office/officeart/2005/8/layout/radial6"/>
    <dgm:cxn modelId="{03A08D8A-6658-4738-B59E-6538A5E03295}" type="presParOf" srcId="{A4381615-5C82-482E-9FA1-699E2BBC7874}" destId="{0D111B9C-2563-4ADD-97AB-228A5CABBAD5}" srcOrd="11" destOrd="0" presId="urn:microsoft.com/office/officeart/2005/8/layout/radial6"/>
    <dgm:cxn modelId="{4CFF05FC-200F-4649-A512-A6ABDAF570B1}" type="presParOf" srcId="{A4381615-5C82-482E-9FA1-699E2BBC7874}" destId="{3915A82B-3891-497D-9EC0-E123587C14D8}" srcOrd="12" destOrd="0" presId="urn:microsoft.com/office/officeart/2005/8/layout/radial6"/>
  </dgm:cxnLst>
  <dgm:bg>
    <a:solidFill>
      <a:schemeClr val="accent1">
        <a:lumMod val="75000"/>
      </a:schemeClr>
    </a:solidFill>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768EE19-D322-422A-8A66-DA06EE3D67FB}">
      <dsp:nvSpPr>
        <dsp:cNvPr id="0" name=""/>
        <dsp:cNvSpPr/>
      </dsp:nvSpPr>
      <dsp:spPr>
        <a:xfrm>
          <a:off x="2571619" y="2693482"/>
          <a:ext cx="2129569" cy="2129569"/>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fa-IR" sz="3600" kern="1200" dirty="0" smtClean="0">
              <a:solidFill>
                <a:srgbClr val="C00000"/>
              </a:solidFill>
              <a:cs typeface="B Titr" pitchFamily="2" charset="-78"/>
            </a:rPr>
            <a:t>عوامل فردي</a:t>
          </a:r>
          <a:endParaRPr lang="fa-IR" sz="3600" kern="1200" dirty="0">
            <a:solidFill>
              <a:srgbClr val="C00000"/>
            </a:solidFill>
            <a:cs typeface="B Titr" pitchFamily="2" charset="-78"/>
          </a:endParaRPr>
        </a:p>
      </dsp:txBody>
      <dsp:txXfrm>
        <a:off x="2571619" y="2693482"/>
        <a:ext cx="2129569" cy="2129569"/>
      </dsp:txXfrm>
    </dsp:sp>
    <dsp:sp modelId="{FAB18CA2-E1AE-4375-8686-4880F690932A}">
      <dsp:nvSpPr>
        <dsp:cNvPr id="0" name=""/>
        <dsp:cNvSpPr/>
      </dsp:nvSpPr>
      <dsp:spPr>
        <a:xfrm rot="12900000">
          <a:off x="1061032" y="2274416"/>
          <a:ext cx="1779209" cy="606927"/>
        </a:xfrm>
        <a:prstGeom prst="lef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6C41DF3-F9C0-41F9-9C78-39960E6D2DEC}">
      <dsp:nvSpPr>
        <dsp:cNvPr id="0" name=""/>
        <dsp:cNvSpPr/>
      </dsp:nvSpPr>
      <dsp:spPr>
        <a:xfrm>
          <a:off x="210370" y="1258387"/>
          <a:ext cx="2023090" cy="1618472"/>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1600200" rtl="1">
            <a:lnSpc>
              <a:spcPct val="90000"/>
            </a:lnSpc>
            <a:spcBef>
              <a:spcPct val="0"/>
            </a:spcBef>
            <a:spcAft>
              <a:spcPct val="35000"/>
            </a:spcAft>
          </a:pPr>
          <a:r>
            <a:rPr lang="fa-IR" sz="3600" kern="1200" dirty="0" smtClean="0">
              <a:solidFill>
                <a:srgbClr val="C00000"/>
              </a:solidFill>
              <a:cs typeface="B Titr" pitchFamily="2" charset="-78"/>
            </a:rPr>
            <a:t>آتوپي</a:t>
          </a:r>
          <a:endParaRPr lang="fa-IR" sz="3600" kern="1200" dirty="0">
            <a:solidFill>
              <a:srgbClr val="C00000"/>
            </a:solidFill>
            <a:cs typeface="B Titr" pitchFamily="2" charset="-78"/>
          </a:endParaRPr>
        </a:p>
      </dsp:txBody>
      <dsp:txXfrm>
        <a:off x="210370" y="1258387"/>
        <a:ext cx="2023090" cy="1618472"/>
      </dsp:txXfrm>
    </dsp:sp>
    <dsp:sp modelId="{AEE684D0-FFE2-43C6-BEFA-3C83491A3904}">
      <dsp:nvSpPr>
        <dsp:cNvPr id="0" name=""/>
        <dsp:cNvSpPr/>
      </dsp:nvSpPr>
      <dsp:spPr>
        <a:xfrm rot="16200000">
          <a:off x="2746799" y="1396862"/>
          <a:ext cx="1779209" cy="606927"/>
        </a:xfrm>
        <a:prstGeom prst="lef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9AC1098-E862-44D9-B1A5-F50A2E3BE1A7}">
      <dsp:nvSpPr>
        <dsp:cNvPr id="0" name=""/>
        <dsp:cNvSpPr/>
      </dsp:nvSpPr>
      <dsp:spPr>
        <a:xfrm>
          <a:off x="2624858" y="1484"/>
          <a:ext cx="2023090" cy="1618472"/>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1600200" rtl="1">
            <a:lnSpc>
              <a:spcPct val="90000"/>
            </a:lnSpc>
            <a:spcBef>
              <a:spcPct val="0"/>
            </a:spcBef>
            <a:spcAft>
              <a:spcPct val="35000"/>
            </a:spcAft>
          </a:pPr>
          <a:r>
            <a:rPr lang="fa-IR" sz="3600" kern="1200" dirty="0" smtClean="0">
              <a:solidFill>
                <a:srgbClr val="C00000"/>
              </a:solidFill>
              <a:cs typeface="B Titr" pitchFamily="2" charset="-78"/>
            </a:rPr>
            <a:t>ژنتيك</a:t>
          </a:r>
          <a:endParaRPr lang="fa-IR" sz="3600" kern="1200" dirty="0">
            <a:solidFill>
              <a:srgbClr val="C00000"/>
            </a:solidFill>
            <a:cs typeface="B Titr" pitchFamily="2" charset="-78"/>
          </a:endParaRPr>
        </a:p>
      </dsp:txBody>
      <dsp:txXfrm>
        <a:off x="2624858" y="1484"/>
        <a:ext cx="2023090" cy="1618472"/>
      </dsp:txXfrm>
    </dsp:sp>
    <dsp:sp modelId="{DD8C8DD0-D6B7-41E3-927E-F1E1AB9506E0}">
      <dsp:nvSpPr>
        <dsp:cNvPr id="0" name=""/>
        <dsp:cNvSpPr/>
      </dsp:nvSpPr>
      <dsp:spPr>
        <a:xfrm rot="19500000">
          <a:off x="4432565" y="2274416"/>
          <a:ext cx="1779209" cy="606927"/>
        </a:xfrm>
        <a:prstGeom prst="lef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ED3636D-DFD7-4C7E-89D2-8A04B4B3849F}">
      <dsp:nvSpPr>
        <dsp:cNvPr id="0" name=""/>
        <dsp:cNvSpPr/>
      </dsp:nvSpPr>
      <dsp:spPr>
        <a:xfrm>
          <a:off x="5039347" y="1258387"/>
          <a:ext cx="2023090" cy="1618472"/>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1600200" rtl="1">
            <a:lnSpc>
              <a:spcPct val="90000"/>
            </a:lnSpc>
            <a:spcBef>
              <a:spcPct val="0"/>
            </a:spcBef>
            <a:spcAft>
              <a:spcPct val="35000"/>
            </a:spcAft>
          </a:pPr>
          <a:r>
            <a:rPr lang="fa-IR" sz="3600" kern="1200" dirty="0" smtClean="0">
              <a:solidFill>
                <a:srgbClr val="C00000"/>
              </a:solidFill>
              <a:cs typeface="B Titr" pitchFamily="2" charset="-78"/>
            </a:rPr>
            <a:t>جنسيت</a:t>
          </a:r>
          <a:endParaRPr lang="fa-IR" sz="3600" kern="1200" dirty="0">
            <a:solidFill>
              <a:srgbClr val="C00000"/>
            </a:solidFill>
            <a:cs typeface="B Titr" pitchFamily="2" charset="-78"/>
          </a:endParaRPr>
        </a:p>
      </dsp:txBody>
      <dsp:txXfrm>
        <a:off x="5039347" y="1258387"/>
        <a:ext cx="2023090" cy="161847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915A82B-3891-497D-9EC0-E123587C14D8}">
      <dsp:nvSpPr>
        <dsp:cNvPr id="0" name=""/>
        <dsp:cNvSpPr/>
      </dsp:nvSpPr>
      <dsp:spPr>
        <a:xfrm>
          <a:off x="1785210" y="607223"/>
          <a:ext cx="4042137" cy="4042137"/>
        </a:xfrm>
        <a:prstGeom prst="blockArc">
          <a:avLst>
            <a:gd name="adj1" fmla="val 10800000"/>
            <a:gd name="adj2" fmla="val 16200000"/>
            <a:gd name="adj3" fmla="val 4642"/>
          </a:avLst>
        </a:prstGeom>
        <a:gradFill rotWithShape="0">
          <a:gsLst>
            <a:gs pos="0">
              <a:schemeClr val="accent1">
                <a:shade val="90000"/>
                <a:hueOff val="709448"/>
                <a:satOff val="-39231"/>
                <a:lumOff val="32193"/>
                <a:alphaOff val="0"/>
                <a:tint val="98000"/>
                <a:shade val="25000"/>
                <a:satMod val="250000"/>
              </a:schemeClr>
            </a:gs>
            <a:gs pos="68000">
              <a:schemeClr val="accent1">
                <a:shade val="90000"/>
                <a:hueOff val="709448"/>
                <a:satOff val="-39231"/>
                <a:lumOff val="32193"/>
                <a:alphaOff val="0"/>
                <a:tint val="86000"/>
                <a:satMod val="115000"/>
              </a:schemeClr>
            </a:gs>
            <a:gs pos="100000">
              <a:schemeClr val="accent1">
                <a:shade val="90000"/>
                <a:hueOff val="709448"/>
                <a:satOff val="-39231"/>
                <a:lumOff val="32193"/>
                <a:alphaOff val="0"/>
                <a:tint val="50000"/>
                <a:satMod val="150000"/>
              </a:schemeClr>
            </a:gs>
          </a:gsLst>
          <a:path path="circle">
            <a:fillToRect l="50000" t="130000" r="50000" b="-30000"/>
          </a:path>
        </a:gradFill>
        <a:ln>
          <a:noFill/>
        </a:ln>
        <a:effectLst>
          <a:outerShdw blurRad="57150" dist="38100" dir="5400000" algn="ctr" rotWithShape="0">
            <a:schemeClr val="accent1">
              <a:shade val="90000"/>
              <a:hueOff val="709448"/>
              <a:satOff val="-39231"/>
              <a:lumOff val="32193"/>
              <a:alphaOff val="0"/>
              <a:shade val="9000"/>
              <a:satMod val="105000"/>
              <a:alpha val="48000"/>
            </a:scheme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E90610E4-4457-4144-94EE-25A7C067C253}">
      <dsp:nvSpPr>
        <dsp:cNvPr id="0" name=""/>
        <dsp:cNvSpPr/>
      </dsp:nvSpPr>
      <dsp:spPr>
        <a:xfrm>
          <a:off x="1785210" y="607223"/>
          <a:ext cx="4042137" cy="4042137"/>
        </a:xfrm>
        <a:prstGeom prst="blockArc">
          <a:avLst>
            <a:gd name="adj1" fmla="val 5400000"/>
            <a:gd name="adj2" fmla="val 10800000"/>
            <a:gd name="adj3" fmla="val 4642"/>
          </a:avLst>
        </a:prstGeom>
        <a:gradFill rotWithShape="0">
          <a:gsLst>
            <a:gs pos="0">
              <a:schemeClr val="accent1">
                <a:shade val="90000"/>
                <a:hueOff val="472965"/>
                <a:satOff val="-26154"/>
                <a:lumOff val="21462"/>
                <a:alphaOff val="0"/>
                <a:tint val="98000"/>
                <a:shade val="25000"/>
                <a:satMod val="250000"/>
              </a:schemeClr>
            </a:gs>
            <a:gs pos="68000">
              <a:schemeClr val="accent1">
                <a:shade val="90000"/>
                <a:hueOff val="472965"/>
                <a:satOff val="-26154"/>
                <a:lumOff val="21462"/>
                <a:alphaOff val="0"/>
                <a:tint val="86000"/>
                <a:satMod val="115000"/>
              </a:schemeClr>
            </a:gs>
            <a:gs pos="100000">
              <a:schemeClr val="accent1">
                <a:shade val="90000"/>
                <a:hueOff val="472965"/>
                <a:satOff val="-26154"/>
                <a:lumOff val="21462"/>
                <a:alphaOff val="0"/>
                <a:tint val="50000"/>
                <a:satMod val="150000"/>
              </a:schemeClr>
            </a:gs>
          </a:gsLst>
          <a:path path="circle">
            <a:fillToRect l="50000" t="130000" r="50000" b="-30000"/>
          </a:path>
        </a:gradFill>
        <a:ln>
          <a:noFill/>
        </a:ln>
        <a:effectLst>
          <a:outerShdw blurRad="57150" dist="38100" dir="5400000" algn="ctr" rotWithShape="0">
            <a:schemeClr val="accent1">
              <a:shade val="90000"/>
              <a:hueOff val="472965"/>
              <a:satOff val="-26154"/>
              <a:lumOff val="21462"/>
              <a:alphaOff val="0"/>
              <a:shade val="9000"/>
              <a:satMod val="105000"/>
              <a:alpha val="48000"/>
            </a:scheme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BFE4603B-BA3E-416E-B059-2B7983D57A9E}">
      <dsp:nvSpPr>
        <dsp:cNvPr id="0" name=""/>
        <dsp:cNvSpPr/>
      </dsp:nvSpPr>
      <dsp:spPr>
        <a:xfrm>
          <a:off x="1785210" y="607223"/>
          <a:ext cx="4042137" cy="4042137"/>
        </a:xfrm>
        <a:prstGeom prst="blockArc">
          <a:avLst>
            <a:gd name="adj1" fmla="val 0"/>
            <a:gd name="adj2" fmla="val 5400000"/>
            <a:gd name="adj3" fmla="val 4642"/>
          </a:avLst>
        </a:prstGeom>
        <a:gradFill rotWithShape="0">
          <a:gsLst>
            <a:gs pos="0">
              <a:schemeClr val="accent1">
                <a:shade val="90000"/>
                <a:hueOff val="236483"/>
                <a:satOff val="-13077"/>
                <a:lumOff val="10731"/>
                <a:alphaOff val="0"/>
                <a:tint val="98000"/>
                <a:shade val="25000"/>
                <a:satMod val="250000"/>
              </a:schemeClr>
            </a:gs>
            <a:gs pos="68000">
              <a:schemeClr val="accent1">
                <a:shade val="90000"/>
                <a:hueOff val="236483"/>
                <a:satOff val="-13077"/>
                <a:lumOff val="10731"/>
                <a:alphaOff val="0"/>
                <a:tint val="86000"/>
                <a:satMod val="115000"/>
              </a:schemeClr>
            </a:gs>
            <a:gs pos="100000">
              <a:schemeClr val="accent1">
                <a:shade val="90000"/>
                <a:hueOff val="236483"/>
                <a:satOff val="-13077"/>
                <a:lumOff val="10731"/>
                <a:alphaOff val="0"/>
                <a:tint val="50000"/>
                <a:satMod val="150000"/>
              </a:schemeClr>
            </a:gs>
          </a:gsLst>
          <a:path path="circle">
            <a:fillToRect l="50000" t="130000" r="50000" b="-30000"/>
          </a:path>
        </a:gradFill>
        <a:ln>
          <a:noFill/>
        </a:ln>
        <a:effectLst>
          <a:outerShdw blurRad="57150" dist="38100" dir="5400000" algn="ctr" rotWithShape="0">
            <a:schemeClr val="accent1">
              <a:shade val="90000"/>
              <a:hueOff val="236483"/>
              <a:satOff val="-13077"/>
              <a:lumOff val="10731"/>
              <a:alphaOff val="0"/>
              <a:shade val="9000"/>
              <a:satMod val="105000"/>
              <a:alpha val="48000"/>
            </a:scheme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87C0A7B6-9E66-48AA-A084-B35B2008CF63}">
      <dsp:nvSpPr>
        <dsp:cNvPr id="0" name=""/>
        <dsp:cNvSpPr/>
      </dsp:nvSpPr>
      <dsp:spPr>
        <a:xfrm>
          <a:off x="1785210" y="607223"/>
          <a:ext cx="4042137" cy="4042137"/>
        </a:xfrm>
        <a:prstGeom prst="blockArc">
          <a:avLst>
            <a:gd name="adj1" fmla="val 16200000"/>
            <a:gd name="adj2" fmla="val 0"/>
            <a:gd name="adj3" fmla="val 4642"/>
          </a:avLst>
        </a:prstGeom>
        <a:gradFill rotWithShape="0">
          <a:gsLst>
            <a:gs pos="0">
              <a:schemeClr val="accent1">
                <a:shade val="90000"/>
                <a:hueOff val="0"/>
                <a:satOff val="0"/>
                <a:lumOff val="0"/>
                <a:alphaOff val="0"/>
                <a:tint val="98000"/>
                <a:shade val="25000"/>
                <a:satMod val="250000"/>
              </a:schemeClr>
            </a:gs>
            <a:gs pos="68000">
              <a:schemeClr val="accent1">
                <a:shade val="90000"/>
                <a:hueOff val="0"/>
                <a:satOff val="0"/>
                <a:lumOff val="0"/>
                <a:alphaOff val="0"/>
                <a:tint val="86000"/>
                <a:satMod val="115000"/>
              </a:schemeClr>
            </a:gs>
            <a:gs pos="100000">
              <a:schemeClr val="accent1">
                <a:shade val="90000"/>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shade val="90000"/>
              <a:hueOff val="0"/>
              <a:satOff val="0"/>
              <a:lumOff val="0"/>
              <a:alphaOff val="0"/>
              <a:shade val="9000"/>
              <a:satMod val="105000"/>
              <a:alpha val="48000"/>
            </a:scheme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4AE6DD0E-BBBD-4519-83E1-BC7DC0994B9E}">
      <dsp:nvSpPr>
        <dsp:cNvPr id="0" name=""/>
        <dsp:cNvSpPr/>
      </dsp:nvSpPr>
      <dsp:spPr>
        <a:xfrm>
          <a:off x="3070818" y="1939315"/>
          <a:ext cx="1547754" cy="1434493"/>
        </a:xfrm>
        <a:prstGeom prst="ellipse">
          <a:avLst/>
        </a:prstGeom>
        <a:gradFill rotWithShape="0">
          <a:gsLst>
            <a:gs pos="0">
              <a:schemeClr val="accent1">
                <a:shade val="80000"/>
                <a:hueOff val="0"/>
                <a:satOff val="0"/>
                <a:lumOff val="0"/>
                <a:alphaOff val="0"/>
                <a:tint val="98000"/>
                <a:shade val="25000"/>
                <a:satMod val="250000"/>
              </a:schemeClr>
            </a:gs>
            <a:gs pos="68000">
              <a:schemeClr val="accent1">
                <a:shade val="80000"/>
                <a:hueOff val="0"/>
                <a:satOff val="0"/>
                <a:lumOff val="0"/>
                <a:alphaOff val="0"/>
                <a:tint val="86000"/>
                <a:satMod val="115000"/>
              </a:schemeClr>
            </a:gs>
            <a:gs pos="100000">
              <a:schemeClr val="accent1">
                <a:shade val="80000"/>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shade val="80000"/>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1">
            <a:lnSpc>
              <a:spcPct val="90000"/>
            </a:lnSpc>
            <a:spcBef>
              <a:spcPct val="0"/>
            </a:spcBef>
            <a:spcAft>
              <a:spcPct val="35000"/>
            </a:spcAft>
          </a:pPr>
          <a:r>
            <a:rPr lang="fa-IR" sz="2400" kern="1200" smtClean="0">
              <a:ln/>
              <a:solidFill>
                <a:srgbClr val="FFFF00"/>
              </a:solidFill>
              <a:cs typeface="B Titr" pitchFamily="2" charset="-78"/>
            </a:rPr>
            <a:t>علائم آسم</a:t>
          </a:r>
          <a:endParaRPr lang="fa-IR" sz="2400" kern="1200" dirty="0">
            <a:ln/>
            <a:solidFill>
              <a:srgbClr val="FFFF00"/>
            </a:solidFill>
            <a:cs typeface="B Titr" pitchFamily="2" charset="-78"/>
          </a:endParaRPr>
        </a:p>
      </dsp:txBody>
      <dsp:txXfrm>
        <a:off x="3070818" y="1939315"/>
        <a:ext cx="1547754" cy="1434493"/>
      </dsp:txXfrm>
    </dsp:sp>
    <dsp:sp modelId="{C677D2A6-FC60-421B-B45F-9AE6AA3BCC92}">
      <dsp:nvSpPr>
        <dsp:cNvPr id="0" name=""/>
        <dsp:cNvSpPr/>
      </dsp:nvSpPr>
      <dsp:spPr>
        <a:xfrm>
          <a:off x="2825283" y="2567"/>
          <a:ext cx="1961990" cy="1303137"/>
        </a:xfrm>
        <a:prstGeom prst="ellipse">
          <a:avLst/>
        </a:prstGeom>
        <a:gradFill rotWithShape="0">
          <a:gsLst>
            <a:gs pos="0">
              <a:schemeClr val="accent1">
                <a:shade val="80000"/>
                <a:hueOff val="0"/>
                <a:satOff val="0"/>
                <a:lumOff val="0"/>
                <a:alphaOff val="0"/>
                <a:tint val="98000"/>
                <a:shade val="25000"/>
                <a:satMod val="250000"/>
              </a:schemeClr>
            </a:gs>
            <a:gs pos="68000">
              <a:schemeClr val="accent1">
                <a:shade val="80000"/>
                <a:hueOff val="0"/>
                <a:satOff val="0"/>
                <a:lumOff val="0"/>
                <a:alphaOff val="0"/>
                <a:tint val="86000"/>
                <a:satMod val="115000"/>
              </a:schemeClr>
            </a:gs>
            <a:gs pos="100000">
              <a:schemeClr val="accent1">
                <a:shade val="80000"/>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shade val="80000"/>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fa-IR" sz="2000" kern="1200" smtClean="0">
              <a:ln/>
              <a:solidFill>
                <a:srgbClr val="FFFF00"/>
              </a:solidFill>
              <a:cs typeface="B Titr" pitchFamily="2" charset="-78"/>
            </a:rPr>
            <a:t>سرفه</a:t>
          </a:r>
          <a:endParaRPr lang="fa-IR" sz="2000" kern="1200" dirty="0">
            <a:ln/>
            <a:solidFill>
              <a:srgbClr val="FFFF00"/>
            </a:solidFill>
            <a:cs typeface="B Titr" pitchFamily="2" charset="-78"/>
          </a:endParaRPr>
        </a:p>
      </dsp:txBody>
      <dsp:txXfrm>
        <a:off x="2825283" y="2567"/>
        <a:ext cx="1961990" cy="1303137"/>
      </dsp:txXfrm>
    </dsp:sp>
    <dsp:sp modelId="{944437B9-A058-4E1A-9E32-88FB3B873315}">
      <dsp:nvSpPr>
        <dsp:cNvPr id="0" name=""/>
        <dsp:cNvSpPr/>
      </dsp:nvSpPr>
      <dsp:spPr>
        <a:xfrm>
          <a:off x="4833451" y="1976723"/>
          <a:ext cx="1893966" cy="1303137"/>
        </a:xfrm>
        <a:prstGeom prst="ellipse">
          <a:avLst/>
        </a:prstGeom>
        <a:gradFill rotWithShape="0">
          <a:gsLst>
            <a:gs pos="0">
              <a:schemeClr val="accent1">
                <a:shade val="80000"/>
                <a:hueOff val="236519"/>
                <a:satOff val="-13281"/>
                <a:lumOff val="11454"/>
                <a:alphaOff val="0"/>
                <a:tint val="98000"/>
                <a:shade val="25000"/>
                <a:satMod val="250000"/>
              </a:schemeClr>
            </a:gs>
            <a:gs pos="68000">
              <a:schemeClr val="accent1">
                <a:shade val="80000"/>
                <a:hueOff val="236519"/>
                <a:satOff val="-13281"/>
                <a:lumOff val="11454"/>
                <a:alphaOff val="0"/>
                <a:tint val="86000"/>
                <a:satMod val="115000"/>
              </a:schemeClr>
            </a:gs>
            <a:gs pos="100000">
              <a:schemeClr val="accent1">
                <a:shade val="80000"/>
                <a:hueOff val="236519"/>
                <a:satOff val="-13281"/>
                <a:lumOff val="11454"/>
                <a:alphaOff val="0"/>
                <a:tint val="50000"/>
                <a:satMod val="150000"/>
              </a:schemeClr>
            </a:gs>
          </a:gsLst>
          <a:path path="circle">
            <a:fillToRect l="50000" t="130000" r="50000" b="-30000"/>
          </a:path>
        </a:gradFill>
        <a:ln>
          <a:noFill/>
        </a:ln>
        <a:effectLst>
          <a:outerShdw blurRad="57150" dist="38100" dir="5400000" algn="ctr" rotWithShape="0">
            <a:schemeClr val="accent1">
              <a:shade val="80000"/>
              <a:hueOff val="236519"/>
              <a:satOff val="-13281"/>
              <a:lumOff val="11454"/>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fa-IR" sz="2000" kern="1200" smtClean="0">
              <a:ln/>
              <a:solidFill>
                <a:srgbClr val="FFFF00"/>
              </a:solidFill>
              <a:cs typeface="B Titr" pitchFamily="2" charset="-78"/>
            </a:rPr>
            <a:t>خس خس</a:t>
          </a:r>
          <a:endParaRPr lang="fa-IR" sz="2000" kern="1200" dirty="0">
            <a:ln/>
            <a:solidFill>
              <a:srgbClr val="FFFF00"/>
            </a:solidFill>
            <a:cs typeface="B Titr" pitchFamily="2" charset="-78"/>
          </a:endParaRPr>
        </a:p>
      </dsp:txBody>
      <dsp:txXfrm>
        <a:off x="4833451" y="1976723"/>
        <a:ext cx="1893966" cy="1303137"/>
      </dsp:txXfrm>
    </dsp:sp>
    <dsp:sp modelId="{F8DAC033-65C8-46A0-A6E7-61D994D68241}">
      <dsp:nvSpPr>
        <dsp:cNvPr id="0" name=""/>
        <dsp:cNvSpPr/>
      </dsp:nvSpPr>
      <dsp:spPr>
        <a:xfrm>
          <a:off x="2805893" y="3950879"/>
          <a:ext cx="2000771" cy="1303137"/>
        </a:xfrm>
        <a:prstGeom prst="ellipse">
          <a:avLst/>
        </a:prstGeom>
        <a:gradFill rotWithShape="0">
          <a:gsLst>
            <a:gs pos="0">
              <a:schemeClr val="accent1">
                <a:shade val="80000"/>
                <a:hueOff val="473037"/>
                <a:satOff val="-26563"/>
                <a:lumOff val="22907"/>
                <a:alphaOff val="0"/>
                <a:tint val="98000"/>
                <a:shade val="25000"/>
                <a:satMod val="250000"/>
              </a:schemeClr>
            </a:gs>
            <a:gs pos="68000">
              <a:schemeClr val="accent1">
                <a:shade val="80000"/>
                <a:hueOff val="473037"/>
                <a:satOff val="-26563"/>
                <a:lumOff val="22907"/>
                <a:alphaOff val="0"/>
                <a:tint val="86000"/>
                <a:satMod val="115000"/>
              </a:schemeClr>
            </a:gs>
            <a:gs pos="100000">
              <a:schemeClr val="accent1">
                <a:shade val="80000"/>
                <a:hueOff val="473037"/>
                <a:satOff val="-26563"/>
                <a:lumOff val="22907"/>
                <a:alphaOff val="0"/>
                <a:tint val="50000"/>
                <a:satMod val="150000"/>
              </a:schemeClr>
            </a:gs>
          </a:gsLst>
          <a:path path="circle">
            <a:fillToRect l="50000" t="130000" r="50000" b="-30000"/>
          </a:path>
        </a:gradFill>
        <a:ln>
          <a:noFill/>
        </a:ln>
        <a:effectLst>
          <a:outerShdw blurRad="57150" dist="38100" dir="5400000" algn="ctr" rotWithShape="0">
            <a:schemeClr val="accent1">
              <a:shade val="80000"/>
              <a:hueOff val="473037"/>
              <a:satOff val="-26563"/>
              <a:lumOff val="22907"/>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fa-IR" sz="2000" kern="1200" smtClean="0">
              <a:ln/>
              <a:solidFill>
                <a:srgbClr val="FFFF00"/>
              </a:solidFill>
              <a:cs typeface="B Titr" pitchFamily="2" charset="-78"/>
            </a:rPr>
            <a:t>گرفتگي و فشار در قفسه سينه</a:t>
          </a:r>
          <a:endParaRPr lang="fa-IR" sz="2000" kern="1200" dirty="0">
            <a:ln/>
            <a:solidFill>
              <a:srgbClr val="FFFF00"/>
            </a:solidFill>
            <a:cs typeface="B Titr" pitchFamily="2" charset="-78"/>
          </a:endParaRPr>
        </a:p>
      </dsp:txBody>
      <dsp:txXfrm>
        <a:off x="2805893" y="3950879"/>
        <a:ext cx="2000771" cy="1303137"/>
      </dsp:txXfrm>
    </dsp:sp>
    <dsp:sp modelId="{51C91A7D-6ED2-44AC-BC01-97EF19156059}">
      <dsp:nvSpPr>
        <dsp:cNvPr id="0" name=""/>
        <dsp:cNvSpPr/>
      </dsp:nvSpPr>
      <dsp:spPr>
        <a:xfrm>
          <a:off x="905429" y="1976723"/>
          <a:ext cx="1853387" cy="1303137"/>
        </a:xfrm>
        <a:prstGeom prst="ellipse">
          <a:avLst/>
        </a:prstGeom>
        <a:gradFill rotWithShape="0">
          <a:gsLst>
            <a:gs pos="0">
              <a:schemeClr val="accent1">
                <a:shade val="80000"/>
                <a:hueOff val="709556"/>
                <a:satOff val="-39844"/>
                <a:lumOff val="34361"/>
                <a:alphaOff val="0"/>
                <a:tint val="98000"/>
                <a:shade val="25000"/>
                <a:satMod val="250000"/>
              </a:schemeClr>
            </a:gs>
            <a:gs pos="68000">
              <a:schemeClr val="accent1">
                <a:shade val="80000"/>
                <a:hueOff val="709556"/>
                <a:satOff val="-39844"/>
                <a:lumOff val="34361"/>
                <a:alphaOff val="0"/>
                <a:tint val="86000"/>
                <a:satMod val="115000"/>
              </a:schemeClr>
            </a:gs>
            <a:gs pos="100000">
              <a:schemeClr val="accent1">
                <a:shade val="80000"/>
                <a:hueOff val="709556"/>
                <a:satOff val="-39844"/>
                <a:lumOff val="34361"/>
                <a:alphaOff val="0"/>
                <a:tint val="50000"/>
                <a:satMod val="150000"/>
              </a:schemeClr>
            </a:gs>
          </a:gsLst>
          <a:path path="circle">
            <a:fillToRect l="50000" t="130000" r="50000" b="-30000"/>
          </a:path>
        </a:gradFill>
        <a:ln>
          <a:noFill/>
        </a:ln>
        <a:effectLst>
          <a:outerShdw blurRad="57150" dist="38100" dir="5400000" algn="ctr" rotWithShape="0">
            <a:schemeClr val="accent1">
              <a:shade val="80000"/>
              <a:hueOff val="709556"/>
              <a:satOff val="-39844"/>
              <a:lumOff val="34361"/>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fa-IR" sz="2000" kern="1200" smtClean="0">
              <a:ln/>
              <a:solidFill>
                <a:srgbClr val="FFFF00"/>
              </a:solidFill>
              <a:cs typeface="B Titr" pitchFamily="2" charset="-78"/>
            </a:rPr>
            <a:t>تنگي نفس</a:t>
          </a:r>
          <a:endParaRPr lang="fa-IR" sz="2000" kern="1200" dirty="0">
            <a:ln/>
            <a:solidFill>
              <a:srgbClr val="FFFF00"/>
            </a:solidFill>
            <a:cs typeface="B Titr" pitchFamily="2" charset="-78"/>
          </a:endParaRPr>
        </a:p>
      </dsp:txBody>
      <dsp:txXfrm>
        <a:off x="905429" y="1976723"/>
        <a:ext cx="1853387" cy="1303137"/>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sz="quarter" idx="1"/>
          </p:nvPr>
        </p:nvSpPr>
        <p:spPr>
          <a:xfrm>
            <a:off x="1588" y="0"/>
            <a:ext cx="2971800" cy="457200"/>
          </a:xfrm>
          <a:prstGeom prst="rect">
            <a:avLst/>
          </a:prstGeom>
        </p:spPr>
        <p:txBody>
          <a:bodyPr vert="horz" lIns="91440" tIns="45720" rIns="91440" bIns="45720" rtlCol="1"/>
          <a:lstStyle>
            <a:lvl1pPr algn="l">
              <a:defRPr sz="1200"/>
            </a:lvl1pPr>
          </a:lstStyle>
          <a:p>
            <a:fld id="{9E4C5C43-50BE-4964-A21F-A8273664A37F}" type="datetimeFigureOut">
              <a:rPr lang="fa-IR" smtClean="0"/>
              <a:pPr/>
              <a:t>1436/05/11</a:t>
            </a:fld>
            <a:endParaRPr lang="fa-IR"/>
          </a:p>
        </p:txBody>
      </p:sp>
      <p:sp>
        <p:nvSpPr>
          <p:cNvPr id="4" name="Footer Placeholder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5" name="Slide Number Placeholder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a:defRPr sz="1200"/>
            </a:lvl1pPr>
          </a:lstStyle>
          <a:p>
            <a:fld id="{6B419B96-0B41-4B15-BF48-9A73D4A78925}" type="slidenum">
              <a:rPr lang="fa-IR" smtClean="0"/>
              <a:pPr/>
              <a:t>‹#›</a:t>
            </a:fld>
            <a:endParaRPr lang="fa-I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05CE100-E4FD-46A0-BAD0-23D5562C1D00}" type="datetimeFigureOut">
              <a:rPr lang="fa-IR" smtClean="0"/>
              <a:pPr/>
              <a:t>1436/05/11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F63752D-DF37-457A-99B7-E592528FE749}" type="slidenum">
              <a:rPr lang="fa-IR" smtClean="0"/>
              <a:pPr/>
              <a:t>‹#›</a:t>
            </a:fld>
            <a:endParaRPr lang="fa-IR"/>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9F63752D-DF37-457A-99B7-E592528FE749}" type="slidenum">
              <a:rPr lang="fa-IR" smtClean="0"/>
              <a:pPr/>
              <a:t>7</a:t>
            </a:fld>
            <a:endParaRPr lang="fa-I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9F63752D-DF37-457A-99B7-E592528FE749}" type="slidenum">
              <a:rPr lang="fa-IR" smtClean="0"/>
              <a:pPr/>
              <a:t>30</a:t>
            </a:fld>
            <a:endParaRPr lang="fa-I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9F63752D-DF37-457A-99B7-E592528FE749}" type="slidenum">
              <a:rPr lang="fa-IR" smtClean="0"/>
              <a:pPr/>
              <a:t>31</a:t>
            </a:fld>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5F03B8E-DA65-4BF1-996D-EB61046EFE45}" type="datetimeFigureOut">
              <a:rPr lang="en-US" smtClean="0"/>
              <a:pPr/>
              <a:t>3/1/2015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34CAB5E-DD44-441B-B3B8-D410DC7BEFD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5F03B8E-DA65-4BF1-996D-EB61046EFE45}" type="datetimeFigureOut">
              <a:rPr lang="en-US" smtClean="0"/>
              <a:pPr/>
              <a:t>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4CAB5E-DD44-441B-B3B8-D410DC7BEFD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5F03B8E-DA65-4BF1-996D-EB61046EFE45}" type="datetimeFigureOut">
              <a:rPr lang="en-US" smtClean="0"/>
              <a:pPr/>
              <a:t>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4CAB5E-DD44-441B-B3B8-D410DC7BEFD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5F03B8E-DA65-4BF1-996D-EB61046EFE45}" type="datetimeFigureOut">
              <a:rPr lang="en-US" smtClean="0"/>
              <a:pPr/>
              <a:t>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4CAB5E-DD44-441B-B3B8-D410DC7BEFD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5F03B8E-DA65-4BF1-996D-EB61046EFE45}" type="datetimeFigureOut">
              <a:rPr lang="en-US" smtClean="0"/>
              <a:pPr/>
              <a:t>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4CAB5E-DD44-441B-B3B8-D410DC7BEFD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5F03B8E-DA65-4BF1-996D-EB61046EFE45}" type="datetimeFigureOut">
              <a:rPr lang="en-US" smtClean="0"/>
              <a:pPr/>
              <a:t>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4CAB5E-DD44-441B-B3B8-D410DC7BEFD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5F03B8E-DA65-4BF1-996D-EB61046EFE45}" type="datetimeFigureOut">
              <a:rPr lang="en-US" smtClean="0"/>
              <a:pPr/>
              <a:t>3/1/2015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4CAB5E-DD44-441B-B3B8-D410DC7BEFD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5F03B8E-DA65-4BF1-996D-EB61046EFE45}" type="datetimeFigureOut">
              <a:rPr lang="en-US" smtClean="0"/>
              <a:pPr/>
              <a:t>3/1/2015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4CAB5E-DD44-441B-B3B8-D410DC7BEFD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F03B8E-DA65-4BF1-996D-EB61046EFE45}" type="datetimeFigureOut">
              <a:rPr lang="en-US" smtClean="0"/>
              <a:pPr/>
              <a:t>3/1/2015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4CAB5E-DD44-441B-B3B8-D410DC7BEFD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5F03B8E-DA65-4BF1-996D-EB61046EFE45}" type="datetimeFigureOut">
              <a:rPr lang="en-US" smtClean="0"/>
              <a:pPr/>
              <a:t>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4CAB5E-DD44-441B-B3B8-D410DC7BEFD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5F03B8E-DA65-4BF1-996D-EB61046EFE45}" type="datetimeFigureOut">
              <a:rPr lang="en-US" smtClean="0"/>
              <a:pPr/>
              <a:t>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34CAB5E-DD44-441B-B3B8-D410DC7BEFD9}"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5F03B8E-DA65-4BF1-996D-EB61046EFE45}" type="datetimeFigureOut">
              <a:rPr lang="en-US" smtClean="0"/>
              <a:pPr/>
              <a:t>3/1/2015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34CAB5E-DD44-441B-B3B8-D410DC7BEFD9}"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NASHR419"/>
          <p:cNvPicPr>
            <a:picLocks noChangeAspect="1" noChangeArrowheads="1"/>
          </p:cNvPicPr>
          <p:nvPr/>
        </p:nvPicPr>
        <p:blipFill>
          <a:blip r:embed="rId2" cstate="print"/>
          <a:stretch>
            <a:fillRect/>
          </a:stretch>
        </p:blipFill>
        <p:spPr bwMode="auto">
          <a:xfrm>
            <a:off x="0" y="0"/>
            <a:ext cx="9144000" cy="6858000"/>
          </a:xfrm>
          <a:prstGeom prst="rect">
            <a:avLst/>
          </a:prstGeom>
          <a:noFill/>
          <a:ln w="9525">
            <a:noFill/>
            <a:miter lim="800000"/>
            <a:headEnd/>
            <a:tailEnd/>
          </a:ln>
        </p:spPr>
      </p:pic>
      <p:sp>
        <p:nvSpPr>
          <p:cNvPr id="5" name="TextBox 4"/>
          <p:cNvSpPr txBox="1"/>
          <p:nvPr/>
        </p:nvSpPr>
        <p:spPr>
          <a:xfrm>
            <a:off x="755576" y="2708920"/>
            <a:ext cx="7632848" cy="1200329"/>
          </a:xfrm>
          <a:prstGeom prst="rect">
            <a:avLst/>
          </a:prstGeom>
          <a:noFill/>
        </p:spPr>
        <p:txBody>
          <a:bodyPr wrap="square" rtlCol="1">
            <a:spAutoFit/>
          </a:bodyPr>
          <a:lstStyle/>
          <a:p>
            <a:pPr algn="ctr"/>
            <a:r>
              <a:rPr lang="fa-IR" sz="7200" dirty="0" smtClean="0">
                <a:ln w="18415" cmpd="sng">
                  <a:solidFill>
                    <a:srgbClr val="FFFFFF"/>
                  </a:solidFill>
                  <a:prstDash val="solid"/>
                </a:ln>
                <a:solidFill>
                  <a:schemeClr val="bg1"/>
                </a:solidFill>
                <a:effectLst>
                  <a:outerShdw blurRad="63500" dir="3600000" algn="tl" rotWithShape="0">
                    <a:srgbClr val="000000">
                      <a:alpha val="70000"/>
                    </a:srgbClr>
                  </a:outerShdw>
                </a:effectLst>
                <a:latin typeface="AlMutanabi" pitchFamily="2" charset="2"/>
                <a:cs typeface="B Homa" pitchFamily="2" charset="-78"/>
              </a:rPr>
              <a:t>بسم الله الرحمن الرحيم</a:t>
            </a:r>
            <a:endParaRPr lang="fa-IR" sz="7200" dirty="0">
              <a:ln w="18415" cmpd="sng">
                <a:solidFill>
                  <a:srgbClr val="FFFFFF"/>
                </a:solidFill>
                <a:prstDash val="solid"/>
              </a:ln>
              <a:solidFill>
                <a:schemeClr val="bg1"/>
              </a:solidFill>
              <a:effectLst>
                <a:outerShdw blurRad="63500" dir="3600000" algn="tl" rotWithShape="0">
                  <a:srgbClr val="000000">
                    <a:alpha val="70000"/>
                  </a:srgbClr>
                </a:outerShdw>
              </a:effectLst>
              <a:latin typeface="AlMutanabi" pitchFamily="2" charset="2"/>
              <a:cs typeface="B Homa"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08688"/>
          </a:xfrm>
        </p:spPr>
        <p:txBody>
          <a:bodyPr anchor="ctr">
            <a:normAutofit/>
          </a:bodyPr>
          <a:lstStyle/>
          <a:p>
            <a:pPr algn="ctr"/>
            <a:r>
              <a:rPr lang="fa-IR" sz="3200" dirty="0" smtClean="0">
                <a:solidFill>
                  <a:srgbClr val="FF0000"/>
                </a:solidFill>
                <a:cs typeface="B Titr" pitchFamily="2" charset="-78"/>
              </a:rPr>
              <a:t>عوامل محيطي</a:t>
            </a:r>
            <a:endParaRPr lang="fa-IR" sz="3200" dirty="0">
              <a:solidFill>
                <a:srgbClr val="FF0000"/>
              </a:solidFill>
              <a:cs typeface="B Titr" pitchFamily="2" charset="-78"/>
            </a:endParaRPr>
          </a:p>
        </p:txBody>
      </p:sp>
      <p:pic>
        <p:nvPicPr>
          <p:cNvPr id="4" name="Content Placeholder 3" descr="4.jpg"/>
          <p:cNvPicPr>
            <a:picLocks noGrp="1" noChangeAspect="1"/>
          </p:cNvPicPr>
          <p:nvPr>
            <p:ph idx="1"/>
          </p:nvPr>
        </p:nvPicPr>
        <p:blipFill>
          <a:blip r:embed="rId2" cstate="print"/>
          <a:stretch>
            <a:fillRect/>
          </a:stretch>
        </p:blipFill>
        <p:spPr>
          <a:xfrm>
            <a:off x="1623501" y="1484784"/>
            <a:ext cx="5756811" cy="5085184"/>
          </a:xfrm>
        </p:spPr>
      </p:pic>
      <p:cxnSp>
        <p:nvCxnSpPr>
          <p:cNvPr id="5" name="Straight Arrow Connector 4"/>
          <p:cNvCxnSpPr/>
          <p:nvPr/>
        </p:nvCxnSpPr>
        <p:spPr>
          <a:xfrm>
            <a:off x="5148064" y="3284984"/>
            <a:ext cx="792088" cy="64807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29600" cy="864096"/>
          </a:xfrm>
        </p:spPr>
        <p:txBody>
          <a:bodyPr anchor="ctr">
            <a:normAutofit/>
          </a:bodyPr>
          <a:lstStyle/>
          <a:p>
            <a:pPr algn="ctr"/>
            <a:r>
              <a:rPr lang="fa-IR" sz="2800" dirty="0" smtClean="0">
                <a:solidFill>
                  <a:srgbClr val="FF0000"/>
                </a:solidFill>
                <a:cs typeface="B Titr" pitchFamily="2" charset="-78"/>
              </a:rPr>
              <a:t>عوامل حساسيت زاي حيوانات ( پر ، مو يا پوست )</a:t>
            </a:r>
            <a:endParaRPr lang="fa-IR" sz="2800" dirty="0">
              <a:solidFill>
                <a:srgbClr val="FF0000"/>
              </a:solidFill>
              <a:cs typeface="B Titr" pitchFamily="2" charset="-78"/>
            </a:endParaRPr>
          </a:p>
        </p:txBody>
      </p:sp>
      <p:pic>
        <p:nvPicPr>
          <p:cNvPr id="5" name="Content Placeholder 4" descr="5.jpg"/>
          <p:cNvPicPr>
            <a:picLocks noGrp="1" noChangeAspect="1"/>
          </p:cNvPicPr>
          <p:nvPr>
            <p:ph sz="half" idx="1"/>
          </p:nvPr>
        </p:nvPicPr>
        <p:blipFill>
          <a:blip r:embed="rId2" cstate="print"/>
          <a:stretch>
            <a:fillRect/>
          </a:stretch>
        </p:blipFill>
        <p:spPr>
          <a:xfrm>
            <a:off x="2123728" y="2132856"/>
            <a:ext cx="4630746" cy="2593217"/>
          </a:xfrm>
        </p:spPr>
      </p:pic>
      <p:sp>
        <p:nvSpPr>
          <p:cNvPr id="4" name="Content Placeholder 3"/>
          <p:cNvSpPr>
            <a:spLocks noGrp="1"/>
          </p:cNvSpPr>
          <p:nvPr>
            <p:ph sz="half" idx="2"/>
          </p:nvPr>
        </p:nvSpPr>
        <p:spPr>
          <a:xfrm>
            <a:off x="2195736" y="5085184"/>
            <a:ext cx="4464496" cy="1269740"/>
          </a:xfrm>
        </p:spPr>
        <p:txBody>
          <a:bodyPr>
            <a:normAutofit/>
          </a:bodyPr>
          <a:lstStyle/>
          <a:p>
            <a:pPr algn="just">
              <a:buNone/>
            </a:pPr>
            <a:r>
              <a:rPr lang="fa-IR" dirty="0" smtClean="0">
                <a:cs typeface="B Nazanin" pitchFamily="2" charset="-78"/>
              </a:rPr>
              <a:t>نگهداري حيوانات خانگي يكي از عوامل بروز يا تشديد علائم آسم است</a:t>
            </a:r>
            <a:endParaRPr lang="fa-IR" dirty="0">
              <a:cs typeface="B Nazanin" pitchFamily="2"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29600" cy="864096"/>
          </a:xfrm>
        </p:spPr>
        <p:txBody>
          <a:bodyPr anchor="ctr">
            <a:normAutofit/>
          </a:bodyPr>
          <a:lstStyle/>
          <a:p>
            <a:pPr algn="ctr"/>
            <a:r>
              <a:rPr lang="fa-IR" sz="2800" dirty="0" smtClean="0">
                <a:solidFill>
                  <a:srgbClr val="FF0000"/>
                </a:solidFill>
                <a:cs typeface="B Titr" pitchFamily="2" charset="-78"/>
              </a:rPr>
              <a:t>گرده گل و گياه</a:t>
            </a:r>
            <a:endParaRPr lang="fa-IR" sz="2800" dirty="0">
              <a:solidFill>
                <a:srgbClr val="FF0000"/>
              </a:solidFill>
              <a:cs typeface="B Titr" pitchFamily="2" charset="-78"/>
            </a:endParaRPr>
          </a:p>
        </p:txBody>
      </p:sp>
      <p:sp>
        <p:nvSpPr>
          <p:cNvPr id="4" name="Content Placeholder 3"/>
          <p:cNvSpPr>
            <a:spLocks noGrp="1"/>
          </p:cNvSpPr>
          <p:nvPr>
            <p:ph sz="half" idx="2"/>
          </p:nvPr>
        </p:nvSpPr>
        <p:spPr>
          <a:xfrm>
            <a:off x="4932040" y="1916832"/>
            <a:ext cx="3816424" cy="3312368"/>
          </a:xfrm>
        </p:spPr>
        <p:txBody>
          <a:bodyPr>
            <a:normAutofit/>
          </a:bodyPr>
          <a:lstStyle/>
          <a:p>
            <a:pPr algn="just">
              <a:buNone/>
            </a:pPr>
            <a:r>
              <a:rPr lang="fa-IR" dirty="0" smtClean="0">
                <a:cs typeface="B Nazanin" pitchFamily="2" charset="-78"/>
              </a:rPr>
              <a:t>گرده هاي گياهي موجود درفضا ، اغلب سبب آسم و آلرژي هاي فصلي مي شوند. درختاني مثل نارون ، كاج ، سپيدار ،‌ علف هاي هرز در فصول مختلف مشكل ساز هستند. </a:t>
            </a:r>
            <a:endParaRPr lang="fa-IR" dirty="0">
              <a:cs typeface="B Nazanin" pitchFamily="2" charset="-78"/>
            </a:endParaRPr>
          </a:p>
        </p:txBody>
      </p:sp>
      <p:pic>
        <p:nvPicPr>
          <p:cNvPr id="7" name="Content Placeholder 8" descr="8.jpg"/>
          <p:cNvPicPr>
            <a:picLocks noGrp="1" noChangeAspect="1"/>
          </p:cNvPicPr>
          <p:nvPr>
            <p:ph sz="half" idx="1"/>
          </p:nvPr>
        </p:nvPicPr>
        <p:blipFill>
          <a:blip r:embed="rId2" cstate="print"/>
          <a:stretch>
            <a:fillRect/>
          </a:stretch>
        </p:blipFill>
        <p:spPr>
          <a:xfrm>
            <a:off x="611560" y="1916832"/>
            <a:ext cx="3888432" cy="3240360"/>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29600" cy="720080"/>
          </a:xfrm>
        </p:spPr>
        <p:txBody>
          <a:bodyPr anchor="ctr">
            <a:normAutofit/>
          </a:bodyPr>
          <a:lstStyle/>
          <a:p>
            <a:pPr algn="ctr"/>
            <a:r>
              <a:rPr lang="fa-IR" sz="2800" dirty="0" smtClean="0">
                <a:solidFill>
                  <a:srgbClr val="FF0000"/>
                </a:solidFill>
                <a:cs typeface="B Titr" pitchFamily="2" charset="-78"/>
              </a:rPr>
              <a:t>كپك ها و قارچ ها</a:t>
            </a:r>
            <a:endParaRPr lang="fa-IR" sz="2800" dirty="0">
              <a:solidFill>
                <a:srgbClr val="FF0000"/>
              </a:solidFill>
              <a:cs typeface="B Titr" pitchFamily="2" charset="-78"/>
            </a:endParaRPr>
          </a:p>
        </p:txBody>
      </p:sp>
      <p:sp>
        <p:nvSpPr>
          <p:cNvPr id="4" name="Content Placeholder 3"/>
          <p:cNvSpPr>
            <a:spLocks noGrp="1"/>
          </p:cNvSpPr>
          <p:nvPr>
            <p:ph sz="half" idx="2"/>
          </p:nvPr>
        </p:nvSpPr>
        <p:spPr>
          <a:xfrm>
            <a:off x="1691680" y="5085184"/>
            <a:ext cx="5616624" cy="1269740"/>
          </a:xfrm>
        </p:spPr>
        <p:txBody>
          <a:bodyPr>
            <a:normAutofit lnSpcReduction="10000"/>
          </a:bodyPr>
          <a:lstStyle/>
          <a:p>
            <a:pPr algn="just">
              <a:buNone/>
            </a:pPr>
            <a:r>
              <a:rPr lang="fa-IR" dirty="0" smtClean="0">
                <a:cs typeface="B Nazanin" pitchFamily="2" charset="-78"/>
              </a:rPr>
              <a:t>رطوبت و گرما سبب رشد قارچ ها وكپك ها مي شوند، كپك ها و قارچ ها از عوامل آلرژي زا در فضاهاي بسته به شمار مي روند.</a:t>
            </a:r>
            <a:endParaRPr lang="fa-IR" dirty="0">
              <a:cs typeface="B Nazanin" pitchFamily="2" charset="-78"/>
            </a:endParaRPr>
          </a:p>
        </p:txBody>
      </p:sp>
      <p:pic>
        <p:nvPicPr>
          <p:cNvPr id="7" name="Content Placeholder 4" descr="5.jpg"/>
          <p:cNvPicPr>
            <a:picLocks noGrp="1" noChangeAspect="1"/>
          </p:cNvPicPr>
          <p:nvPr>
            <p:ph sz="half" idx="1"/>
          </p:nvPr>
        </p:nvPicPr>
        <p:blipFill>
          <a:blip r:embed="rId2" cstate="print"/>
          <a:stretch>
            <a:fillRect/>
          </a:stretch>
        </p:blipFill>
        <p:spPr>
          <a:xfrm>
            <a:off x="1835696" y="1772816"/>
            <a:ext cx="5368644" cy="3024336"/>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29600" cy="648072"/>
          </a:xfrm>
        </p:spPr>
        <p:txBody>
          <a:bodyPr anchor="ctr">
            <a:normAutofit/>
          </a:bodyPr>
          <a:lstStyle/>
          <a:p>
            <a:pPr algn="ctr"/>
            <a:r>
              <a:rPr lang="fa-IR" sz="2800" dirty="0" smtClean="0">
                <a:solidFill>
                  <a:srgbClr val="FF0000"/>
                </a:solidFill>
                <a:cs typeface="B Titr" pitchFamily="2" charset="-78"/>
              </a:rPr>
              <a:t>هيره (مایت)</a:t>
            </a:r>
            <a:endParaRPr lang="fa-IR" sz="2800" dirty="0">
              <a:solidFill>
                <a:srgbClr val="FF0000"/>
              </a:solidFill>
              <a:cs typeface="B Titr" pitchFamily="2" charset="-78"/>
            </a:endParaRPr>
          </a:p>
        </p:txBody>
      </p:sp>
      <p:sp>
        <p:nvSpPr>
          <p:cNvPr id="4" name="Content Placeholder 3"/>
          <p:cNvSpPr>
            <a:spLocks noGrp="1"/>
          </p:cNvSpPr>
          <p:nvPr>
            <p:ph sz="half" idx="2"/>
          </p:nvPr>
        </p:nvSpPr>
        <p:spPr>
          <a:xfrm>
            <a:off x="3995936" y="1556792"/>
            <a:ext cx="4824536" cy="4464496"/>
          </a:xfrm>
        </p:spPr>
        <p:txBody>
          <a:bodyPr>
            <a:normAutofit fontScale="92500" lnSpcReduction="20000"/>
          </a:bodyPr>
          <a:lstStyle/>
          <a:p>
            <a:pPr algn="just"/>
            <a:r>
              <a:rPr lang="fa-IR" sz="2800" dirty="0" smtClean="0">
                <a:cs typeface="B Nazanin" pitchFamily="2" charset="-78"/>
              </a:rPr>
              <a:t>هيره ها بند پاياني ميكروسكوپي هستند (حدوداً 0/3 ميلي متر) كه تغذیه آنها از پوسته ریزی بدن انسان است .</a:t>
            </a:r>
          </a:p>
          <a:p>
            <a:pPr algn="just"/>
            <a:r>
              <a:rPr lang="fa-IR" sz="2800" dirty="0" smtClean="0">
                <a:cs typeface="B Nazanin" pitchFamily="2" charset="-78"/>
              </a:rPr>
              <a:t> محل زندگي آن در لابه لاي پرز‌هاي فرش، پتو، مبلمان، پرده، تشك، بالش، اسباب بازي هاي پشمي و پارچه اي و وسايل مشابه است.</a:t>
            </a:r>
          </a:p>
          <a:p>
            <a:pPr algn="just"/>
            <a:r>
              <a:rPr lang="fa-IR" sz="2800" dirty="0" smtClean="0">
                <a:cs typeface="B Nazanin" pitchFamily="2" charset="-78"/>
              </a:rPr>
              <a:t>شرايط آب و هوايي گرم مرطوب رشد و تكثير اين موجودات را تسريع مي كند.</a:t>
            </a:r>
          </a:p>
          <a:p>
            <a:pPr algn="just"/>
            <a:r>
              <a:rPr lang="fa-IR" sz="2800" dirty="0" smtClean="0">
                <a:cs typeface="B Nazanin" pitchFamily="2" charset="-78"/>
              </a:rPr>
              <a:t> تماس و استنشاق ذرات بدن و فضولات دفعی اين حيوانات سبب بروز یا تشدید علايم آسم مي گردد.</a:t>
            </a:r>
          </a:p>
          <a:p>
            <a:pPr algn="just"/>
            <a:endParaRPr lang="fa-IR" sz="2800" dirty="0" smtClean="0">
              <a:cs typeface="B Nazanin" pitchFamily="2" charset="-78"/>
            </a:endParaRPr>
          </a:p>
          <a:p>
            <a:pPr algn="just">
              <a:buNone/>
            </a:pPr>
            <a:endParaRPr lang="fa-IR" dirty="0">
              <a:cs typeface="B Nazanin" pitchFamily="2" charset="-78"/>
            </a:endParaRPr>
          </a:p>
        </p:txBody>
      </p:sp>
      <p:pic>
        <p:nvPicPr>
          <p:cNvPr id="7" name="Content Placeholder 8" descr="8.jpg"/>
          <p:cNvPicPr>
            <a:picLocks noGrp="1" noChangeAspect="1"/>
          </p:cNvPicPr>
          <p:nvPr>
            <p:ph sz="half" idx="1"/>
          </p:nvPr>
        </p:nvPicPr>
        <p:blipFill>
          <a:blip r:embed="rId2" cstate="print"/>
          <a:stretch>
            <a:fillRect/>
          </a:stretch>
        </p:blipFill>
        <p:spPr>
          <a:xfrm>
            <a:off x="467544" y="2135557"/>
            <a:ext cx="3137134" cy="2261351"/>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2"/>
            <a:ext cx="8229600" cy="720080"/>
          </a:xfrm>
        </p:spPr>
        <p:txBody>
          <a:bodyPr anchor="ctr">
            <a:normAutofit/>
          </a:bodyPr>
          <a:lstStyle/>
          <a:p>
            <a:pPr algn="ctr"/>
            <a:r>
              <a:rPr lang="fa-IR" sz="3200" dirty="0" smtClean="0">
                <a:solidFill>
                  <a:srgbClr val="FF0000"/>
                </a:solidFill>
                <a:cs typeface="B Titr" pitchFamily="2" charset="-78"/>
              </a:rPr>
              <a:t>سوسك ها</a:t>
            </a:r>
            <a:endParaRPr lang="fa-IR" sz="3200" dirty="0">
              <a:solidFill>
                <a:srgbClr val="FF0000"/>
              </a:solidFill>
              <a:cs typeface="B Titr" pitchFamily="2" charset="-78"/>
            </a:endParaRPr>
          </a:p>
        </p:txBody>
      </p:sp>
      <p:pic>
        <p:nvPicPr>
          <p:cNvPr id="5" name="Content Placeholder 4" descr="6.jpg"/>
          <p:cNvPicPr>
            <a:picLocks noGrp="1" noChangeAspect="1"/>
          </p:cNvPicPr>
          <p:nvPr>
            <p:ph sz="half" idx="2"/>
          </p:nvPr>
        </p:nvPicPr>
        <p:blipFill>
          <a:blip r:embed="rId2" cstate="print"/>
          <a:stretch>
            <a:fillRect/>
          </a:stretch>
        </p:blipFill>
        <p:spPr>
          <a:xfrm>
            <a:off x="4139952" y="2708920"/>
            <a:ext cx="4730643" cy="1908026"/>
          </a:xfrm>
        </p:spPr>
      </p:pic>
      <p:pic>
        <p:nvPicPr>
          <p:cNvPr id="7" name="Content Placeholder 8" descr="8.jpg"/>
          <p:cNvPicPr>
            <a:picLocks noGrp="1" noChangeAspect="1"/>
          </p:cNvPicPr>
          <p:nvPr>
            <p:ph sz="half" idx="1"/>
          </p:nvPr>
        </p:nvPicPr>
        <p:blipFill>
          <a:blip r:embed="rId3" cstate="print"/>
          <a:stretch>
            <a:fillRect/>
          </a:stretch>
        </p:blipFill>
        <p:spPr>
          <a:xfrm>
            <a:off x="467544" y="2060848"/>
            <a:ext cx="3280323" cy="2733603"/>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29600" cy="720080"/>
          </a:xfrm>
        </p:spPr>
        <p:txBody>
          <a:bodyPr anchor="ctr">
            <a:normAutofit/>
          </a:bodyPr>
          <a:lstStyle/>
          <a:p>
            <a:pPr algn="ctr"/>
            <a:r>
              <a:rPr lang="fa-IR" sz="3200" dirty="0" smtClean="0">
                <a:solidFill>
                  <a:srgbClr val="FF0000"/>
                </a:solidFill>
                <a:cs typeface="B Titr" pitchFamily="2" charset="-78"/>
              </a:rPr>
              <a:t>دخانيات</a:t>
            </a:r>
            <a:endParaRPr lang="fa-IR" sz="3200" dirty="0">
              <a:solidFill>
                <a:srgbClr val="FF0000"/>
              </a:solidFill>
              <a:cs typeface="B Titr" pitchFamily="2" charset="-78"/>
            </a:endParaRPr>
          </a:p>
        </p:txBody>
      </p:sp>
      <p:pic>
        <p:nvPicPr>
          <p:cNvPr id="5" name="Content Placeholder 4" descr="5.jpg"/>
          <p:cNvPicPr>
            <a:picLocks noGrp="1" noChangeAspect="1"/>
          </p:cNvPicPr>
          <p:nvPr>
            <p:ph sz="half" idx="1"/>
          </p:nvPr>
        </p:nvPicPr>
        <p:blipFill>
          <a:blip r:embed="rId2" cstate="print"/>
          <a:stretch>
            <a:fillRect/>
          </a:stretch>
        </p:blipFill>
        <p:spPr>
          <a:xfrm>
            <a:off x="2375757" y="1700808"/>
            <a:ext cx="4212467" cy="2808312"/>
          </a:xfrm>
        </p:spPr>
      </p:pic>
      <p:sp>
        <p:nvSpPr>
          <p:cNvPr id="4" name="Content Placeholder 3"/>
          <p:cNvSpPr>
            <a:spLocks noGrp="1"/>
          </p:cNvSpPr>
          <p:nvPr>
            <p:ph sz="half" idx="2"/>
          </p:nvPr>
        </p:nvSpPr>
        <p:spPr>
          <a:xfrm>
            <a:off x="1475656" y="4725144"/>
            <a:ext cx="6264696" cy="1629780"/>
          </a:xfrm>
        </p:spPr>
        <p:txBody>
          <a:bodyPr>
            <a:normAutofit/>
          </a:bodyPr>
          <a:lstStyle/>
          <a:p>
            <a:pPr algn="just">
              <a:buNone/>
            </a:pPr>
            <a:r>
              <a:rPr lang="fa-IR" dirty="0" smtClean="0">
                <a:cs typeface="B Nazanin" pitchFamily="2" charset="-78"/>
              </a:rPr>
              <a:t>دود سيگار و ساير مواد دخاني (قليان، ‌پيپ و ....) از مهمترين عوامل افزايش آسم بخصوص در كودكان مي باشند. حدود 4000 ماده سمي در دود سيگار شناخته شده است. </a:t>
            </a:r>
            <a:endParaRPr lang="fa-IR" dirty="0">
              <a:cs typeface="B Nazanin" pitchFamily="2" charset="-7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ctr"/>
            <a:r>
              <a:rPr lang="fa-IR" sz="3200" dirty="0" smtClean="0">
                <a:solidFill>
                  <a:srgbClr val="FF0000"/>
                </a:solidFill>
                <a:cs typeface="B Titr" pitchFamily="2" charset="-78"/>
              </a:rPr>
              <a:t>آلودگي هوا </a:t>
            </a:r>
            <a:endParaRPr lang="fa-IR" sz="3200" dirty="0">
              <a:solidFill>
                <a:srgbClr val="FF0000"/>
              </a:solidFill>
              <a:cs typeface="B Titr" pitchFamily="2" charset="-78"/>
            </a:endParaRPr>
          </a:p>
        </p:txBody>
      </p:sp>
      <p:pic>
        <p:nvPicPr>
          <p:cNvPr id="5" name="Content Placeholder 4" descr="8.jpg"/>
          <p:cNvPicPr>
            <a:picLocks noGrp="1" noChangeAspect="1"/>
          </p:cNvPicPr>
          <p:nvPr>
            <p:ph sz="half" idx="1"/>
          </p:nvPr>
        </p:nvPicPr>
        <p:blipFill>
          <a:blip r:embed="rId2" cstate="print"/>
          <a:stretch>
            <a:fillRect/>
          </a:stretch>
        </p:blipFill>
        <p:spPr>
          <a:xfrm>
            <a:off x="498066" y="2996952"/>
            <a:ext cx="3713894" cy="2475929"/>
          </a:xfrm>
        </p:spPr>
      </p:pic>
      <p:pic>
        <p:nvPicPr>
          <p:cNvPr id="6" name="Content Placeholder 5" descr="9.jpg"/>
          <p:cNvPicPr>
            <a:picLocks noGrp="1" noChangeAspect="1"/>
          </p:cNvPicPr>
          <p:nvPr>
            <p:ph sz="half" idx="2"/>
          </p:nvPr>
        </p:nvPicPr>
        <p:blipFill>
          <a:blip r:embed="rId3" cstate="print"/>
          <a:stretch>
            <a:fillRect/>
          </a:stretch>
        </p:blipFill>
        <p:spPr>
          <a:xfrm>
            <a:off x="5004048" y="2060848"/>
            <a:ext cx="3566434" cy="2520280"/>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5736" y="1196752"/>
            <a:ext cx="4464496" cy="648072"/>
          </a:xfrm>
        </p:spPr>
        <p:txBody>
          <a:bodyPr/>
          <a:lstStyle/>
          <a:p>
            <a:pPr algn="ctr"/>
            <a:r>
              <a:rPr lang="fa-IR" sz="2800" dirty="0" smtClean="0">
                <a:solidFill>
                  <a:srgbClr val="FF0000"/>
                </a:solidFill>
                <a:cs typeface="B Titr" pitchFamily="2" charset="-78"/>
              </a:rPr>
              <a:t>دود آتش ، اسپند و مواد سوختني</a:t>
            </a:r>
            <a:endParaRPr lang="fa-IR" sz="2800" dirty="0">
              <a:solidFill>
                <a:srgbClr val="FF0000"/>
              </a:solidFill>
              <a:cs typeface="B Titr" pitchFamily="2" charset="-78"/>
            </a:endParaRPr>
          </a:p>
        </p:txBody>
      </p:sp>
      <p:pic>
        <p:nvPicPr>
          <p:cNvPr id="7" name="Content Placeholder 6" descr="10.jpg"/>
          <p:cNvPicPr>
            <a:picLocks noGrp="1" noChangeAspect="1"/>
          </p:cNvPicPr>
          <p:nvPr>
            <p:ph sz="quarter" idx="2"/>
          </p:nvPr>
        </p:nvPicPr>
        <p:blipFill>
          <a:blip r:embed="rId2" cstate="print"/>
          <a:stretch>
            <a:fillRect/>
          </a:stretch>
        </p:blipFill>
        <p:spPr>
          <a:xfrm>
            <a:off x="557436" y="2912864"/>
            <a:ext cx="3582516" cy="2388344"/>
          </a:xfrm>
        </p:spPr>
      </p:pic>
      <p:pic>
        <p:nvPicPr>
          <p:cNvPr id="10" name="Content Placeholder 9" descr="thCAEXRPOR.jpg"/>
          <p:cNvPicPr>
            <a:picLocks noGrp="1" noChangeAspect="1"/>
          </p:cNvPicPr>
          <p:nvPr>
            <p:ph sz="quarter" idx="4"/>
          </p:nvPr>
        </p:nvPicPr>
        <p:blipFill>
          <a:blip r:embed="rId3" cstate="print"/>
          <a:stretch>
            <a:fillRect/>
          </a:stretch>
        </p:blipFill>
        <p:spPr>
          <a:xfrm>
            <a:off x="5220072" y="2348880"/>
            <a:ext cx="3168352" cy="2376264"/>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3528" y="2132856"/>
            <a:ext cx="4040188" cy="659352"/>
          </a:xfrm>
        </p:spPr>
        <p:txBody>
          <a:bodyPr/>
          <a:lstStyle/>
          <a:p>
            <a:pPr algn="ctr"/>
            <a:r>
              <a:rPr lang="fa-IR" sz="2000" dirty="0" smtClean="0">
                <a:solidFill>
                  <a:srgbClr val="FF0000"/>
                </a:solidFill>
                <a:cs typeface="B Titr" pitchFamily="2" charset="-78"/>
              </a:rPr>
              <a:t>استرس و هيجانات شديد</a:t>
            </a:r>
            <a:endParaRPr lang="fa-IR" sz="2000" dirty="0">
              <a:solidFill>
                <a:srgbClr val="FF0000"/>
              </a:solidFill>
              <a:cs typeface="B Titr" pitchFamily="2" charset="-78"/>
            </a:endParaRPr>
          </a:p>
        </p:txBody>
      </p:sp>
      <p:sp>
        <p:nvSpPr>
          <p:cNvPr id="4" name="Text Placeholder 3"/>
          <p:cNvSpPr>
            <a:spLocks noGrp="1"/>
          </p:cNvSpPr>
          <p:nvPr>
            <p:ph type="body" sz="half" idx="3"/>
          </p:nvPr>
        </p:nvSpPr>
        <p:spPr>
          <a:xfrm>
            <a:off x="5076056" y="4653136"/>
            <a:ext cx="3240360" cy="654843"/>
          </a:xfrm>
        </p:spPr>
        <p:txBody>
          <a:bodyPr>
            <a:normAutofit/>
          </a:bodyPr>
          <a:lstStyle/>
          <a:p>
            <a:pPr algn="ctr"/>
            <a:r>
              <a:rPr lang="fa-IR" sz="2000" dirty="0" smtClean="0">
                <a:solidFill>
                  <a:srgbClr val="FF0000"/>
                </a:solidFill>
                <a:cs typeface="B Titr" pitchFamily="2" charset="-78"/>
              </a:rPr>
              <a:t>ورزش و فعاليت فيزيكي  </a:t>
            </a:r>
            <a:endParaRPr lang="fa-IR" sz="2000" dirty="0">
              <a:solidFill>
                <a:srgbClr val="FF0000"/>
              </a:solidFill>
              <a:cs typeface="B Titr" pitchFamily="2" charset="-78"/>
            </a:endParaRPr>
          </a:p>
        </p:txBody>
      </p:sp>
      <p:pic>
        <p:nvPicPr>
          <p:cNvPr id="7" name="Content Placeholder 6" descr="10.jpg"/>
          <p:cNvPicPr>
            <a:picLocks noGrp="1" noChangeAspect="1"/>
          </p:cNvPicPr>
          <p:nvPr>
            <p:ph sz="quarter" idx="2"/>
          </p:nvPr>
        </p:nvPicPr>
        <p:blipFill>
          <a:blip r:embed="rId2" cstate="print"/>
          <a:stretch>
            <a:fillRect/>
          </a:stretch>
        </p:blipFill>
        <p:spPr>
          <a:xfrm>
            <a:off x="692039" y="2840856"/>
            <a:ext cx="3313309" cy="2388344"/>
          </a:xfrm>
        </p:spPr>
      </p:pic>
      <p:pic>
        <p:nvPicPr>
          <p:cNvPr id="8" name="Content Placeholder 7" descr="11.jpg"/>
          <p:cNvPicPr>
            <a:picLocks noGrp="1" noChangeAspect="1"/>
          </p:cNvPicPr>
          <p:nvPr>
            <p:ph sz="quarter" idx="4"/>
          </p:nvPr>
        </p:nvPicPr>
        <p:blipFill>
          <a:blip r:embed="rId3" cstate="print"/>
          <a:stretch>
            <a:fillRect/>
          </a:stretch>
        </p:blipFill>
        <p:spPr>
          <a:xfrm>
            <a:off x="5652120" y="1414414"/>
            <a:ext cx="2269451" cy="3094706"/>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fa-IR" sz="4400" dirty="0" smtClean="0">
                <a:solidFill>
                  <a:srgbClr val="FF0000"/>
                </a:solidFill>
                <a:cs typeface="B Titr" pitchFamily="2" charset="-78"/>
              </a:rPr>
              <a:t>آشنايي با بيماري آسم و راه هاي پيشگيري و كنترل اين بيماري</a:t>
            </a:r>
            <a:endParaRPr lang="fa-IR" sz="4400" dirty="0"/>
          </a:p>
        </p:txBody>
      </p:sp>
      <p:sp>
        <p:nvSpPr>
          <p:cNvPr id="3" name="Subtitle 2"/>
          <p:cNvSpPr>
            <a:spLocks noGrp="1"/>
          </p:cNvSpPr>
          <p:nvPr>
            <p:ph type="subTitle" idx="1"/>
          </p:nvPr>
        </p:nvSpPr>
        <p:spPr>
          <a:xfrm>
            <a:off x="533400" y="3764632"/>
            <a:ext cx="7854696" cy="1752600"/>
          </a:xfrm>
        </p:spPr>
        <p:txBody>
          <a:bodyPr/>
          <a:lstStyle/>
          <a:p>
            <a:pPr algn="ctr"/>
            <a:r>
              <a:rPr lang="fa-IR" sz="2800" b="1" i="1" dirty="0" smtClean="0">
                <a:solidFill>
                  <a:srgbClr val="FF0000"/>
                </a:solidFill>
                <a:cs typeface="B Titr" pitchFamily="2" charset="-78"/>
              </a:rPr>
              <a:t>دکتر مهدي نجمي</a:t>
            </a:r>
            <a:br>
              <a:rPr lang="fa-IR" sz="2800" b="1" i="1" dirty="0" smtClean="0">
                <a:solidFill>
                  <a:srgbClr val="FF0000"/>
                </a:solidFill>
                <a:cs typeface="B Titr" pitchFamily="2" charset="-78"/>
              </a:rPr>
            </a:br>
            <a:r>
              <a:rPr lang="fa-IR" sz="2800" b="1" i="1" dirty="0" smtClean="0">
                <a:solidFill>
                  <a:srgbClr val="FF0000"/>
                </a:solidFill>
                <a:cs typeface="B Titr" pitchFamily="2" charset="-78"/>
              </a:rPr>
              <a:t>رئيس گروه بيماري هاي مزمن تنفسي</a:t>
            </a:r>
            <a:br>
              <a:rPr lang="fa-IR" sz="2800" b="1" i="1" dirty="0" smtClean="0">
                <a:solidFill>
                  <a:srgbClr val="FF0000"/>
                </a:solidFill>
                <a:cs typeface="B Titr" pitchFamily="2" charset="-78"/>
              </a:rPr>
            </a:br>
            <a:r>
              <a:rPr lang="fa-IR" sz="2800" b="1" i="1" dirty="0" smtClean="0">
                <a:solidFill>
                  <a:srgbClr val="FF0000"/>
                </a:solidFill>
                <a:cs typeface="B Titr" pitchFamily="2" charset="-78"/>
              </a:rPr>
              <a:t>وزارت بهداشت درمان وآموزش پزشکی</a:t>
            </a:r>
            <a:endParaRPr lang="fa-IR" b="1" dirty="0" smtClean="0">
              <a:cs typeface="B Titr" pitchFamily="2" charset="-78"/>
            </a:endParaRPr>
          </a:p>
          <a:p>
            <a:pPr algn="ctr"/>
            <a:endParaRPr lang="fa-I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ctr"/>
            <a:r>
              <a:rPr lang="fa-IR" sz="2400" dirty="0" smtClean="0">
                <a:solidFill>
                  <a:srgbClr val="FF0000"/>
                </a:solidFill>
                <a:cs typeface="B Titr" pitchFamily="2" charset="-78"/>
              </a:rPr>
              <a:t>آلاينده هاي شيميايي(شوينده ها، رنگ ها، حشره كش ها)</a:t>
            </a:r>
            <a:endParaRPr lang="fa-IR" sz="2400" dirty="0">
              <a:solidFill>
                <a:srgbClr val="FF0000"/>
              </a:solidFill>
              <a:cs typeface="B Titr" pitchFamily="2" charset="-78"/>
            </a:endParaRPr>
          </a:p>
        </p:txBody>
      </p:sp>
      <p:pic>
        <p:nvPicPr>
          <p:cNvPr id="6" name="Content Placeholder 5" descr="10.jpg"/>
          <p:cNvPicPr>
            <a:picLocks noGrp="1" noChangeAspect="1"/>
          </p:cNvPicPr>
          <p:nvPr>
            <p:ph sz="half" idx="1"/>
          </p:nvPr>
        </p:nvPicPr>
        <p:blipFill>
          <a:blip r:embed="rId2" cstate="print"/>
          <a:stretch>
            <a:fillRect/>
          </a:stretch>
        </p:blipFill>
        <p:spPr>
          <a:xfrm>
            <a:off x="953070" y="2921684"/>
            <a:ext cx="3456384" cy="2595548"/>
          </a:xfrm>
        </p:spPr>
      </p:pic>
      <p:pic>
        <p:nvPicPr>
          <p:cNvPr id="5" name="Content Placeholder 4" descr="5.jpg"/>
          <p:cNvPicPr>
            <a:picLocks noGrp="1" noChangeAspect="1"/>
          </p:cNvPicPr>
          <p:nvPr>
            <p:ph sz="half" idx="2"/>
          </p:nvPr>
        </p:nvPicPr>
        <p:blipFill>
          <a:blip r:embed="rId3" cstate="print"/>
          <a:stretch>
            <a:fillRect/>
          </a:stretch>
        </p:blipFill>
        <p:spPr>
          <a:xfrm>
            <a:off x="4979854" y="2132856"/>
            <a:ext cx="3634050" cy="2592288"/>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ctr"/>
            <a:r>
              <a:rPr lang="fa-IR" sz="2800" dirty="0" smtClean="0">
                <a:solidFill>
                  <a:srgbClr val="FF0000"/>
                </a:solidFill>
                <a:cs typeface="B Titr" pitchFamily="2" charset="-78"/>
              </a:rPr>
              <a:t>گرد و غبار و بخارات شيميايي محل كار</a:t>
            </a:r>
            <a:endParaRPr lang="fa-IR" sz="2800" dirty="0">
              <a:solidFill>
                <a:srgbClr val="FF0000"/>
              </a:solidFill>
              <a:cs typeface="B Titr" pitchFamily="2" charset="-78"/>
            </a:endParaRPr>
          </a:p>
        </p:txBody>
      </p:sp>
      <p:pic>
        <p:nvPicPr>
          <p:cNvPr id="6" name="Content Placeholder 5" descr="10.jpg"/>
          <p:cNvPicPr>
            <a:picLocks noGrp="1" noChangeAspect="1"/>
          </p:cNvPicPr>
          <p:nvPr>
            <p:ph sz="half" idx="1"/>
          </p:nvPr>
        </p:nvPicPr>
        <p:blipFill>
          <a:blip r:embed="rId2" cstate="print"/>
          <a:stretch>
            <a:fillRect/>
          </a:stretch>
        </p:blipFill>
        <p:spPr>
          <a:xfrm>
            <a:off x="953070" y="2204865"/>
            <a:ext cx="3456384" cy="3456384"/>
          </a:xfrm>
        </p:spPr>
      </p:pic>
      <p:pic>
        <p:nvPicPr>
          <p:cNvPr id="5" name="Content Placeholder 4" descr="5.jpg"/>
          <p:cNvPicPr>
            <a:picLocks noGrp="1" noChangeAspect="1"/>
          </p:cNvPicPr>
          <p:nvPr>
            <p:ph sz="half" idx="2"/>
          </p:nvPr>
        </p:nvPicPr>
        <p:blipFill>
          <a:blip r:embed="rId3" cstate="print"/>
          <a:stretch>
            <a:fillRect/>
          </a:stretch>
        </p:blipFill>
        <p:spPr>
          <a:xfrm>
            <a:off x="5508104" y="2184486"/>
            <a:ext cx="2592288" cy="3486628"/>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3528" y="2193584"/>
            <a:ext cx="4040188" cy="659352"/>
          </a:xfrm>
        </p:spPr>
        <p:txBody>
          <a:bodyPr/>
          <a:lstStyle/>
          <a:p>
            <a:pPr algn="ctr"/>
            <a:r>
              <a:rPr lang="fa-IR" dirty="0" smtClean="0">
                <a:solidFill>
                  <a:srgbClr val="FF0000"/>
                </a:solidFill>
                <a:cs typeface="B Titr" pitchFamily="2" charset="-78"/>
              </a:rPr>
              <a:t>عفونت هاي ويروسي</a:t>
            </a:r>
            <a:endParaRPr lang="fa-IR" dirty="0">
              <a:solidFill>
                <a:srgbClr val="FF0000"/>
              </a:solidFill>
              <a:cs typeface="B Titr" pitchFamily="2" charset="-78"/>
            </a:endParaRPr>
          </a:p>
        </p:txBody>
      </p:sp>
      <p:sp>
        <p:nvSpPr>
          <p:cNvPr id="4" name="Text Placeholder 3"/>
          <p:cNvSpPr>
            <a:spLocks noGrp="1"/>
          </p:cNvSpPr>
          <p:nvPr>
            <p:ph type="body" sz="half" idx="3"/>
          </p:nvPr>
        </p:nvSpPr>
        <p:spPr>
          <a:xfrm>
            <a:off x="5004048" y="3717032"/>
            <a:ext cx="3240360" cy="654843"/>
          </a:xfrm>
        </p:spPr>
        <p:txBody>
          <a:bodyPr>
            <a:normAutofit/>
          </a:bodyPr>
          <a:lstStyle/>
          <a:p>
            <a:pPr algn="ctr"/>
            <a:r>
              <a:rPr lang="fa-IR" dirty="0" smtClean="0">
                <a:solidFill>
                  <a:srgbClr val="FF0000"/>
                </a:solidFill>
                <a:cs typeface="B Titr" pitchFamily="2" charset="-78"/>
              </a:rPr>
              <a:t>داروها </a:t>
            </a:r>
            <a:endParaRPr lang="fa-IR" dirty="0">
              <a:solidFill>
                <a:srgbClr val="FF0000"/>
              </a:solidFill>
              <a:cs typeface="B Titr" pitchFamily="2" charset="-78"/>
            </a:endParaRPr>
          </a:p>
        </p:txBody>
      </p:sp>
      <p:pic>
        <p:nvPicPr>
          <p:cNvPr id="7" name="Content Placeholder 6" descr="10.jpg"/>
          <p:cNvPicPr>
            <a:picLocks noGrp="1" noChangeAspect="1"/>
          </p:cNvPicPr>
          <p:nvPr>
            <p:ph sz="quarter" idx="2"/>
          </p:nvPr>
        </p:nvPicPr>
        <p:blipFill>
          <a:blip r:embed="rId2" cstate="print"/>
          <a:stretch>
            <a:fillRect/>
          </a:stretch>
        </p:blipFill>
        <p:spPr>
          <a:xfrm>
            <a:off x="871367" y="2912864"/>
            <a:ext cx="2954652" cy="2388344"/>
          </a:xfrm>
        </p:spPr>
      </p:pic>
      <p:pic>
        <p:nvPicPr>
          <p:cNvPr id="8" name="Content Placeholder 7" descr="11.jpg"/>
          <p:cNvPicPr>
            <a:picLocks noGrp="1" noChangeAspect="1"/>
          </p:cNvPicPr>
          <p:nvPr>
            <p:ph sz="quarter" idx="4"/>
          </p:nvPr>
        </p:nvPicPr>
        <p:blipFill>
          <a:blip r:embed="rId3" cstate="print"/>
          <a:stretch>
            <a:fillRect/>
          </a:stretch>
        </p:blipFill>
        <p:spPr>
          <a:xfrm>
            <a:off x="5026876" y="1556792"/>
            <a:ext cx="3217532" cy="2166471"/>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3528" y="2625632"/>
            <a:ext cx="3744416" cy="587344"/>
          </a:xfrm>
        </p:spPr>
        <p:txBody>
          <a:bodyPr/>
          <a:lstStyle/>
          <a:p>
            <a:pPr algn="ctr"/>
            <a:r>
              <a:rPr lang="fa-IR" sz="2000" dirty="0" smtClean="0">
                <a:solidFill>
                  <a:srgbClr val="FF0000"/>
                </a:solidFill>
                <a:cs typeface="B Titr" pitchFamily="2" charset="-78"/>
              </a:rPr>
              <a:t>كم تحركي و چاقي</a:t>
            </a:r>
            <a:endParaRPr lang="fa-IR" sz="2000" dirty="0">
              <a:solidFill>
                <a:srgbClr val="FF0000"/>
              </a:solidFill>
              <a:cs typeface="B Titr" pitchFamily="2" charset="-78"/>
            </a:endParaRPr>
          </a:p>
        </p:txBody>
      </p:sp>
      <p:sp>
        <p:nvSpPr>
          <p:cNvPr id="4" name="Text Placeholder 3"/>
          <p:cNvSpPr>
            <a:spLocks noGrp="1"/>
          </p:cNvSpPr>
          <p:nvPr>
            <p:ph type="body" sz="half" idx="3"/>
          </p:nvPr>
        </p:nvSpPr>
        <p:spPr>
          <a:xfrm>
            <a:off x="5004048" y="4005064"/>
            <a:ext cx="3240360" cy="654843"/>
          </a:xfrm>
        </p:spPr>
        <p:txBody>
          <a:bodyPr>
            <a:normAutofit/>
          </a:bodyPr>
          <a:lstStyle/>
          <a:p>
            <a:pPr algn="ctr"/>
            <a:r>
              <a:rPr lang="fa-IR" sz="2000" dirty="0" smtClean="0">
                <a:solidFill>
                  <a:srgbClr val="FF0000"/>
                </a:solidFill>
                <a:cs typeface="B Titr" pitchFamily="2" charset="-78"/>
              </a:rPr>
              <a:t>مصرف فست فود و غذاهاي حاوي مواد افزودني </a:t>
            </a:r>
            <a:endParaRPr lang="fa-IR" sz="2000" dirty="0">
              <a:solidFill>
                <a:srgbClr val="FF0000"/>
              </a:solidFill>
              <a:cs typeface="B Titr" pitchFamily="2" charset="-78"/>
            </a:endParaRPr>
          </a:p>
        </p:txBody>
      </p:sp>
      <p:pic>
        <p:nvPicPr>
          <p:cNvPr id="7" name="Content Placeholder 6" descr="10.jpg"/>
          <p:cNvPicPr>
            <a:picLocks noGrp="1" noChangeAspect="1"/>
          </p:cNvPicPr>
          <p:nvPr>
            <p:ph sz="quarter" idx="2"/>
          </p:nvPr>
        </p:nvPicPr>
        <p:blipFill>
          <a:blip r:embed="rId2" cstate="print"/>
          <a:stretch>
            <a:fillRect/>
          </a:stretch>
        </p:blipFill>
        <p:spPr>
          <a:xfrm>
            <a:off x="500261" y="3383520"/>
            <a:ext cx="3351659" cy="1832240"/>
          </a:xfrm>
        </p:spPr>
      </p:pic>
      <p:pic>
        <p:nvPicPr>
          <p:cNvPr id="8" name="Content Placeholder 7" descr="11.jpg"/>
          <p:cNvPicPr>
            <a:picLocks noGrp="1" noChangeAspect="1"/>
          </p:cNvPicPr>
          <p:nvPr>
            <p:ph sz="quarter" idx="4"/>
          </p:nvPr>
        </p:nvPicPr>
        <p:blipFill>
          <a:blip r:embed="rId3" cstate="print"/>
          <a:stretch>
            <a:fillRect/>
          </a:stretch>
        </p:blipFill>
        <p:spPr>
          <a:xfrm>
            <a:off x="5026876" y="1700808"/>
            <a:ext cx="3217532" cy="2145021"/>
          </a:xfr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96720"/>
          </a:xfrm>
        </p:spPr>
        <p:txBody>
          <a:bodyPr anchor="ctr">
            <a:normAutofit/>
          </a:bodyPr>
          <a:lstStyle/>
          <a:p>
            <a:pPr algn="ctr"/>
            <a:r>
              <a:rPr lang="fa-IR" sz="3600" dirty="0" smtClean="0">
                <a:solidFill>
                  <a:srgbClr val="FF0000"/>
                </a:solidFill>
                <a:cs typeface="B Titr" pitchFamily="2" charset="-78"/>
              </a:rPr>
              <a:t>سايرعوامل</a:t>
            </a:r>
            <a:endParaRPr lang="fa-IR" sz="3600" dirty="0">
              <a:solidFill>
                <a:srgbClr val="FF0000"/>
              </a:solidFill>
              <a:cs typeface="B Titr" pitchFamily="2" charset="-78"/>
            </a:endParaRPr>
          </a:p>
        </p:txBody>
      </p:sp>
      <p:sp>
        <p:nvSpPr>
          <p:cNvPr id="3" name="Content Placeholder 2"/>
          <p:cNvSpPr>
            <a:spLocks noGrp="1"/>
          </p:cNvSpPr>
          <p:nvPr>
            <p:ph idx="1"/>
          </p:nvPr>
        </p:nvSpPr>
        <p:spPr>
          <a:xfrm>
            <a:off x="457200" y="1844824"/>
            <a:ext cx="8229600" cy="4479776"/>
          </a:xfrm>
        </p:spPr>
        <p:txBody>
          <a:bodyPr>
            <a:normAutofit/>
          </a:bodyPr>
          <a:lstStyle/>
          <a:p>
            <a:r>
              <a:rPr lang="fa-IR" sz="3200" dirty="0" smtClean="0">
                <a:cs typeface="B Nazanin" pitchFamily="2" charset="-78"/>
              </a:rPr>
              <a:t>تغييرات آب و هوايي بخصوص هواي سرد وخشك </a:t>
            </a:r>
          </a:p>
          <a:p>
            <a:r>
              <a:rPr lang="fa-IR" sz="3200" dirty="0" smtClean="0">
                <a:cs typeface="B Nazanin" pitchFamily="2" charset="-78"/>
              </a:rPr>
              <a:t>زایمان به روش سزارین </a:t>
            </a:r>
            <a:endParaRPr lang="en-US" sz="3200" dirty="0" smtClean="0">
              <a:cs typeface="B Nazanin" pitchFamily="2" charset="-78"/>
            </a:endParaRPr>
          </a:p>
          <a:p>
            <a:r>
              <a:rPr lang="fa-IR" sz="3200" dirty="0" smtClean="0">
                <a:cs typeface="B Nazanin" pitchFamily="2" charset="-78"/>
              </a:rPr>
              <a:t>وزن پایین موقع تولد و نیز سن کم مادر </a:t>
            </a:r>
            <a:endParaRPr lang="en-US" sz="3200" dirty="0" smtClean="0">
              <a:cs typeface="B Nazanin" pitchFamily="2" charset="-78"/>
            </a:endParaRPr>
          </a:p>
          <a:p>
            <a:r>
              <a:rPr lang="fa-IR" sz="3200" dirty="0" smtClean="0">
                <a:cs typeface="B Nazanin" pitchFamily="2" charset="-78"/>
              </a:rPr>
              <a:t>کمبود ویتامین </a:t>
            </a:r>
            <a:r>
              <a:rPr lang="en-US" sz="3200" dirty="0" smtClean="0">
                <a:cs typeface="B Nazanin" pitchFamily="2" charset="-78"/>
              </a:rPr>
              <a:t>D</a:t>
            </a:r>
          </a:p>
          <a:p>
            <a:r>
              <a:rPr lang="fa-IR" sz="3200" dirty="0" smtClean="0">
                <a:cs typeface="B Nazanin" pitchFamily="2" charset="-78"/>
              </a:rPr>
              <a:t>عدم تغذیه با شیر مادر</a:t>
            </a:r>
            <a:endParaRPr lang="en-US" sz="3200" dirty="0" smtClean="0">
              <a:cs typeface="B Nazanin" pitchFamily="2" charset="-78"/>
            </a:endParaRPr>
          </a:p>
          <a:p>
            <a:r>
              <a:rPr lang="fa-IR" sz="3200" dirty="0" smtClean="0">
                <a:cs typeface="B Nazanin" pitchFamily="2" charset="-78"/>
              </a:rPr>
              <a:t>کلر موجود در آب استخرها </a:t>
            </a:r>
            <a:endParaRPr lang="en-US" sz="3200" dirty="0" smtClean="0">
              <a:cs typeface="B Nazanin" pitchFamily="2" charset="-78"/>
            </a:endParaRPr>
          </a:p>
          <a:p>
            <a:endParaRPr lang="fa-IR" sz="3200" dirty="0">
              <a:cs typeface="B Nazanin" pitchFamily="2" charset="-7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827584" y="1052736"/>
          <a:ext cx="7632848"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24712"/>
          </a:xfrm>
        </p:spPr>
        <p:txBody>
          <a:bodyPr anchor="ctr">
            <a:normAutofit/>
          </a:bodyPr>
          <a:lstStyle/>
          <a:p>
            <a:pPr algn="ctr"/>
            <a:r>
              <a:rPr lang="fa-IR" sz="3600" dirty="0" smtClean="0">
                <a:solidFill>
                  <a:srgbClr val="FF0000"/>
                </a:solidFill>
                <a:cs typeface="B Titr" pitchFamily="2" charset="-78"/>
              </a:rPr>
              <a:t>سرفه در آسم</a:t>
            </a:r>
            <a:endParaRPr lang="fa-IR" sz="3600" dirty="0">
              <a:solidFill>
                <a:srgbClr val="FF0000"/>
              </a:solidFill>
              <a:cs typeface="B Titr" pitchFamily="2" charset="-78"/>
            </a:endParaRPr>
          </a:p>
        </p:txBody>
      </p:sp>
      <p:sp>
        <p:nvSpPr>
          <p:cNvPr id="3" name="Content Placeholder 2"/>
          <p:cNvSpPr>
            <a:spLocks noGrp="1"/>
          </p:cNvSpPr>
          <p:nvPr>
            <p:ph idx="1"/>
          </p:nvPr>
        </p:nvSpPr>
        <p:spPr>
          <a:xfrm>
            <a:off x="457200" y="1628800"/>
            <a:ext cx="8229600" cy="4695800"/>
          </a:xfrm>
        </p:spPr>
        <p:txBody>
          <a:bodyPr>
            <a:normAutofit lnSpcReduction="10000"/>
          </a:bodyPr>
          <a:lstStyle/>
          <a:p>
            <a:pPr algn="just"/>
            <a:r>
              <a:rPr lang="fa-IR" sz="3200" dirty="0" smtClean="0">
                <a:cs typeface="B Nazanin" pitchFamily="2" charset="-78"/>
              </a:rPr>
              <a:t>‌سرفه بيماران آسمي معمولاً خشک و يا همراه با خلط اندك است.</a:t>
            </a:r>
          </a:p>
          <a:p>
            <a:pPr algn="just"/>
            <a:r>
              <a:rPr lang="fa-IR" sz="3200" dirty="0" smtClean="0">
                <a:cs typeface="B Nazanin" pitchFamily="2" charset="-78"/>
              </a:rPr>
              <a:t> اغلب درآخر شب و اوايل صبح تشديد مي شود و مانع خواب مي گردد.</a:t>
            </a:r>
          </a:p>
          <a:p>
            <a:pPr algn="just"/>
            <a:r>
              <a:rPr lang="fa-IR" sz="3200" dirty="0" smtClean="0">
                <a:cs typeface="B Nazanin" pitchFamily="2" charset="-78"/>
              </a:rPr>
              <a:t>هنگام ورزش و یا برخورد با عوامل خطر محیطی بدتر مي شود.</a:t>
            </a:r>
          </a:p>
          <a:p>
            <a:pPr algn="just"/>
            <a:r>
              <a:rPr lang="fa-IR" sz="3200" dirty="0" smtClean="0">
                <a:cs typeface="B Nazanin" pitchFamily="2" charset="-78"/>
              </a:rPr>
              <a:t> ممكن است تك تك يا حمله اي باشد ولي اكثراً به مدت طولاني ادامه مي يابد. </a:t>
            </a:r>
          </a:p>
          <a:p>
            <a:pPr algn="just"/>
            <a:r>
              <a:rPr lang="fa-IR" sz="3200" dirty="0" smtClean="0">
                <a:cs typeface="B Nazanin" pitchFamily="2" charset="-78"/>
              </a:rPr>
              <a:t>اگر سرفه کودکی بيش از 4 هفته طول بكشد بايد بيمار از جهت آسم بررسی گردد.</a:t>
            </a:r>
            <a:endParaRPr lang="fa-IR" sz="3200" dirty="0">
              <a:cs typeface="B Nazanin" pitchFamily="2" charset="-78"/>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24712"/>
          </a:xfrm>
        </p:spPr>
        <p:txBody>
          <a:bodyPr anchor="ctr">
            <a:normAutofit/>
          </a:bodyPr>
          <a:lstStyle/>
          <a:p>
            <a:pPr algn="ctr"/>
            <a:r>
              <a:rPr lang="fa-IR" sz="3600" dirty="0" smtClean="0">
                <a:solidFill>
                  <a:srgbClr val="FF0000"/>
                </a:solidFill>
                <a:cs typeface="B Titr" pitchFamily="2" charset="-78"/>
              </a:rPr>
              <a:t>خس خس سينه</a:t>
            </a:r>
            <a:endParaRPr lang="fa-IR" sz="3600" dirty="0">
              <a:solidFill>
                <a:srgbClr val="FF0000"/>
              </a:solidFill>
              <a:cs typeface="B Titr" pitchFamily="2" charset="-78"/>
            </a:endParaRPr>
          </a:p>
        </p:txBody>
      </p:sp>
      <p:sp>
        <p:nvSpPr>
          <p:cNvPr id="3" name="Content Placeholder 2"/>
          <p:cNvSpPr>
            <a:spLocks noGrp="1"/>
          </p:cNvSpPr>
          <p:nvPr>
            <p:ph idx="1"/>
          </p:nvPr>
        </p:nvSpPr>
        <p:spPr>
          <a:xfrm>
            <a:off x="899592" y="1628800"/>
            <a:ext cx="7560840" cy="4695800"/>
          </a:xfrm>
        </p:spPr>
        <p:txBody>
          <a:bodyPr>
            <a:normAutofit/>
          </a:bodyPr>
          <a:lstStyle/>
          <a:p>
            <a:pPr algn="just"/>
            <a:r>
              <a:rPr lang="fa-IR" sz="3200" dirty="0" smtClean="0">
                <a:cs typeface="B Nazanin" pitchFamily="2" charset="-78"/>
              </a:rPr>
              <a:t>خس خس سينه نوعي صداي زير است كه هنگام تنفس و اغلب در بازدم، بیشتر در هنگام شب و انجام ورزش شنيده مي شود.</a:t>
            </a:r>
          </a:p>
          <a:p>
            <a:pPr algn="just"/>
            <a:r>
              <a:rPr lang="fa-IR" sz="3200" dirty="0" smtClean="0">
                <a:cs typeface="B Nazanin" pitchFamily="2" charset="-78"/>
              </a:rPr>
              <a:t> بايد توجه داشت كه خس خس سينه از خرخر كه نوعي صداي بم است و اغلب در هنگام دم شنيده مي شود افتراق داده شود.</a:t>
            </a:r>
          </a:p>
          <a:p>
            <a:pPr algn="just"/>
            <a:r>
              <a:rPr lang="fa-IR" sz="3200" dirty="0" smtClean="0">
                <a:cs typeface="B Nazanin" pitchFamily="2" charset="-78"/>
              </a:rPr>
              <a:t> خس خس عود كننده نيز از علائمي است كه بايد در صورت مشاهده به آسم مشكوك شد. </a:t>
            </a:r>
            <a:endParaRPr lang="fa-IR" sz="3200" dirty="0">
              <a:cs typeface="B Nazanin" pitchFamily="2" charset="-78"/>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52704"/>
          </a:xfrm>
        </p:spPr>
        <p:txBody>
          <a:bodyPr anchor="ctr">
            <a:normAutofit/>
          </a:bodyPr>
          <a:lstStyle/>
          <a:p>
            <a:pPr algn="ctr"/>
            <a:r>
              <a:rPr lang="fa-IR" sz="3600" dirty="0" smtClean="0">
                <a:solidFill>
                  <a:srgbClr val="FF0000"/>
                </a:solidFill>
                <a:cs typeface="B Titr" pitchFamily="2" charset="-78"/>
              </a:rPr>
              <a:t>حمله آسم</a:t>
            </a:r>
            <a:endParaRPr lang="fa-IR" sz="3600" dirty="0">
              <a:solidFill>
                <a:srgbClr val="FF0000"/>
              </a:solidFill>
              <a:cs typeface="B Titr" pitchFamily="2" charset="-78"/>
            </a:endParaRPr>
          </a:p>
        </p:txBody>
      </p:sp>
      <p:sp>
        <p:nvSpPr>
          <p:cNvPr id="4" name="Content Placeholder 3"/>
          <p:cNvSpPr>
            <a:spLocks noGrp="1"/>
          </p:cNvSpPr>
          <p:nvPr>
            <p:ph sz="half" idx="2"/>
          </p:nvPr>
        </p:nvSpPr>
        <p:spPr>
          <a:xfrm>
            <a:off x="4427984" y="1556792"/>
            <a:ext cx="4258816" cy="4798133"/>
          </a:xfrm>
        </p:spPr>
        <p:txBody>
          <a:bodyPr>
            <a:normAutofit/>
          </a:bodyPr>
          <a:lstStyle/>
          <a:p>
            <a:pPr algn="just"/>
            <a:r>
              <a:rPr lang="fa-IR" dirty="0" smtClean="0">
                <a:cs typeface="B Nazanin" pitchFamily="2" charset="-78"/>
              </a:rPr>
              <a:t>وقتي  شدت علايم آسم از حد معمول بیشتر شود به آن حمله آسم اطلاق می گردد. </a:t>
            </a:r>
          </a:p>
          <a:p>
            <a:pPr algn="just"/>
            <a:r>
              <a:rPr lang="fa-IR" dirty="0" smtClean="0">
                <a:cs typeface="B Nazanin" pitchFamily="2" charset="-78"/>
              </a:rPr>
              <a:t>حملات آسم شدتهاي متفاوتي دارند. بعضي از آنها مي توانند آنقدرشديد باشند كه سبب مرگ گردند. حمله آسم از اورژانس هاي پزشكي است . </a:t>
            </a:r>
          </a:p>
          <a:p>
            <a:pPr algn="just"/>
            <a:r>
              <a:rPr lang="fa-IR" dirty="0" smtClean="0">
                <a:cs typeface="B Nazanin" pitchFamily="2" charset="-78"/>
              </a:rPr>
              <a:t>با درمان وكنترل روزانه آسم، پيگيري هاي منظم و دوري از عوامل محرك مي توان از حملات بيماري جلوگيري كرد. </a:t>
            </a:r>
            <a:endParaRPr lang="en-US" dirty="0" smtClean="0">
              <a:cs typeface="B Nazanin" pitchFamily="2" charset="-78"/>
            </a:endParaRPr>
          </a:p>
          <a:p>
            <a:pPr algn="just"/>
            <a:endParaRPr lang="fa-IR" dirty="0">
              <a:cs typeface="B Nazanin" pitchFamily="2" charset="-78"/>
            </a:endParaRPr>
          </a:p>
        </p:txBody>
      </p:sp>
      <p:pic>
        <p:nvPicPr>
          <p:cNvPr id="7" name="Content Placeholder 6" descr="5.jpg"/>
          <p:cNvPicPr>
            <a:picLocks noGrp="1" noChangeAspect="1"/>
          </p:cNvPicPr>
          <p:nvPr>
            <p:ph sz="half" idx="1"/>
          </p:nvPr>
        </p:nvPicPr>
        <p:blipFill>
          <a:blip r:embed="rId2" cstate="print"/>
          <a:stretch>
            <a:fillRect/>
          </a:stretch>
        </p:blipFill>
        <p:spPr>
          <a:xfrm>
            <a:off x="369718" y="1916832"/>
            <a:ext cx="3869086" cy="2592288"/>
          </a:xfr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80696"/>
          </a:xfrm>
        </p:spPr>
        <p:txBody>
          <a:bodyPr anchor="ctr">
            <a:normAutofit/>
          </a:bodyPr>
          <a:lstStyle/>
          <a:p>
            <a:pPr algn="ctr"/>
            <a:r>
              <a:rPr lang="fa-IR" sz="3600" dirty="0" smtClean="0">
                <a:solidFill>
                  <a:srgbClr val="FF0000"/>
                </a:solidFill>
                <a:cs typeface="B Titr" pitchFamily="2" charset="-78"/>
              </a:rPr>
              <a:t>علائم حمله آسم</a:t>
            </a:r>
            <a:endParaRPr lang="fa-IR" sz="3600" dirty="0">
              <a:solidFill>
                <a:srgbClr val="FF0000"/>
              </a:solidFill>
              <a:cs typeface="B Titr" pitchFamily="2" charset="-78"/>
            </a:endParaRPr>
          </a:p>
        </p:txBody>
      </p:sp>
      <p:sp>
        <p:nvSpPr>
          <p:cNvPr id="3" name="Content Placeholder 2"/>
          <p:cNvSpPr>
            <a:spLocks noGrp="1"/>
          </p:cNvSpPr>
          <p:nvPr>
            <p:ph idx="1"/>
          </p:nvPr>
        </p:nvSpPr>
        <p:spPr>
          <a:xfrm>
            <a:off x="457200" y="1628800"/>
            <a:ext cx="8229600" cy="4695800"/>
          </a:xfrm>
        </p:spPr>
        <p:txBody>
          <a:bodyPr>
            <a:normAutofit fontScale="92500"/>
          </a:bodyPr>
          <a:lstStyle/>
          <a:p>
            <a:pPr algn="just"/>
            <a:r>
              <a:rPr lang="fa-IR" sz="3200" dirty="0" smtClean="0">
                <a:cs typeface="B Nazanin" pitchFamily="2" charset="-78"/>
              </a:rPr>
              <a:t>بدتر شدن پيش رونده سرفه ، خس خس سينه ، تنگي نفس و يا احساس فشردگي قفسه سينه.  </a:t>
            </a:r>
            <a:endParaRPr lang="en-US" sz="3200" dirty="0" smtClean="0">
              <a:cs typeface="B Nazanin" pitchFamily="2" charset="-78"/>
            </a:endParaRPr>
          </a:p>
          <a:p>
            <a:pPr algn="just"/>
            <a:r>
              <a:rPr lang="fa-IR" sz="3200" dirty="0" smtClean="0">
                <a:cs typeface="B Nazanin" pitchFamily="2" charset="-78"/>
              </a:rPr>
              <a:t>هر گونه سختي در نفس كشيدن در حين راه رفتن و صحبت كردن. </a:t>
            </a:r>
            <a:endParaRPr lang="en-US" sz="3200" dirty="0" smtClean="0">
              <a:cs typeface="B Nazanin" pitchFamily="2" charset="-78"/>
            </a:endParaRPr>
          </a:p>
          <a:p>
            <a:pPr algn="just"/>
            <a:r>
              <a:rPr lang="fa-IR" sz="3200" dirty="0" smtClean="0">
                <a:cs typeface="B Nazanin" pitchFamily="2" charset="-78"/>
              </a:rPr>
              <a:t>غيبت از مدرسه به خاطر تشديد علايم بيماري. </a:t>
            </a:r>
            <a:endParaRPr lang="en-US" sz="3200" dirty="0" smtClean="0">
              <a:cs typeface="B Nazanin" pitchFamily="2" charset="-78"/>
            </a:endParaRPr>
          </a:p>
          <a:p>
            <a:pPr algn="just"/>
            <a:r>
              <a:rPr lang="fa-IR" sz="3200" dirty="0" smtClean="0">
                <a:cs typeface="B Nazanin" pitchFamily="2" charset="-78"/>
              </a:rPr>
              <a:t>نياز به استفاده زياد از داروي تسكين دهنده ( سالبوتامول ) در روز يا شب یعنی بیشتر از 2 بار استفاده از افشانه سالبوتامول در هفته.</a:t>
            </a:r>
            <a:endParaRPr lang="en-US" sz="3200" dirty="0" smtClean="0">
              <a:cs typeface="B Nazanin" pitchFamily="2" charset="-78"/>
            </a:endParaRPr>
          </a:p>
          <a:p>
            <a:pPr algn="just"/>
            <a:r>
              <a:rPr lang="fa-IR" sz="3200" dirty="0" smtClean="0">
                <a:cs typeface="B Nazanin" pitchFamily="2" charset="-78"/>
              </a:rPr>
              <a:t>كاهش در عدد ثبت شده توسط نفس سنج(پیک فلومتر) به كمتر از مقدار طبيعي بيمار. </a:t>
            </a:r>
            <a:endParaRPr lang="fa-IR" sz="3200" dirty="0">
              <a:cs typeface="B Nazanin" pitchFamily="2"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2"/>
            <a:ext cx="8229600" cy="720080"/>
          </a:xfrm>
        </p:spPr>
        <p:txBody>
          <a:bodyPr anchor="ctr">
            <a:normAutofit/>
          </a:bodyPr>
          <a:lstStyle/>
          <a:p>
            <a:pPr algn="ctr"/>
            <a:r>
              <a:rPr lang="fa-IR" sz="3600" dirty="0" smtClean="0">
                <a:solidFill>
                  <a:srgbClr val="FF0000"/>
                </a:solidFill>
                <a:cs typeface="B Titr" pitchFamily="2" charset="-78"/>
              </a:rPr>
              <a:t>تعريف بيماري آسم</a:t>
            </a:r>
            <a:endParaRPr lang="fa-IR" sz="3600" dirty="0">
              <a:cs typeface="B Titr" pitchFamily="2" charset="-78"/>
            </a:endParaRPr>
          </a:p>
        </p:txBody>
      </p:sp>
      <p:pic>
        <p:nvPicPr>
          <p:cNvPr id="5" name="Content Placeholder 4" descr="3.jpg"/>
          <p:cNvPicPr>
            <a:picLocks noGrp="1" noChangeAspect="1"/>
          </p:cNvPicPr>
          <p:nvPr>
            <p:ph sz="half" idx="1"/>
          </p:nvPr>
        </p:nvPicPr>
        <p:blipFill>
          <a:blip r:embed="rId2" cstate="print"/>
          <a:stretch>
            <a:fillRect/>
          </a:stretch>
        </p:blipFill>
        <p:spPr>
          <a:xfrm>
            <a:off x="571500" y="2132856"/>
            <a:ext cx="3810000" cy="3048000"/>
          </a:xfrm>
        </p:spPr>
      </p:pic>
      <p:sp>
        <p:nvSpPr>
          <p:cNvPr id="4" name="Content Placeholder 3"/>
          <p:cNvSpPr>
            <a:spLocks noGrp="1"/>
          </p:cNvSpPr>
          <p:nvPr>
            <p:ph sz="half" idx="2"/>
          </p:nvPr>
        </p:nvSpPr>
        <p:spPr/>
        <p:txBody>
          <a:bodyPr>
            <a:normAutofit/>
          </a:bodyPr>
          <a:lstStyle/>
          <a:p>
            <a:pPr algn="just"/>
            <a:r>
              <a:rPr lang="fa-IR" sz="2800" dirty="0" smtClean="0">
                <a:cs typeface="B Nazanin" pitchFamily="2" charset="-78"/>
              </a:rPr>
              <a:t>آسم يك بيماري التهابی مزمن و غيرواگير ريه است.</a:t>
            </a:r>
          </a:p>
          <a:p>
            <a:pPr algn="just"/>
            <a:r>
              <a:rPr lang="fa-IR" sz="2800" dirty="0" smtClean="0">
                <a:cs typeface="B Nazanin" pitchFamily="2" charset="-78"/>
              </a:rPr>
              <a:t>التهاب  موجب درجات متغيري از انسداد برگشت پذير در راه هاي هوايي مي شود.</a:t>
            </a:r>
          </a:p>
          <a:p>
            <a:pPr algn="just"/>
            <a:r>
              <a:rPr lang="fa-IR" sz="2800" dirty="0" smtClean="0">
                <a:cs typeface="B Nazanin" pitchFamily="2" charset="-78"/>
              </a:rPr>
              <a:t> مزمن به اين معناست كه بيماري هميشه وجود دارد حتي زماني كه بيمار احساس ناخوشي ندارد.</a:t>
            </a:r>
          </a:p>
          <a:p>
            <a:pPr algn="just"/>
            <a:endParaRPr lang="fa-I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76096"/>
            <a:ext cx="8229600" cy="780696"/>
          </a:xfrm>
        </p:spPr>
        <p:txBody>
          <a:bodyPr anchor="ctr">
            <a:normAutofit/>
          </a:bodyPr>
          <a:lstStyle/>
          <a:p>
            <a:pPr algn="ctr"/>
            <a:r>
              <a:rPr lang="fa-IR" sz="3200" dirty="0" smtClean="0">
                <a:solidFill>
                  <a:srgbClr val="FF0000"/>
                </a:solidFill>
                <a:cs typeface="B Titr" pitchFamily="2" charset="-78"/>
              </a:rPr>
              <a:t>علائم حمله شديد آسم</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556792"/>
            <a:ext cx="8229600" cy="4695800"/>
          </a:xfrm>
        </p:spPr>
        <p:txBody>
          <a:bodyPr>
            <a:noAutofit/>
          </a:bodyPr>
          <a:lstStyle/>
          <a:p>
            <a:r>
              <a:rPr lang="fa-IR" sz="3000" dirty="0" smtClean="0">
                <a:cs typeface="B Nazanin" pitchFamily="2" charset="-78"/>
              </a:rPr>
              <a:t>تنگي نفس شديد و تنفس سريع </a:t>
            </a:r>
            <a:endParaRPr lang="en-US" sz="3000" dirty="0" smtClean="0">
              <a:cs typeface="B Nazanin" pitchFamily="2" charset="-78"/>
            </a:endParaRPr>
          </a:p>
          <a:p>
            <a:r>
              <a:rPr lang="fa-IR" sz="3000" dirty="0" smtClean="0">
                <a:cs typeface="B Nazanin" pitchFamily="2" charset="-78"/>
              </a:rPr>
              <a:t>خس خس پيشرونده </a:t>
            </a:r>
            <a:endParaRPr lang="en-US" sz="3000" dirty="0" smtClean="0">
              <a:cs typeface="B Nazanin" pitchFamily="2" charset="-78"/>
            </a:endParaRPr>
          </a:p>
          <a:p>
            <a:r>
              <a:rPr lang="fa-IR" sz="3000" dirty="0" smtClean="0">
                <a:cs typeface="B Nazanin" pitchFamily="2" charset="-78"/>
              </a:rPr>
              <a:t>استفاده از عضلات فرعي تنفس بصورت داخل كشيده شدن پوست قفسه سينه و عضلات بين دنده اي </a:t>
            </a:r>
            <a:endParaRPr lang="en-US" sz="3000" dirty="0" smtClean="0">
              <a:cs typeface="B Nazanin" pitchFamily="2" charset="-78"/>
            </a:endParaRPr>
          </a:p>
          <a:p>
            <a:r>
              <a:rPr lang="fa-IR" sz="3000" dirty="0" smtClean="0">
                <a:cs typeface="B Nazanin" pitchFamily="2" charset="-78"/>
              </a:rPr>
              <a:t>ناتواني در بيان حتي يك جمله </a:t>
            </a:r>
            <a:endParaRPr lang="en-US" sz="3000" dirty="0" smtClean="0">
              <a:cs typeface="B Nazanin" pitchFamily="2" charset="-78"/>
            </a:endParaRPr>
          </a:p>
          <a:p>
            <a:r>
              <a:rPr lang="fa-IR" sz="3000" dirty="0" smtClean="0">
                <a:cs typeface="B Nazanin" pitchFamily="2" charset="-78"/>
              </a:rPr>
              <a:t>افت سطح هوشياري و ایجاد خواب آلودگی </a:t>
            </a:r>
            <a:endParaRPr lang="en-US" sz="3000" dirty="0" smtClean="0">
              <a:cs typeface="B Nazanin" pitchFamily="2" charset="-78"/>
            </a:endParaRPr>
          </a:p>
          <a:p>
            <a:r>
              <a:rPr lang="fa-IR" sz="3000" dirty="0" smtClean="0">
                <a:cs typeface="B Nazanin" pitchFamily="2" charset="-78"/>
              </a:rPr>
              <a:t>كاهش درعدد ثبت شده توسط نفس سنج به كمتر از مقدار طبيعي بيمار </a:t>
            </a:r>
            <a:endParaRPr lang="en-US" sz="3000" dirty="0" smtClean="0">
              <a:cs typeface="B Nazanin" pitchFamily="2" charset="-78"/>
            </a:endParaRPr>
          </a:p>
          <a:p>
            <a:r>
              <a:rPr lang="fa-IR" sz="3000" dirty="0" smtClean="0">
                <a:cs typeface="B Nazanin" pitchFamily="2" charset="-78"/>
              </a:rPr>
              <a:t>کبودی لب ها وانتهای انگشتان دست و پا</a:t>
            </a:r>
            <a:endParaRPr lang="en-US" sz="3000" dirty="0">
              <a:cs typeface="B Nazanin" pitchFamily="2" charset="-78"/>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96720"/>
          </a:xfrm>
        </p:spPr>
        <p:txBody>
          <a:bodyPr anchor="ctr">
            <a:normAutofit/>
          </a:bodyPr>
          <a:lstStyle/>
          <a:p>
            <a:pPr algn="ctr"/>
            <a:r>
              <a:rPr lang="fa-IR" sz="3600" dirty="0" smtClean="0">
                <a:solidFill>
                  <a:srgbClr val="FF0000"/>
                </a:solidFill>
                <a:cs typeface="B Titr" pitchFamily="2" charset="-78"/>
              </a:rPr>
              <a:t>تشخيص آسم</a:t>
            </a:r>
            <a:endParaRPr lang="fa-IR" sz="3600" dirty="0">
              <a:solidFill>
                <a:srgbClr val="FF0000"/>
              </a:solidFill>
              <a:cs typeface="B Titr" pitchFamily="2" charset="-78"/>
            </a:endParaRPr>
          </a:p>
        </p:txBody>
      </p:sp>
      <p:sp>
        <p:nvSpPr>
          <p:cNvPr id="3" name="Content Placeholder 2"/>
          <p:cNvSpPr>
            <a:spLocks noGrp="1"/>
          </p:cNvSpPr>
          <p:nvPr>
            <p:ph sz="half" idx="1"/>
          </p:nvPr>
        </p:nvSpPr>
        <p:spPr>
          <a:xfrm>
            <a:off x="4355976" y="1844824"/>
            <a:ext cx="4326632" cy="4434840"/>
          </a:xfrm>
        </p:spPr>
        <p:txBody>
          <a:bodyPr>
            <a:normAutofit lnSpcReduction="10000"/>
          </a:bodyPr>
          <a:lstStyle/>
          <a:p>
            <a:pPr algn="just"/>
            <a:r>
              <a:rPr lang="fa-IR" sz="3200" dirty="0" smtClean="0">
                <a:cs typeface="B Nazanin" pitchFamily="2" charset="-78"/>
              </a:rPr>
              <a:t>اساس تشخيص بيماري آسم گرفتن شرح حال كامل و معاینه بالینی بيماران توسط پزشک است. </a:t>
            </a:r>
          </a:p>
          <a:p>
            <a:pPr algn="just"/>
            <a:r>
              <a:rPr lang="fa-IR" sz="3200" dirty="0" smtClean="0">
                <a:cs typeface="B Nazanin" pitchFamily="2" charset="-78"/>
              </a:rPr>
              <a:t>بروز سرفه هاي طولاني و مكرر بيش از 4 هفته، خس خس سينه مكرر و تنگي نفس در هر فرد، احتمال آسم را  قویا مطرح می كند.</a:t>
            </a:r>
            <a:endParaRPr lang="en-US" sz="3200" dirty="0" smtClean="0">
              <a:cs typeface="B Nazanin" pitchFamily="2" charset="-78"/>
            </a:endParaRPr>
          </a:p>
        </p:txBody>
      </p:sp>
      <p:pic>
        <p:nvPicPr>
          <p:cNvPr id="5" name="Content Placeholder 4" descr="9.jpg"/>
          <p:cNvPicPr>
            <a:picLocks noGrp="1" noChangeAspect="1"/>
          </p:cNvPicPr>
          <p:nvPr>
            <p:ph sz="half" idx="2"/>
          </p:nvPr>
        </p:nvPicPr>
        <p:blipFill>
          <a:blip r:embed="rId3" cstate="print"/>
          <a:stretch>
            <a:fillRect/>
          </a:stretch>
        </p:blipFill>
        <p:spPr>
          <a:xfrm>
            <a:off x="155796" y="2276873"/>
            <a:ext cx="3840140" cy="2664296"/>
          </a:xfr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half" idx="3"/>
          </p:nvPr>
        </p:nvSpPr>
        <p:spPr>
          <a:xfrm>
            <a:off x="4427984" y="1268760"/>
            <a:ext cx="4330824" cy="4824536"/>
          </a:xfrm>
        </p:spPr>
        <p:txBody>
          <a:bodyPr>
            <a:normAutofit/>
          </a:bodyPr>
          <a:lstStyle/>
          <a:p>
            <a:pPr algn="just">
              <a:buFont typeface="Courier New" pitchFamily="49" charset="0"/>
              <a:buChar char="o"/>
            </a:pPr>
            <a:r>
              <a:rPr lang="fa-IR" sz="3200" b="0" dirty="0" smtClean="0">
                <a:solidFill>
                  <a:schemeClr val="tx1"/>
                </a:solidFill>
                <a:cs typeface="B Nazanin" pitchFamily="2" charset="-78"/>
              </a:rPr>
              <a:t>در تشخيص بيماري آسم علاوه بر شرح حال و معاينه باليني از روشهاي سنجش عملكرد ريوي نظير پيك فلومتري و اسپيرومتري (تست تنفس) نيز كمك گرفته مي شود.</a:t>
            </a:r>
          </a:p>
          <a:p>
            <a:pPr algn="just">
              <a:buFont typeface="Courier New" pitchFamily="49" charset="0"/>
              <a:buChar char="o"/>
            </a:pPr>
            <a:r>
              <a:rPr lang="fa-IR" sz="3200" b="0" dirty="0" smtClean="0">
                <a:solidFill>
                  <a:schemeClr val="tx1"/>
                </a:solidFill>
                <a:cs typeface="B Nazanin" pitchFamily="2" charset="-78"/>
              </a:rPr>
              <a:t>همچنين در صورت نياز از تست هاي آلرژيك پوستي يا سرمي نيز استفاده مي شود. </a:t>
            </a:r>
            <a:endParaRPr lang="fa-IR" sz="3200" b="0" dirty="0">
              <a:solidFill>
                <a:schemeClr val="tx1"/>
              </a:solidFill>
              <a:cs typeface="B Nazanin" pitchFamily="2" charset="-78"/>
            </a:endParaRPr>
          </a:p>
        </p:txBody>
      </p:sp>
      <p:pic>
        <p:nvPicPr>
          <p:cNvPr id="5" name="Content Placeholder 4" descr="7.jpg"/>
          <p:cNvPicPr>
            <a:picLocks noGrp="1" noChangeAspect="1"/>
          </p:cNvPicPr>
          <p:nvPr>
            <p:ph sz="quarter" idx="2"/>
          </p:nvPr>
        </p:nvPicPr>
        <p:blipFill>
          <a:blip r:embed="rId2" cstate="print"/>
          <a:stretch>
            <a:fillRect/>
          </a:stretch>
        </p:blipFill>
        <p:spPr>
          <a:xfrm>
            <a:off x="611560" y="1340768"/>
            <a:ext cx="3224239" cy="2160240"/>
          </a:xfrm>
        </p:spPr>
      </p:pic>
      <p:pic>
        <p:nvPicPr>
          <p:cNvPr id="6" name="Content Placeholder 5" descr="edk_kid_flow_meter"/>
          <p:cNvPicPr>
            <a:picLocks noGrp="1"/>
          </p:cNvPicPr>
          <p:nvPr>
            <p:ph sz="quarter" idx="4"/>
          </p:nvPr>
        </p:nvPicPr>
        <p:blipFill>
          <a:blip r:embed="rId3" cstate="print"/>
          <a:stretch>
            <a:fillRect/>
          </a:stretch>
        </p:blipFill>
        <p:spPr bwMode="auto">
          <a:xfrm>
            <a:off x="683568" y="4077072"/>
            <a:ext cx="3096344" cy="192378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ctr"/>
            <a:r>
              <a:rPr lang="fa-IR" sz="3200" dirty="0" smtClean="0">
                <a:solidFill>
                  <a:srgbClr val="FF0000"/>
                </a:solidFill>
                <a:cs typeface="B Titr" pitchFamily="2" charset="-78"/>
              </a:rPr>
              <a:t>پيك فلومتر يا نفس سنج</a:t>
            </a:r>
            <a:endParaRPr lang="fa-IR" sz="3200" dirty="0">
              <a:solidFill>
                <a:srgbClr val="FF0000"/>
              </a:solidFill>
              <a:cs typeface="B Titr" pitchFamily="2" charset="-78"/>
            </a:endParaRPr>
          </a:p>
        </p:txBody>
      </p:sp>
      <p:pic>
        <p:nvPicPr>
          <p:cNvPr id="6" name="Content Placeholder 5" descr="11.jpg"/>
          <p:cNvPicPr>
            <a:picLocks noGrp="1" noChangeAspect="1"/>
          </p:cNvPicPr>
          <p:nvPr>
            <p:ph sz="half" idx="1"/>
          </p:nvPr>
        </p:nvPicPr>
        <p:blipFill>
          <a:blip r:embed="rId2" cstate="print"/>
          <a:stretch>
            <a:fillRect/>
          </a:stretch>
        </p:blipFill>
        <p:spPr>
          <a:xfrm>
            <a:off x="208695" y="2060848"/>
            <a:ext cx="3144675" cy="3144675"/>
          </a:xfrm>
        </p:spPr>
      </p:pic>
      <p:sp>
        <p:nvSpPr>
          <p:cNvPr id="4" name="Content Placeholder 3"/>
          <p:cNvSpPr>
            <a:spLocks noGrp="1"/>
          </p:cNvSpPr>
          <p:nvPr>
            <p:ph sz="half" idx="2"/>
          </p:nvPr>
        </p:nvSpPr>
        <p:spPr>
          <a:xfrm>
            <a:off x="3779912" y="1700808"/>
            <a:ext cx="4906888" cy="4654117"/>
          </a:xfrm>
        </p:spPr>
        <p:txBody>
          <a:bodyPr>
            <a:normAutofit/>
          </a:bodyPr>
          <a:lstStyle/>
          <a:p>
            <a:pPr algn="just"/>
            <a:r>
              <a:rPr lang="fa-IR" dirty="0" smtClean="0">
                <a:cs typeface="B Nazanin" pitchFamily="2" charset="-78"/>
              </a:rPr>
              <a:t>نفس سنج يا پيك فلومتر وسيله اي مدرج  است كه اعداد روي آن ميزان جريان هواي بازدمي افراد</a:t>
            </a:r>
            <a:r>
              <a:rPr lang="fa-IR" b="1" dirty="0" smtClean="0">
                <a:cs typeface="B Nazanin" pitchFamily="2" charset="-78"/>
              </a:rPr>
              <a:t> (</a:t>
            </a:r>
            <a:r>
              <a:rPr lang="en-US" b="1" dirty="0" smtClean="0">
                <a:cs typeface="B Nazanin" pitchFamily="2" charset="-78"/>
              </a:rPr>
              <a:t>PEF</a:t>
            </a:r>
            <a:r>
              <a:rPr lang="fa-IR" b="1" dirty="0" smtClean="0">
                <a:cs typeface="B Nazanin" pitchFamily="2" charset="-78"/>
              </a:rPr>
              <a:t>)</a:t>
            </a:r>
            <a:r>
              <a:rPr lang="fa-IR" dirty="0" smtClean="0">
                <a:cs typeface="B Nazanin" pitchFamily="2" charset="-78"/>
              </a:rPr>
              <a:t> را نشان مي دهد.</a:t>
            </a:r>
          </a:p>
          <a:p>
            <a:pPr algn="just"/>
            <a:r>
              <a:rPr lang="fa-IR" dirty="0" smtClean="0">
                <a:cs typeface="B Nazanin" pitchFamily="2" charset="-78"/>
              </a:rPr>
              <a:t> نشانگري در كنار اعداد وجود دارد كه برحسب ميزان سرعت هواي خروجي افراد، حركت مي كند و عدد خاصي را نشان مي دهد. </a:t>
            </a:r>
          </a:p>
          <a:p>
            <a:pPr algn="just"/>
            <a:r>
              <a:rPr lang="fa-IR" dirty="0" smtClean="0">
                <a:cs typeface="B Nazanin" pitchFamily="2" charset="-78"/>
              </a:rPr>
              <a:t>دستگاه پيك فلومتر يا نفس سنج براي تشخيص بيماري، تعيين شدت بيماري ، پايش بيماران قبل و بعد از درمان و بخصوص پيش بيني وقوع حملات آسم كاربرد دارد.</a:t>
            </a:r>
            <a:endParaRPr lang="fa-IR" dirty="0">
              <a:cs typeface="B Nazanin" pitchFamily="2" charset="-78"/>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36680"/>
          </a:xfrm>
        </p:spPr>
        <p:txBody>
          <a:bodyPr anchor="ctr">
            <a:normAutofit/>
          </a:bodyPr>
          <a:lstStyle/>
          <a:p>
            <a:pPr algn="ctr"/>
            <a:r>
              <a:rPr lang="fa-IR" sz="2800" dirty="0" smtClean="0">
                <a:solidFill>
                  <a:srgbClr val="FF0000"/>
                </a:solidFill>
                <a:cs typeface="B Titr" pitchFamily="2" charset="-78"/>
              </a:rPr>
              <a:t>نحوه استفاده از پيك فلومتر</a:t>
            </a:r>
            <a:endParaRPr lang="fa-IR" sz="2800" dirty="0">
              <a:solidFill>
                <a:srgbClr val="FF0000"/>
              </a:solidFill>
              <a:cs typeface="B Titr" pitchFamily="2" charset="-78"/>
            </a:endParaRPr>
          </a:p>
        </p:txBody>
      </p:sp>
      <p:sp>
        <p:nvSpPr>
          <p:cNvPr id="4" name="Content Placeholder 3"/>
          <p:cNvSpPr>
            <a:spLocks noGrp="1"/>
          </p:cNvSpPr>
          <p:nvPr>
            <p:ph sz="half" idx="2"/>
          </p:nvPr>
        </p:nvSpPr>
        <p:spPr>
          <a:xfrm>
            <a:off x="3707904" y="1484784"/>
            <a:ext cx="4978896" cy="5040560"/>
          </a:xfrm>
        </p:spPr>
        <p:txBody>
          <a:bodyPr>
            <a:normAutofit fontScale="85000" lnSpcReduction="10000"/>
          </a:bodyPr>
          <a:lstStyle/>
          <a:p>
            <a:pPr algn="just"/>
            <a:r>
              <a:rPr lang="fa-IR" dirty="0" smtClean="0">
                <a:cs typeface="B Nazanin" pitchFamily="2" charset="-78"/>
              </a:rPr>
              <a:t>نشانگر كوچك را حركت دهيد و آن را روي نقطه صفر قرار دهيد.</a:t>
            </a:r>
            <a:endParaRPr lang="en-US" dirty="0" smtClean="0">
              <a:cs typeface="B Nazanin" pitchFamily="2" charset="-78"/>
            </a:endParaRPr>
          </a:p>
          <a:p>
            <a:pPr algn="just"/>
            <a:r>
              <a:rPr lang="fa-IR" dirty="0" smtClean="0">
                <a:cs typeface="B Nazanin" pitchFamily="2" charset="-78"/>
              </a:rPr>
              <a:t>در وضعيت ايستاده، ‌نفس سنج را در دست بگيريد ومراقب باشيد انگشتانتان مانع ديدن شماره ها و يا نشانگر نباشد. </a:t>
            </a:r>
            <a:endParaRPr lang="en-US" dirty="0" smtClean="0">
              <a:cs typeface="B Nazanin" pitchFamily="2" charset="-78"/>
            </a:endParaRPr>
          </a:p>
          <a:p>
            <a:pPr algn="just"/>
            <a:r>
              <a:rPr lang="fa-IR" dirty="0" smtClean="0">
                <a:cs typeface="B Nazanin" pitchFamily="2" charset="-78"/>
              </a:rPr>
              <a:t>قطعه دهاني دستگاه را داخل دهان گذاشته و يك دم عميق انجام داده، لبهاي خود را اطراف آن غنچه كنيد ولي زبان خود را درون مجراي آن قرار ندهيد.</a:t>
            </a:r>
            <a:endParaRPr lang="en-US" dirty="0" smtClean="0">
              <a:cs typeface="B Nazanin" pitchFamily="2" charset="-78"/>
            </a:endParaRPr>
          </a:p>
          <a:p>
            <a:pPr algn="just"/>
            <a:r>
              <a:rPr lang="fa-IR" dirty="0" smtClean="0">
                <a:cs typeface="B Nazanin" pitchFamily="2" charset="-78"/>
              </a:rPr>
              <a:t>با حداكثر سرعت و شدت درون نفس سنج فوت كنيد. </a:t>
            </a:r>
            <a:endParaRPr lang="en-US" dirty="0" smtClean="0">
              <a:cs typeface="B Nazanin" pitchFamily="2" charset="-78"/>
            </a:endParaRPr>
          </a:p>
          <a:p>
            <a:pPr algn="just"/>
            <a:r>
              <a:rPr lang="fa-IR" dirty="0" smtClean="0">
                <a:cs typeface="B Nazanin" pitchFamily="2" charset="-78"/>
              </a:rPr>
              <a:t>نشانگر به جلو حركت كرده و مي ايستد. به نشانگر دست نزنيد و عدد مقابل آن را بخوانيد.</a:t>
            </a:r>
            <a:endParaRPr lang="en-US" dirty="0" smtClean="0">
              <a:cs typeface="B Nazanin" pitchFamily="2" charset="-78"/>
            </a:endParaRPr>
          </a:p>
          <a:p>
            <a:pPr algn="just"/>
            <a:r>
              <a:rPr lang="fa-IR" dirty="0" smtClean="0">
                <a:cs typeface="B Nazanin" pitchFamily="2" charset="-78"/>
              </a:rPr>
              <a:t>دوبار ديگر، اين عمل را بطور مشابه تكرار كنيد.</a:t>
            </a:r>
            <a:endParaRPr lang="en-US" dirty="0" smtClean="0">
              <a:cs typeface="B Nazanin" pitchFamily="2" charset="-78"/>
            </a:endParaRPr>
          </a:p>
          <a:p>
            <a:pPr algn="just"/>
            <a:r>
              <a:rPr lang="fa-IR" dirty="0" smtClean="0">
                <a:cs typeface="B Nazanin" pitchFamily="2" charset="-78"/>
              </a:rPr>
              <a:t>از سه عدد بدست آمده بيشترين مقدار را روي كاغذ يا نمودار مخصوص يادداشت نماييد. </a:t>
            </a:r>
            <a:endParaRPr lang="en-US" dirty="0" smtClean="0">
              <a:cs typeface="B Nazanin" pitchFamily="2" charset="-78"/>
            </a:endParaRPr>
          </a:p>
          <a:p>
            <a:pPr algn="just"/>
            <a:endParaRPr lang="fa-IR" dirty="0">
              <a:cs typeface="B Nazanin" pitchFamily="2" charset="-78"/>
            </a:endParaRPr>
          </a:p>
        </p:txBody>
      </p:sp>
      <p:pic>
        <p:nvPicPr>
          <p:cNvPr id="5" name="Content Placeholder 4" descr="edk_kid_flow_meter"/>
          <p:cNvPicPr>
            <a:picLocks noGrp="1"/>
          </p:cNvPicPr>
          <p:nvPr>
            <p:ph sz="half" idx="1"/>
          </p:nvPr>
        </p:nvPicPr>
        <p:blipFill>
          <a:blip r:embed="rId2" cstate="print"/>
          <a:srcRect/>
          <a:stretch>
            <a:fillRect/>
          </a:stretch>
        </p:blipFill>
        <p:spPr bwMode="auto">
          <a:xfrm>
            <a:off x="179512" y="1844824"/>
            <a:ext cx="3416300" cy="4191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415880"/>
          </a:xfrm>
        </p:spPr>
        <p:txBody>
          <a:bodyPr>
            <a:noAutofit/>
          </a:bodyPr>
          <a:lstStyle/>
          <a:p>
            <a:pPr algn="just"/>
            <a:r>
              <a:rPr lang="fa-IR" sz="2800" dirty="0" smtClean="0">
                <a:cs typeface="B Nazanin" pitchFamily="2" charset="-78"/>
              </a:rPr>
              <a:t>عدد به دست آمده ميزان سرعت خروج هوا را از راههاي هوايي نشان مي دهد. هر چه شدت بيماري آسم بيشتر باشد. راههاي هوايي تنگ تر مي شود و سرعت خروج هوا كه توسط نفس سنج اندازه گيري مي شود نيزكاهش مي يابد. </a:t>
            </a:r>
          </a:p>
          <a:p>
            <a:pPr algn="just"/>
            <a:r>
              <a:rPr lang="fa-IR" sz="2800" dirty="0" smtClean="0">
                <a:cs typeface="B Nazanin" pitchFamily="2" charset="-78"/>
              </a:rPr>
              <a:t>براي تعيين ميزان طبيعي هر فرد (بيشترين مقدار براي هر نفر ) بايد هر روز صبح و عصر براي چند هفته، اين روش را انجام داد تا بيماري وي كنترل گردد. بالاترين عددي كه درطي اين مدت زماني بدست مي آيد،‌ ميزان طبيعي براي آن فرد است. </a:t>
            </a:r>
          </a:p>
          <a:p>
            <a:pPr algn="just"/>
            <a:r>
              <a:rPr lang="fa-IR" sz="2800" dirty="0" smtClean="0">
                <a:cs typeface="B Nazanin" pitchFamily="2" charset="-78"/>
              </a:rPr>
              <a:t>اين عدد نشان مي دهد كه بيماري فرد چقدر كنترل شده است. اندازه گيري هاي بعدي با اين عدد مقايسه مي شود. كم شدن اين عدد به میزان 80-50 درصد ميزان طبيعي، نشاندهنده مرحله هشدار و كمتراز نصف ميزان طبيعي، نشانگر وخامت بيماري است. </a:t>
            </a:r>
            <a:endParaRPr lang="en-US" sz="2800" dirty="0" smtClean="0">
              <a:cs typeface="B Nazanin" pitchFamily="2" charset="-78"/>
            </a:endParaRPr>
          </a:p>
          <a:p>
            <a:pPr algn="just"/>
            <a:endParaRPr lang="fa-IR" sz="2800" dirty="0">
              <a:cs typeface="B Nazanin" pitchFamily="2" charset="-78"/>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04088"/>
            <a:ext cx="8208912" cy="708688"/>
          </a:xfrm>
        </p:spPr>
        <p:txBody>
          <a:bodyPr anchor="ctr">
            <a:normAutofit/>
          </a:bodyPr>
          <a:lstStyle/>
          <a:p>
            <a:pPr algn="ctr"/>
            <a:r>
              <a:rPr lang="fa-IR" sz="3400" dirty="0" smtClean="0">
                <a:solidFill>
                  <a:srgbClr val="FF0000"/>
                </a:solidFill>
                <a:cs typeface="B Titr" pitchFamily="2" charset="-78"/>
              </a:rPr>
              <a:t>كنترل و درمان آسم</a:t>
            </a:r>
            <a:endParaRPr lang="fa-IR" sz="3400" dirty="0">
              <a:solidFill>
                <a:srgbClr val="FF0000"/>
              </a:solidFill>
              <a:cs typeface="B Titr" pitchFamily="2" charset="-78"/>
            </a:endParaRPr>
          </a:p>
        </p:txBody>
      </p:sp>
      <p:sp>
        <p:nvSpPr>
          <p:cNvPr id="4" name="Content Placeholder 3"/>
          <p:cNvSpPr>
            <a:spLocks noGrp="1"/>
          </p:cNvSpPr>
          <p:nvPr>
            <p:ph idx="1"/>
          </p:nvPr>
        </p:nvSpPr>
        <p:spPr>
          <a:xfrm>
            <a:off x="457200" y="1556792"/>
            <a:ext cx="8229600" cy="4767808"/>
          </a:xfrm>
        </p:spPr>
        <p:txBody>
          <a:bodyPr>
            <a:normAutofit lnSpcReduction="10000"/>
          </a:bodyPr>
          <a:lstStyle/>
          <a:p>
            <a:pPr algn="just"/>
            <a:r>
              <a:rPr lang="fa-IR" sz="3200" dirty="0" smtClean="0">
                <a:cs typeface="B Nazanin" pitchFamily="2" charset="-78"/>
              </a:rPr>
              <a:t>آسم يك بيماري مزمن است وتاكنون راه حلي براي ريشه كن كردن آسم پيدا نشده است‌ ولي اين بيماري را مي توان به شكلي درمان وكنترل كرد كه از بروز علائم و حملات آن پيشگيري شود. </a:t>
            </a:r>
          </a:p>
          <a:p>
            <a:pPr algn="just"/>
            <a:r>
              <a:rPr lang="fa-IR" sz="3200" dirty="0" smtClean="0">
                <a:cs typeface="B Nazanin" pitchFamily="2" charset="-78"/>
              </a:rPr>
              <a:t>درصورت كنترل بيماري آسم مي توان از زندگي مطلوبي برخوردار بود.</a:t>
            </a:r>
          </a:p>
          <a:p>
            <a:pPr algn="just"/>
            <a:r>
              <a:rPr lang="fa-IR" sz="3200" dirty="0" smtClean="0">
                <a:cs typeface="B Nazanin" pitchFamily="2" charset="-78"/>
              </a:rPr>
              <a:t>شدت بیماری در هر بیمار ثابت نبوده و در طی زمان تغییر می کند.</a:t>
            </a:r>
          </a:p>
          <a:p>
            <a:pPr algn="just"/>
            <a:r>
              <a:rPr lang="fa-IR" sz="3200" dirty="0" smtClean="0">
                <a:cs typeface="B Nazanin" pitchFamily="2" charset="-78"/>
              </a:rPr>
              <a:t>هدف از درمان آسم،کنترل اين بيماري است.</a:t>
            </a:r>
            <a:endParaRPr lang="fa-IR" sz="3200" dirty="0">
              <a:cs typeface="B Nazanin" pitchFamily="2" charset="-78"/>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36680"/>
          </a:xfrm>
        </p:spPr>
        <p:txBody>
          <a:bodyPr anchor="ctr">
            <a:normAutofit/>
          </a:bodyPr>
          <a:lstStyle/>
          <a:p>
            <a:pPr algn="ctr"/>
            <a:r>
              <a:rPr lang="fa-IR" sz="2800" dirty="0" smtClean="0">
                <a:solidFill>
                  <a:srgbClr val="FF0000"/>
                </a:solidFill>
                <a:cs typeface="B Titr" pitchFamily="2" charset="-78"/>
              </a:rPr>
              <a:t>سطوح كنترل آسم</a:t>
            </a:r>
            <a:endParaRPr lang="fa-IR" sz="2800" dirty="0">
              <a:solidFill>
                <a:srgbClr val="FF0000"/>
              </a:solidFill>
              <a:cs typeface="B Titr" pitchFamily="2" charset="-78"/>
            </a:endParaRPr>
          </a:p>
        </p:txBody>
      </p:sp>
      <p:graphicFrame>
        <p:nvGraphicFramePr>
          <p:cNvPr id="4" name="Table 3"/>
          <p:cNvGraphicFramePr>
            <a:graphicFrameLocks noGrp="1"/>
          </p:cNvGraphicFramePr>
          <p:nvPr/>
        </p:nvGraphicFramePr>
        <p:xfrm>
          <a:off x="611561" y="1484782"/>
          <a:ext cx="8208910" cy="4836869"/>
        </p:xfrm>
        <a:graphic>
          <a:graphicData uri="http://schemas.openxmlformats.org/drawingml/2006/table">
            <a:tbl>
              <a:tblPr rtl="1"/>
              <a:tblGrid>
                <a:gridCol w="2051780"/>
                <a:gridCol w="2051780"/>
                <a:gridCol w="2052675"/>
                <a:gridCol w="2052675"/>
              </a:tblGrid>
              <a:tr h="966581">
                <a:tc>
                  <a:txBody>
                    <a:bodyPr/>
                    <a:lstStyle/>
                    <a:p>
                      <a:pPr algn="ctr" rtl="1">
                        <a:spcAft>
                          <a:spcPts val="0"/>
                        </a:spcAft>
                      </a:pPr>
                      <a:r>
                        <a:rPr lang="fa-IR" sz="2000" b="1" dirty="0">
                          <a:latin typeface="Times New Roman"/>
                          <a:ea typeface="Times New Roman"/>
                          <a:cs typeface="B Nazanin" pitchFamily="2" charset="-78"/>
                        </a:rPr>
                        <a:t>معيار ها</a:t>
                      </a:r>
                      <a:endParaRPr lang="en-US" sz="2000" dirty="0">
                        <a:latin typeface="Times New Roman"/>
                        <a:ea typeface="Times New Roman"/>
                        <a:cs typeface="B Nazanin" pitchFamily="2" charset="-78"/>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1">
                        <a:spcAft>
                          <a:spcPts val="0"/>
                        </a:spcAft>
                      </a:pPr>
                      <a:r>
                        <a:rPr lang="fa-IR" sz="2000" b="1">
                          <a:latin typeface="Times New Roman"/>
                          <a:ea typeface="Times New Roman"/>
                          <a:cs typeface="B Nazanin" pitchFamily="2" charset="-78"/>
                        </a:rPr>
                        <a:t>کنترل کامل</a:t>
                      </a:r>
                      <a:endParaRPr lang="en-US" sz="2000">
                        <a:latin typeface="Times New Roman"/>
                        <a:ea typeface="Times New Roman"/>
                        <a:cs typeface="B Nazanin" pitchFamily="2" charset="-78"/>
                      </a:endParaRPr>
                    </a:p>
                    <a:p>
                      <a:pPr algn="ctr" rtl="1">
                        <a:spcAft>
                          <a:spcPts val="0"/>
                        </a:spcAft>
                      </a:pPr>
                      <a:r>
                        <a:rPr lang="fa-IR" sz="2000" b="1">
                          <a:latin typeface="Times New Roman"/>
                          <a:ea typeface="Times New Roman"/>
                          <a:cs typeface="B Nazanin" pitchFamily="2" charset="-78"/>
                        </a:rPr>
                        <a:t>(همه موارد زير)</a:t>
                      </a:r>
                      <a:endParaRPr lang="en-US" sz="2000">
                        <a:latin typeface="Times New Roman"/>
                        <a:ea typeface="Times New Roman"/>
                        <a:cs typeface="B Nazanin"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1">
                        <a:spcAft>
                          <a:spcPts val="0"/>
                        </a:spcAft>
                      </a:pPr>
                      <a:r>
                        <a:rPr lang="fa-IR" sz="2000" b="1" dirty="0">
                          <a:latin typeface="Times New Roman"/>
                          <a:ea typeface="Times New Roman"/>
                          <a:cs typeface="B Nazanin" pitchFamily="2" charset="-78"/>
                        </a:rPr>
                        <a:t>کنترل نسبي</a:t>
                      </a:r>
                      <a:endParaRPr lang="en-US" sz="2000" dirty="0">
                        <a:latin typeface="Times New Roman"/>
                        <a:ea typeface="Times New Roman"/>
                        <a:cs typeface="B Nazanin" pitchFamily="2" charset="-78"/>
                      </a:endParaRPr>
                    </a:p>
                    <a:p>
                      <a:pPr algn="ctr" rtl="1">
                        <a:spcAft>
                          <a:spcPts val="0"/>
                        </a:spcAft>
                      </a:pPr>
                      <a:r>
                        <a:rPr lang="fa-IR" sz="2000" b="1" dirty="0">
                          <a:latin typeface="Times New Roman"/>
                          <a:ea typeface="Times New Roman"/>
                          <a:cs typeface="B Nazanin" pitchFamily="2" charset="-78"/>
                        </a:rPr>
                        <a:t>(وجود هر يک ازموارد زير در هفته)</a:t>
                      </a:r>
                      <a:endParaRPr lang="en-US" sz="2000" dirty="0">
                        <a:latin typeface="Times New Roman"/>
                        <a:ea typeface="Times New Roman"/>
                        <a:cs typeface="B Nazanin"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1">
                        <a:spcAft>
                          <a:spcPts val="0"/>
                        </a:spcAft>
                      </a:pPr>
                      <a:r>
                        <a:rPr lang="fa-IR" sz="2000" b="1" dirty="0">
                          <a:latin typeface="Times New Roman"/>
                          <a:ea typeface="Times New Roman"/>
                          <a:cs typeface="B Nazanin" pitchFamily="2" charset="-78"/>
                        </a:rPr>
                        <a:t>کنترل نشده</a:t>
                      </a:r>
                      <a:endParaRPr lang="en-US" sz="2000" dirty="0">
                        <a:latin typeface="Times New Roman"/>
                        <a:ea typeface="Times New Roman"/>
                        <a:cs typeface="B Nazanin" pitchFamily="2" charset="-78"/>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527225">
                <a:tc>
                  <a:txBody>
                    <a:bodyPr/>
                    <a:lstStyle/>
                    <a:p>
                      <a:pPr algn="ctr" rtl="1">
                        <a:spcAft>
                          <a:spcPts val="0"/>
                        </a:spcAft>
                      </a:pPr>
                      <a:r>
                        <a:rPr lang="fa-IR" sz="2000" b="1">
                          <a:latin typeface="Times New Roman"/>
                          <a:ea typeface="Times New Roman"/>
                          <a:cs typeface="B Nazanin" pitchFamily="2" charset="-78"/>
                        </a:rPr>
                        <a:t>علائم روزانه</a:t>
                      </a:r>
                      <a:endParaRPr lang="en-US" sz="2000">
                        <a:latin typeface="Times New Roman"/>
                        <a:ea typeface="Times New Roman"/>
                        <a:cs typeface="B Nazanin" pitchFamily="2" charset="-78"/>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fa-IR" sz="2000">
                          <a:latin typeface="Times New Roman"/>
                          <a:ea typeface="Times New Roman"/>
                          <a:cs typeface="B Nazanin" pitchFamily="2" charset="-78"/>
                        </a:rPr>
                        <a:t>هيچ(2 بار يا کمتر در هفته)</a:t>
                      </a:r>
                      <a:endParaRPr lang="en-US" sz="2000">
                        <a:latin typeface="Times New Roman"/>
                        <a:ea typeface="Times New Roman"/>
                        <a:cs typeface="B Nazanin"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fa-IR" sz="2000">
                          <a:latin typeface="Times New Roman"/>
                          <a:ea typeface="Times New Roman"/>
                          <a:cs typeface="B Nazanin" pitchFamily="2" charset="-78"/>
                        </a:rPr>
                        <a:t>بيشتر از 2 بار در هفته</a:t>
                      </a:r>
                      <a:endParaRPr lang="en-US" sz="2000">
                        <a:latin typeface="Times New Roman"/>
                        <a:ea typeface="Times New Roman"/>
                        <a:cs typeface="B Nazanin"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gn="ctr" rtl="1">
                        <a:lnSpc>
                          <a:spcPct val="150000"/>
                        </a:lnSpc>
                        <a:spcAft>
                          <a:spcPts val="0"/>
                        </a:spcAft>
                      </a:pPr>
                      <a:r>
                        <a:rPr lang="fa-IR" sz="2000" dirty="0">
                          <a:latin typeface="Times New Roman"/>
                          <a:ea typeface="Times New Roman"/>
                          <a:cs typeface="B Nazanin" pitchFamily="2" charset="-78"/>
                        </a:rPr>
                        <a:t>سه مورد يا بيشتر از معيار هاي </a:t>
                      </a:r>
                      <a:r>
                        <a:rPr lang="fa-IR" sz="2000" i="1" u="none" dirty="0">
                          <a:latin typeface="Times New Roman"/>
                          <a:ea typeface="Times New Roman"/>
                          <a:cs typeface="B Nazanin" pitchFamily="2" charset="-78"/>
                        </a:rPr>
                        <a:t>کنترل </a:t>
                      </a:r>
                      <a:r>
                        <a:rPr lang="fa-IR" sz="2000" i="1" u="none" dirty="0" smtClean="0">
                          <a:latin typeface="Times New Roman"/>
                          <a:ea typeface="Times New Roman"/>
                          <a:cs typeface="B Nazanin" pitchFamily="2" charset="-78"/>
                        </a:rPr>
                        <a:t>نسبي </a:t>
                      </a:r>
                      <a:r>
                        <a:rPr lang="fa-IR" sz="2000" dirty="0" smtClean="0">
                          <a:latin typeface="Times New Roman"/>
                          <a:ea typeface="Times New Roman"/>
                          <a:cs typeface="B Nazanin" pitchFamily="2" charset="-78"/>
                        </a:rPr>
                        <a:t>در </a:t>
                      </a:r>
                      <a:r>
                        <a:rPr lang="fa-IR" sz="2000" dirty="0">
                          <a:latin typeface="Times New Roman"/>
                          <a:ea typeface="Times New Roman"/>
                          <a:cs typeface="B Nazanin" pitchFamily="2" charset="-78"/>
                        </a:rPr>
                        <a:t>هر هفته</a:t>
                      </a:r>
                      <a:endParaRPr lang="en-US" sz="2000" dirty="0">
                        <a:latin typeface="Times New Roman"/>
                        <a:ea typeface="Times New Roman"/>
                        <a:cs typeface="B Nazanin" pitchFamily="2" charset="-78"/>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527225">
                <a:tc>
                  <a:txBody>
                    <a:bodyPr/>
                    <a:lstStyle/>
                    <a:p>
                      <a:pPr algn="ctr" rtl="1">
                        <a:spcAft>
                          <a:spcPts val="0"/>
                        </a:spcAft>
                      </a:pPr>
                      <a:r>
                        <a:rPr lang="fa-IR" sz="2000" b="1">
                          <a:latin typeface="Times New Roman"/>
                          <a:ea typeface="Times New Roman"/>
                          <a:cs typeface="B Nazanin" pitchFamily="2" charset="-78"/>
                        </a:rPr>
                        <a:t>محدوديت فعاليت</a:t>
                      </a:r>
                      <a:endParaRPr lang="en-US" sz="2000">
                        <a:latin typeface="Times New Roman"/>
                        <a:ea typeface="Times New Roman"/>
                        <a:cs typeface="B Nazanin" pitchFamily="2" charset="-78"/>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fa-IR" sz="2000">
                          <a:latin typeface="Times New Roman"/>
                          <a:ea typeface="Times New Roman"/>
                          <a:cs typeface="B Nazanin" pitchFamily="2" charset="-78"/>
                        </a:rPr>
                        <a:t>وجود ندارد</a:t>
                      </a:r>
                      <a:endParaRPr lang="en-US" sz="2000">
                        <a:latin typeface="Times New Roman"/>
                        <a:ea typeface="Times New Roman"/>
                        <a:cs typeface="B Nazanin"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fa-IR" sz="2000">
                          <a:latin typeface="Times New Roman"/>
                          <a:ea typeface="Times New Roman"/>
                          <a:cs typeface="B Nazanin" pitchFamily="2" charset="-78"/>
                        </a:rPr>
                        <a:t>وجود دارد</a:t>
                      </a:r>
                      <a:endParaRPr lang="en-US" sz="2000">
                        <a:latin typeface="Times New Roman"/>
                        <a:ea typeface="Times New Roman"/>
                        <a:cs typeface="B Nazanin"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rtl="1"/>
                      <a:endParaRPr lang="fa-IR"/>
                    </a:p>
                  </a:txBody>
                  <a:tcPr/>
                </a:tc>
              </a:tr>
              <a:tr h="764611">
                <a:tc>
                  <a:txBody>
                    <a:bodyPr/>
                    <a:lstStyle/>
                    <a:p>
                      <a:pPr algn="ctr" rtl="1">
                        <a:spcAft>
                          <a:spcPts val="0"/>
                        </a:spcAft>
                      </a:pPr>
                      <a:r>
                        <a:rPr lang="fa-IR" sz="2000" b="1">
                          <a:latin typeface="Times New Roman"/>
                          <a:ea typeface="Times New Roman"/>
                          <a:cs typeface="B Nazanin" pitchFamily="2" charset="-78"/>
                        </a:rPr>
                        <a:t>علائم شبانه</a:t>
                      </a:r>
                      <a:endParaRPr lang="en-US" sz="2000">
                        <a:latin typeface="Times New Roman"/>
                        <a:ea typeface="Times New Roman"/>
                        <a:cs typeface="B Nazanin" pitchFamily="2" charset="-78"/>
                      </a:endParaRPr>
                    </a:p>
                    <a:p>
                      <a:pPr algn="ctr" rtl="1">
                        <a:spcAft>
                          <a:spcPts val="0"/>
                        </a:spcAft>
                      </a:pPr>
                      <a:r>
                        <a:rPr lang="fa-IR" sz="2000" b="1">
                          <a:latin typeface="Times New Roman"/>
                          <a:ea typeface="Times New Roman"/>
                          <a:cs typeface="B Nazanin" pitchFamily="2" charset="-78"/>
                        </a:rPr>
                        <a:t>( بيدار شدن از خواب)</a:t>
                      </a:r>
                      <a:endParaRPr lang="en-US" sz="2000">
                        <a:latin typeface="Times New Roman"/>
                        <a:ea typeface="Times New Roman"/>
                        <a:cs typeface="B Nazanin" pitchFamily="2" charset="-78"/>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fa-IR" sz="2000">
                          <a:latin typeface="Times New Roman"/>
                          <a:ea typeface="Times New Roman"/>
                          <a:cs typeface="B Nazanin" pitchFamily="2" charset="-78"/>
                        </a:rPr>
                        <a:t>وجود ندارد</a:t>
                      </a:r>
                      <a:endParaRPr lang="en-US" sz="2000">
                        <a:latin typeface="Times New Roman"/>
                        <a:ea typeface="Times New Roman"/>
                        <a:cs typeface="B Nazanin"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fa-IR" sz="2000">
                          <a:latin typeface="Times New Roman"/>
                          <a:ea typeface="Times New Roman"/>
                          <a:cs typeface="B Nazanin" pitchFamily="2" charset="-78"/>
                        </a:rPr>
                        <a:t>وجود دارد</a:t>
                      </a:r>
                      <a:endParaRPr lang="en-US" sz="2000">
                        <a:latin typeface="Times New Roman"/>
                        <a:ea typeface="Times New Roman"/>
                        <a:cs typeface="B Nazanin"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rtl="1"/>
                      <a:endParaRPr lang="fa-IR"/>
                    </a:p>
                  </a:txBody>
                  <a:tcPr/>
                </a:tc>
              </a:tr>
              <a:tr h="696411">
                <a:tc>
                  <a:txBody>
                    <a:bodyPr/>
                    <a:lstStyle/>
                    <a:p>
                      <a:pPr algn="ctr" rtl="1">
                        <a:spcAft>
                          <a:spcPts val="0"/>
                        </a:spcAft>
                      </a:pPr>
                      <a:r>
                        <a:rPr lang="fa-IR" sz="2000" b="1">
                          <a:latin typeface="Times New Roman"/>
                          <a:ea typeface="Times New Roman"/>
                          <a:cs typeface="B Nazanin" pitchFamily="2" charset="-78"/>
                        </a:rPr>
                        <a:t>نياز به داروی سريع الاثر</a:t>
                      </a:r>
                      <a:endParaRPr lang="en-US" sz="2000">
                        <a:latin typeface="Times New Roman"/>
                        <a:ea typeface="Times New Roman"/>
                        <a:cs typeface="B Nazanin" pitchFamily="2" charset="-78"/>
                      </a:endParaRPr>
                    </a:p>
                    <a:p>
                      <a:pPr algn="ctr" rtl="1">
                        <a:spcAft>
                          <a:spcPts val="0"/>
                        </a:spcAft>
                      </a:pPr>
                      <a:r>
                        <a:rPr lang="fa-IR" sz="2000" b="1">
                          <a:latin typeface="Times New Roman"/>
                          <a:ea typeface="Times New Roman"/>
                          <a:cs typeface="B Nazanin" pitchFamily="2" charset="-78"/>
                        </a:rPr>
                        <a:t>(سالبوتامول)</a:t>
                      </a:r>
                      <a:endParaRPr lang="en-US" sz="2000">
                        <a:latin typeface="Times New Roman"/>
                        <a:ea typeface="Times New Roman"/>
                        <a:cs typeface="B Nazanin" pitchFamily="2" charset="-78"/>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fa-IR" sz="2000">
                          <a:latin typeface="Times New Roman"/>
                          <a:ea typeface="Times New Roman"/>
                          <a:cs typeface="B Nazanin" pitchFamily="2" charset="-78"/>
                        </a:rPr>
                        <a:t>هيچ (2 بار يا کمتر در هفته)</a:t>
                      </a:r>
                      <a:endParaRPr lang="en-US" sz="2000">
                        <a:latin typeface="Times New Roman"/>
                        <a:ea typeface="Times New Roman"/>
                        <a:cs typeface="B Nazanin"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fa-IR" sz="2000">
                          <a:latin typeface="Times New Roman"/>
                          <a:ea typeface="Times New Roman"/>
                          <a:cs typeface="B Nazanin" pitchFamily="2" charset="-78"/>
                        </a:rPr>
                        <a:t>بيشتر از 2 بار در هفته</a:t>
                      </a:r>
                      <a:endParaRPr lang="en-US" sz="2000">
                        <a:latin typeface="Times New Roman"/>
                        <a:ea typeface="Times New Roman"/>
                        <a:cs typeface="B Nazanin"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rtl="1"/>
                      <a:endParaRPr lang="fa-IR"/>
                    </a:p>
                  </a:txBody>
                  <a:tcPr/>
                </a:tc>
              </a:tr>
              <a:tr h="1054452">
                <a:tc>
                  <a:txBody>
                    <a:bodyPr/>
                    <a:lstStyle/>
                    <a:p>
                      <a:pPr algn="ctr" rtl="1">
                        <a:spcAft>
                          <a:spcPts val="0"/>
                        </a:spcAft>
                      </a:pPr>
                      <a:r>
                        <a:rPr lang="fa-IR" sz="2000" b="1" dirty="0">
                          <a:latin typeface="Times New Roman"/>
                          <a:ea typeface="Times New Roman"/>
                          <a:cs typeface="B Nazanin" pitchFamily="2" charset="-78"/>
                        </a:rPr>
                        <a:t>عملکرد ريوي(</a:t>
                      </a:r>
                      <a:r>
                        <a:rPr lang="en-US" sz="2000" b="1" dirty="0">
                          <a:latin typeface="Times New Roman"/>
                          <a:ea typeface="Times New Roman"/>
                          <a:cs typeface="B Nazanin" pitchFamily="2" charset="-78"/>
                        </a:rPr>
                        <a:t>PEF</a:t>
                      </a:r>
                      <a:r>
                        <a:rPr lang="fa-IR" sz="2000" b="1" dirty="0">
                          <a:latin typeface="Times New Roman"/>
                          <a:ea typeface="Times New Roman"/>
                          <a:cs typeface="B Nazanin" pitchFamily="2" charset="-78"/>
                        </a:rPr>
                        <a:t>)</a:t>
                      </a:r>
                      <a:endParaRPr lang="en-US" sz="2000" dirty="0">
                        <a:latin typeface="Times New Roman"/>
                        <a:ea typeface="Times New Roman"/>
                        <a:cs typeface="B Nazanin" pitchFamily="2" charset="-78"/>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1">
                        <a:spcAft>
                          <a:spcPts val="0"/>
                        </a:spcAft>
                      </a:pPr>
                      <a:r>
                        <a:rPr lang="fa-IR" sz="2000" dirty="0">
                          <a:latin typeface="Times New Roman"/>
                          <a:ea typeface="Times New Roman"/>
                          <a:cs typeface="B Nazanin" pitchFamily="2" charset="-78"/>
                        </a:rPr>
                        <a:t>طبيعي</a:t>
                      </a:r>
                      <a:endParaRPr lang="en-US" sz="2000" dirty="0">
                        <a:latin typeface="Times New Roman"/>
                        <a:ea typeface="Times New Roman"/>
                        <a:cs typeface="B Nazanin"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1">
                        <a:spcAft>
                          <a:spcPts val="0"/>
                        </a:spcAft>
                      </a:pPr>
                      <a:r>
                        <a:rPr lang="fa-IR" sz="2000" dirty="0">
                          <a:latin typeface="Times New Roman"/>
                          <a:ea typeface="Times New Roman"/>
                          <a:cs typeface="B Nazanin" pitchFamily="2" charset="-78"/>
                        </a:rPr>
                        <a:t>کمتر از 80 درصد مورد انتظار براي هر فرد</a:t>
                      </a:r>
                      <a:endParaRPr lang="en-US" sz="2000" dirty="0">
                        <a:latin typeface="Times New Roman"/>
                        <a:ea typeface="Times New Roman"/>
                        <a:cs typeface="B Nazanin"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vMerge="1">
                  <a:txBody>
                    <a:bodyPr/>
                    <a:lstStyle/>
                    <a:p>
                      <a:pPr rtl="1"/>
                      <a:endParaRPr lang="fa-IR"/>
                    </a:p>
                  </a:txBody>
                  <a:tcPr/>
                </a:tc>
              </a:tr>
            </a:tbl>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04088"/>
            <a:ext cx="8208912" cy="708688"/>
          </a:xfrm>
        </p:spPr>
        <p:txBody>
          <a:bodyPr anchor="ctr">
            <a:normAutofit/>
          </a:bodyPr>
          <a:lstStyle/>
          <a:p>
            <a:pPr algn="ctr"/>
            <a:r>
              <a:rPr lang="fa-IR" sz="3400" dirty="0" smtClean="0">
                <a:solidFill>
                  <a:srgbClr val="FF0000"/>
                </a:solidFill>
                <a:cs typeface="B Titr" pitchFamily="2" charset="-78"/>
              </a:rPr>
              <a:t>اهداف درمان موفق آسم</a:t>
            </a:r>
            <a:endParaRPr lang="en-US" sz="3400" dirty="0" smtClean="0">
              <a:solidFill>
                <a:srgbClr val="FF0000"/>
              </a:solidFill>
              <a:cs typeface="B Titr" pitchFamily="2" charset="-78"/>
            </a:endParaRPr>
          </a:p>
        </p:txBody>
      </p:sp>
      <p:sp>
        <p:nvSpPr>
          <p:cNvPr id="4" name="Content Placeholder 3"/>
          <p:cNvSpPr>
            <a:spLocks noGrp="1"/>
          </p:cNvSpPr>
          <p:nvPr>
            <p:ph idx="1"/>
          </p:nvPr>
        </p:nvSpPr>
        <p:spPr>
          <a:xfrm>
            <a:off x="457200" y="1556792"/>
            <a:ext cx="8229600" cy="4767808"/>
          </a:xfrm>
        </p:spPr>
        <p:txBody>
          <a:bodyPr>
            <a:normAutofit/>
          </a:bodyPr>
          <a:lstStyle/>
          <a:p>
            <a:pPr algn="just"/>
            <a:r>
              <a:rPr lang="fa-IR" sz="3200" dirty="0" smtClean="0">
                <a:cs typeface="B Nazanin" pitchFamily="2" charset="-78"/>
              </a:rPr>
              <a:t>علائم بيمار در روز يا شب كاملاً از بين برود يا حداقل باشد. </a:t>
            </a:r>
            <a:endParaRPr lang="en-US" sz="3200" dirty="0" smtClean="0">
              <a:cs typeface="B Nazanin" pitchFamily="2" charset="-78"/>
            </a:endParaRPr>
          </a:p>
          <a:p>
            <a:pPr algn="just"/>
            <a:r>
              <a:rPr lang="fa-IR" sz="3200" dirty="0" smtClean="0">
                <a:cs typeface="B Nazanin" pitchFamily="2" charset="-78"/>
              </a:rPr>
              <a:t>حمله و تشديد علائم نداشته يا حداقل باشد.</a:t>
            </a:r>
            <a:endParaRPr lang="en-US" sz="3200" dirty="0" smtClean="0">
              <a:cs typeface="B Nazanin" pitchFamily="2" charset="-78"/>
            </a:endParaRPr>
          </a:p>
          <a:p>
            <a:pPr algn="just"/>
            <a:r>
              <a:rPr lang="fa-IR" sz="3200" dirty="0" smtClean="0">
                <a:cs typeface="B Nazanin" pitchFamily="2" charset="-78"/>
              </a:rPr>
              <a:t>نياز به داروهاي تسكين بخش درمان آسم وجود نداشته يا حداقل باشد. </a:t>
            </a:r>
            <a:endParaRPr lang="en-US" sz="3200" dirty="0" smtClean="0">
              <a:cs typeface="B Nazanin" pitchFamily="2" charset="-78"/>
            </a:endParaRPr>
          </a:p>
          <a:p>
            <a:pPr algn="just"/>
            <a:r>
              <a:rPr lang="fa-IR" sz="3200" dirty="0" smtClean="0">
                <a:cs typeface="B Nazanin" pitchFamily="2" charset="-78"/>
              </a:rPr>
              <a:t>خواب راحت داشته باشد و ساير فعاليتهاي طبيعي زندگي را بدون بروز علايم انجام دهد.</a:t>
            </a:r>
            <a:endParaRPr lang="en-US" sz="3200" dirty="0" smtClean="0">
              <a:cs typeface="B Nazanin" pitchFamily="2" charset="-78"/>
            </a:endParaRPr>
          </a:p>
          <a:p>
            <a:pPr algn="just"/>
            <a:r>
              <a:rPr lang="fa-IR" sz="3200" dirty="0" smtClean="0">
                <a:cs typeface="B Nazanin" pitchFamily="2" charset="-78"/>
              </a:rPr>
              <a:t>عوارض جانبي مربوط به درمان حداقل باشد. </a:t>
            </a:r>
            <a:endParaRPr lang="en-US" sz="3200" dirty="0">
              <a:cs typeface="B Nazanin" pitchFamily="2" charset="-78"/>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48104"/>
            <a:ext cx="8208912" cy="708688"/>
          </a:xfrm>
        </p:spPr>
        <p:txBody>
          <a:bodyPr anchor="ctr">
            <a:normAutofit/>
          </a:bodyPr>
          <a:lstStyle/>
          <a:p>
            <a:pPr algn="ctr"/>
            <a:r>
              <a:rPr lang="fa-IR" sz="3400" dirty="0" smtClean="0">
                <a:solidFill>
                  <a:srgbClr val="FF0000"/>
                </a:solidFill>
                <a:cs typeface="B Titr" pitchFamily="2" charset="-78"/>
              </a:rPr>
              <a:t>اقدامات لازم جهت درمان موفق آسم</a:t>
            </a:r>
            <a:endParaRPr lang="en-US" sz="3400" dirty="0" smtClean="0">
              <a:solidFill>
                <a:srgbClr val="FF0000"/>
              </a:solidFill>
              <a:cs typeface="B Titr" pitchFamily="2" charset="-78"/>
            </a:endParaRPr>
          </a:p>
        </p:txBody>
      </p:sp>
      <p:sp>
        <p:nvSpPr>
          <p:cNvPr id="4" name="Content Placeholder 3"/>
          <p:cNvSpPr>
            <a:spLocks noGrp="1"/>
          </p:cNvSpPr>
          <p:nvPr>
            <p:ph idx="1"/>
          </p:nvPr>
        </p:nvSpPr>
        <p:spPr>
          <a:xfrm>
            <a:off x="457200" y="1700808"/>
            <a:ext cx="8229600" cy="4623792"/>
          </a:xfrm>
        </p:spPr>
        <p:txBody>
          <a:bodyPr>
            <a:normAutofit/>
          </a:bodyPr>
          <a:lstStyle/>
          <a:p>
            <a:pPr algn="just"/>
            <a:r>
              <a:rPr lang="fa-IR" sz="3200" dirty="0" smtClean="0">
                <a:cs typeface="B Nazanin" pitchFamily="2" charset="-78"/>
              </a:rPr>
              <a:t>آموزش بيمار در زمينه شناخت عواملي كه باعث بروز يا بدتر شدن آسم مي گردند ( عوامل آغازگر) و نحوه پيشگيري و كنترل اين عوامل </a:t>
            </a:r>
          </a:p>
          <a:p>
            <a:pPr algn="just"/>
            <a:r>
              <a:rPr lang="fa-IR" sz="3200" dirty="0" smtClean="0">
                <a:cs typeface="B Nazanin" pitchFamily="2" charset="-78"/>
              </a:rPr>
              <a:t>درمان دارويي آسم </a:t>
            </a:r>
            <a:endParaRPr lang="en-US" sz="3200" dirty="0" smtClean="0">
              <a:cs typeface="B Nazanin" pitchFamily="2" charset="-78"/>
            </a:endParaRPr>
          </a:p>
          <a:p>
            <a:pPr algn="just"/>
            <a:r>
              <a:rPr lang="fa-IR" sz="3200" dirty="0" smtClean="0">
                <a:cs typeface="B Nazanin" pitchFamily="2" charset="-78"/>
              </a:rPr>
              <a:t>‌نحوه استفاده صحيح از داروها و وسايل كمك درماني </a:t>
            </a:r>
            <a:endParaRPr lang="en-US" sz="3200" dirty="0" smtClean="0">
              <a:cs typeface="B Nazanin" pitchFamily="2" charset="-78"/>
            </a:endParaRPr>
          </a:p>
          <a:p>
            <a:pPr algn="just"/>
            <a:r>
              <a:rPr lang="fa-IR" sz="3200" dirty="0" smtClean="0">
                <a:cs typeface="B Nazanin" pitchFamily="2" charset="-78"/>
              </a:rPr>
              <a:t>تعيين برنامه درماني براي مواقع حمله آسم</a:t>
            </a:r>
            <a:endParaRPr lang="en-US" sz="3200" dirty="0">
              <a:cs typeface="B Nazanin" pitchFamily="2"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3851920" y="1295163"/>
            <a:ext cx="4968552" cy="5158173"/>
          </a:xfrm>
        </p:spPr>
        <p:txBody>
          <a:bodyPr>
            <a:normAutofit/>
          </a:bodyPr>
          <a:lstStyle/>
          <a:p>
            <a:pPr algn="just">
              <a:buNone/>
            </a:pPr>
            <a:r>
              <a:rPr lang="fa-IR" dirty="0" smtClean="0">
                <a:cs typeface="B Nazanin" pitchFamily="2" charset="-78"/>
              </a:rPr>
              <a:t>در افراد مستعد از نظر ارثی مواجهه با عوامل محرك وحساسيت زا (آلرژيك) باعث تغييرات زير مي شود :</a:t>
            </a:r>
          </a:p>
          <a:p>
            <a:pPr algn="just"/>
            <a:r>
              <a:rPr lang="fa-IR" dirty="0" smtClean="0">
                <a:cs typeface="B Nazanin" pitchFamily="2" charset="-78"/>
              </a:rPr>
              <a:t> انقباض عضلات دیواره راههاي هوايي </a:t>
            </a:r>
          </a:p>
          <a:p>
            <a:pPr algn="just"/>
            <a:r>
              <a:rPr lang="fa-IR" dirty="0" smtClean="0">
                <a:cs typeface="B Nazanin" pitchFamily="2" charset="-78"/>
              </a:rPr>
              <a:t> تورم و التهاب پوشش داخلي راه هاي هوايي</a:t>
            </a:r>
          </a:p>
          <a:p>
            <a:pPr algn="just"/>
            <a:r>
              <a:rPr lang="fa-IR" dirty="0" smtClean="0">
                <a:cs typeface="B Nazanin" pitchFamily="2" charset="-78"/>
              </a:rPr>
              <a:t>افزايش ترشحات مخاطی (موكوس) راه هاي هوايي</a:t>
            </a:r>
          </a:p>
          <a:p>
            <a:pPr algn="just">
              <a:buNone/>
            </a:pPr>
            <a:r>
              <a:rPr lang="fa-IR" dirty="0" smtClean="0">
                <a:cs typeface="B Nazanin" pitchFamily="2" charset="-78"/>
              </a:rPr>
              <a:t>مجموع وقايع فوق موجب انسداد راه هاي هوايي و كاهش عبور جريان هوا از آنها و در نتيجه سخت تر شدن عمل تنفس و بروز علائم آسم مي شود.</a:t>
            </a:r>
            <a:endParaRPr lang="en-US" dirty="0" smtClean="0">
              <a:cs typeface="B Nazanin" pitchFamily="2" charset="-78"/>
            </a:endParaRPr>
          </a:p>
        </p:txBody>
      </p:sp>
      <p:pic>
        <p:nvPicPr>
          <p:cNvPr id="5" name="Content Placeholder 3" descr="th.jpg"/>
          <p:cNvPicPr>
            <a:picLocks noGrp="1" noChangeAspect="1"/>
          </p:cNvPicPr>
          <p:nvPr>
            <p:ph sz="half" idx="1"/>
          </p:nvPr>
        </p:nvPicPr>
        <p:blipFill>
          <a:blip r:embed="rId2" cstate="print"/>
          <a:stretch>
            <a:fillRect/>
          </a:stretch>
        </p:blipFill>
        <p:spPr>
          <a:xfrm>
            <a:off x="323528" y="1628800"/>
            <a:ext cx="3394539" cy="3456384"/>
          </a:xfrm>
          <a:prstGeom prst="rect">
            <a:avLst/>
          </a:prstGeom>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1772816"/>
            <a:ext cx="6840760" cy="3084952"/>
          </a:xfrm>
        </p:spPr>
        <p:txBody>
          <a:bodyPr anchor="ctr">
            <a:normAutofit/>
          </a:bodyPr>
          <a:lstStyle/>
          <a:p>
            <a:pPr algn="ctr"/>
            <a:r>
              <a:rPr lang="fa-IR" sz="4400" dirty="0" smtClean="0">
                <a:solidFill>
                  <a:srgbClr val="FF0000"/>
                </a:solidFill>
                <a:cs typeface="B Titr" pitchFamily="2" charset="-78"/>
              </a:rPr>
              <a:t>آموزش بيمار در زمينه آغازگرهاي آسم و راه هاي پيشگيري و كنترل اين  عوامل</a:t>
            </a:r>
            <a:endParaRPr lang="fa-IR" sz="44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48104"/>
            <a:ext cx="8208912" cy="708688"/>
          </a:xfrm>
        </p:spPr>
        <p:txBody>
          <a:bodyPr anchor="ctr">
            <a:normAutofit/>
          </a:bodyPr>
          <a:lstStyle/>
          <a:p>
            <a:pPr algn="ctr"/>
            <a:r>
              <a:rPr lang="fa-IR" sz="3200" dirty="0" smtClean="0">
                <a:solidFill>
                  <a:srgbClr val="FF0000"/>
                </a:solidFill>
                <a:cs typeface="B Titr" pitchFamily="2" charset="-78"/>
              </a:rPr>
              <a:t>مقابله با هيره موجود در گرد و خاك خانه</a:t>
            </a:r>
          </a:p>
        </p:txBody>
      </p:sp>
      <p:sp>
        <p:nvSpPr>
          <p:cNvPr id="4" name="Content Placeholder 3"/>
          <p:cNvSpPr>
            <a:spLocks noGrp="1"/>
          </p:cNvSpPr>
          <p:nvPr>
            <p:ph idx="1"/>
          </p:nvPr>
        </p:nvSpPr>
        <p:spPr>
          <a:xfrm>
            <a:off x="457200" y="1700808"/>
            <a:ext cx="8229600" cy="4623792"/>
          </a:xfrm>
        </p:spPr>
        <p:txBody>
          <a:bodyPr>
            <a:normAutofit fontScale="92500" lnSpcReduction="20000"/>
          </a:bodyPr>
          <a:lstStyle/>
          <a:p>
            <a:pPr algn="just"/>
            <a:r>
              <a:rPr lang="fa-IR" sz="3200" dirty="0" smtClean="0">
                <a:cs typeface="B Nazanin" pitchFamily="2" charset="-78"/>
              </a:rPr>
              <a:t>بالش ها و تشك ها در پوشش هايي غيرقابل نفوذ (مثلا پلاستيكي) پيچيده شود.</a:t>
            </a:r>
            <a:endParaRPr lang="en-US" sz="3200" dirty="0" smtClean="0">
              <a:cs typeface="B Nazanin" pitchFamily="2" charset="-78"/>
            </a:endParaRPr>
          </a:p>
          <a:p>
            <a:pPr algn="just"/>
            <a:r>
              <a:rPr lang="fa-IR" sz="3200" dirty="0" smtClean="0">
                <a:cs typeface="B Nazanin" pitchFamily="2" charset="-78"/>
              </a:rPr>
              <a:t>كليه ملحفه ها هفته اي يكباردرآب داغ (60درجه سانتي گراد ) شسته شده و درآفتاب خشك گردد.</a:t>
            </a:r>
            <a:endParaRPr lang="en-US" sz="3200" dirty="0" smtClean="0">
              <a:cs typeface="B Nazanin" pitchFamily="2" charset="-78"/>
            </a:endParaRPr>
          </a:p>
          <a:p>
            <a:pPr algn="just"/>
            <a:r>
              <a:rPr lang="fa-IR" sz="3200" dirty="0" smtClean="0">
                <a:cs typeface="B Nazanin" pitchFamily="2" charset="-78"/>
              </a:rPr>
              <a:t>درصورت امكان ازقالي به عنوان كف پوش استفاده نشود.</a:t>
            </a:r>
            <a:endParaRPr lang="en-US" sz="3200" dirty="0" smtClean="0">
              <a:cs typeface="B Nazanin" pitchFamily="2" charset="-78"/>
            </a:endParaRPr>
          </a:p>
          <a:p>
            <a:pPr algn="just"/>
            <a:r>
              <a:rPr lang="fa-IR" sz="3200" dirty="0" smtClean="0">
                <a:cs typeface="B Nazanin" pitchFamily="2" charset="-78"/>
              </a:rPr>
              <a:t>وسايل فراوان (اسباب بازي،كتاب ، ‌مبلمان و .... ) در داخل اتاق كودك نگهداري نشود.</a:t>
            </a:r>
            <a:endParaRPr lang="en-US" sz="3200" dirty="0" smtClean="0">
              <a:cs typeface="B Nazanin" pitchFamily="2" charset="-78"/>
            </a:endParaRPr>
          </a:p>
          <a:p>
            <a:pPr algn="just"/>
            <a:r>
              <a:rPr lang="fa-IR" sz="3200" dirty="0" smtClean="0">
                <a:cs typeface="B Nazanin" pitchFamily="2" charset="-78"/>
              </a:rPr>
              <a:t>سطح رطوبت خانه كاهش يابد. بهتر است اتاق خواب آفتاب رو و داراي نور کافي باشد.</a:t>
            </a:r>
            <a:endParaRPr lang="en-US" sz="3200" dirty="0" smtClean="0">
              <a:cs typeface="B Nazanin" pitchFamily="2" charset="-78"/>
            </a:endParaRPr>
          </a:p>
          <a:p>
            <a:pPr algn="just"/>
            <a:r>
              <a:rPr lang="fa-IR" sz="3200" dirty="0" smtClean="0">
                <a:cs typeface="B Nazanin" pitchFamily="2" charset="-78"/>
              </a:rPr>
              <a:t>هنگام نظافت منزل بهتر است فرد مبتلا به آسم در منزل نباشد.</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48104"/>
            <a:ext cx="8208912" cy="708688"/>
          </a:xfrm>
        </p:spPr>
        <p:txBody>
          <a:bodyPr anchor="ctr">
            <a:normAutofit/>
          </a:bodyPr>
          <a:lstStyle/>
          <a:p>
            <a:pPr algn="ctr"/>
            <a:r>
              <a:rPr lang="fa-IR" sz="3200" dirty="0" smtClean="0">
                <a:solidFill>
                  <a:srgbClr val="FF0000"/>
                </a:solidFill>
                <a:cs typeface="B Titr" pitchFamily="2" charset="-78"/>
              </a:rPr>
              <a:t>كنترل عوامل حساسيت زاي حيوانات </a:t>
            </a:r>
          </a:p>
        </p:txBody>
      </p:sp>
      <p:sp>
        <p:nvSpPr>
          <p:cNvPr id="4" name="Content Placeholder 3"/>
          <p:cNvSpPr>
            <a:spLocks noGrp="1"/>
          </p:cNvSpPr>
          <p:nvPr>
            <p:ph idx="1"/>
          </p:nvPr>
        </p:nvSpPr>
        <p:spPr>
          <a:xfrm>
            <a:off x="457200" y="1700808"/>
            <a:ext cx="8229600" cy="4623792"/>
          </a:xfrm>
        </p:spPr>
        <p:txBody>
          <a:bodyPr>
            <a:normAutofit/>
          </a:bodyPr>
          <a:lstStyle/>
          <a:p>
            <a:pPr algn="just"/>
            <a:r>
              <a:rPr lang="fa-IR" sz="3200" dirty="0" smtClean="0">
                <a:cs typeface="B Nazanin" pitchFamily="2" charset="-78"/>
              </a:rPr>
              <a:t>به هيچ وجه اجازه ورود حيوانات دست آموز به رختخواب داده نشود. </a:t>
            </a:r>
            <a:endParaRPr lang="en-US" sz="3200" dirty="0" smtClean="0">
              <a:cs typeface="B Nazanin" pitchFamily="2" charset="-78"/>
            </a:endParaRPr>
          </a:p>
          <a:p>
            <a:pPr algn="just"/>
            <a:r>
              <a:rPr lang="fa-IR" sz="3200" dirty="0" smtClean="0">
                <a:cs typeface="B Nazanin" pitchFamily="2" charset="-78"/>
              </a:rPr>
              <a:t>حيوانات دست آموز از خانه خارج گردند. ( گربه، ‌سگ و.... )</a:t>
            </a:r>
            <a:endParaRPr lang="en-US" sz="3200" dirty="0" smtClean="0">
              <a:cs typeface="B Nazanin" pitchFamily="2" charset="-78"/>
            </a:endParaRPr>
          </a:p>
          <a:p>
            <a:pPr algn="just"/>
            <a:r>
              <a:rPr lang="fa-IR" sz="3200" dirty="0" smtClean="0">
                <a:cs typeface="B Nazanin" pitchFamily="2" charset="-78"/>
              </a:rPr>
              <a:t>از به كاربردن بالش يا تشك حاوي پر، پشم و كرك اجتناب شود.</a:t>
            </a:r>
            <a:endParaRPr lang="en-US" sz="3200" dirty="0" smtClean="0">
              <a:cs typeface="B Nazanin" pitchFamily="2" charset="-78"/>
            </a:endParaRPr>
          </a:p>
          <a:p>
            <a:pPr algn="just"/>
            <a:r>
              <a:rPr lang="fa-IR" sz="3200" dirty="0" smtClean="0">
                <a:cs typeface="B Nazanin" pitchFamily="2" charset="-78"/>
              </a:rPr>
              <a:t>سوسك از عوامل حساسيت زا است با روشهاي مناسب در رفع اين حيوان تلاش گردد. </a:t>
            </a:r>
            <a:endParaRPr lang="en-US" sz="3200" dirty="0">
              <a:cs typeface="B Nazanin" pitchFamily="2" charset="-78"/>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48104"/>
            <a:ext cx="8208912" cy="708688"/>
          </a:xfrm>
        </p:spPr>
        <p:txBody>
          <a:bodyPr anchor="ctr">
            <a:normAutofit/>
          </a:bodyPr>
          <a:lstStyle/>
          <a:p>
            <a:pPr algn="ctr"/>
            <a:r>
              <a:rPr lang="fa-IR" sz="3200" dirty="0" smtClean="0">
                <a:solidFill>
                  <a:srgbClr val="FF0000"/>
                </a:solidFill>
                <a:cs typeface="B Titr" pitchFamily="2" charset="-78"/>
              </a:rPr>
              <a:t>كنترل آلودگي هواي داخل و خارج منزل</a:t>
            </a:r>
          </a:p>
        </p:txBody>
      </p:sp>
      <p:sp>
        <p:nvSpPr>
          <p:cNvPr id="4" name="Content Placeholder 3"/>
          <p:cNvSpPr>
            <a:spLocks noGrp="1"/>
          </p:cNvSpPr>
          <p:nvPr>
            <p:ph idx="1"/>
          </p:nvPr>
        </p:nvSpPr>
        <p:spPr>
          <a:xfrm>
            <a:off x="457200" y="1700808"/>
            <a:ext cx="8229600" cy="4623792"/>
          </a:xfrm>
        </p:spPr>
        <p:txBody>
          <a:bodyPr>
            <a:normAutofit fontScale="92500"/>
          </a:bodyPr>
          <a:lstStyle/>
          <a:p>
            <a:pPr algn="just"/>
            <a:r>
              <a:rPr lang="fa-IR" sz="3200" dirty="0" smtClean="0">
                <a:cs typeface="B Nazanin" pitchFamily="2" charset="-78"/>
              </a:rPr>
              <a:t>بيماران مبتلا به آسم بايد در مواقعي كه علائم هشدار دهنده نشاندهنده آلودگي شديد هوا هستند از خروج از منزل و خصوصا ورزش درفضاي آزاد اجتناب نمايند.</a:t>
            </a:r>
            <a:endParaRPr lang="en-US" sz="3200" dirty="0" smtClean="0">
              <a:cs typeface="B Nazanin" pitchFamily="2" charset="-78"/>
            </a:endParaRPr>
          </a:p>
          <a:p>
            <a:pPr algn="just"/>
            <a:r>
              <a:rPr lang="fa-IR" sz="3200" dirty="0" smtClean="0">
                <a:cs typeface="B Nazanin" pitchFamily="2" charset="-78"/>
              </a:rPr>
              <a:t>استفاده از وسايل گرمايشي دود زا (بخاري نفتي يا چوبي، وجود تنور درمنزل و...... ) نيز از عوامل تشديد كننده آسم به شمار مي روند و استفاده از وسايل گرمايشي غيردود زا در منزل توصيه مي گردد. </a:t>
            </a:r>
          </a:p>
          <a:p>
            <a:pPr algn="just"/>
            <a:r>
              <a:rPr lang="fa-IR" sz="3200" dirty="0" smtClean="0">
                <a:cs typeface="B Nazanin" pitchFamily="2" charset="-78"/>
              </a:rPr>
              <a:t>در صورت ابتلا به آسم به هيچ وجه سيگار استفاده نشود. </a:t>
            </a:r>
            <a:endParaRPr lang="en-US" sz="3200" dirty="0" smtClean="0">
              <a:cs typeface="B Nazanin" pitchFamily="2" charset="-78"/>
            </a:endParaRPr>
          </a:p>
          <a:p>
            <a:pPr algn="just"/>
            <a:r>
              <a:rPr lang="fa-IR" sz="3200" dirty="0" smtClean="0">
                <a:cs typeface="B Nazanin" pitchFamily="2" charset="-78"/>
              </a:rPr>
              <a:t>اجازه سيگار كشيدن در خانه يا فضاهاي بسته به هيچ كس داده نشود.</a:t>
            </a:r>
            <a:endParaRPr lang="en-US" sz="3200" dirty="0" smtClean="0">
              <a:cs typeface="B Nazanin" pitchFamily="2" charset="-78"/>
            </a:endParaRPr>
          </a:p>
          <a:p>
            <a:pPr algn="just"/>
            <a:endParaRPr lang="en-US" sz="3200" dirty="0">
              <a:cs typeface="B Nazanin" pitchFamily="2" charset="-78"/>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48104"/>
            <a:ext cx="8208912" cy="708688"/>
          </a:xfrm>
        </p:spPr>
        <p:txBody>
          <a:bodyPr anchor="ctr">
            <a:normAutofit/>
          </a:bodyPr>
          <a:lstStyle/>
          <a:p>
            <a:pPr algn="ctr"/>
            <a:r>
              <a:rPr lang="fa-IR" sz="3200" dirty="0" smtClean="0">
                <a:solidFill>
                  <a:srgbClr val="FF0000"/>
                </a:solidFill>
                <a:cs typeface="B Titr" pitchFamily="2" charset="-78"/>
              </a:rPr>
              <a:t>ساير موارد</a:t>
            </a:r>
          </a:p>
        </p:txBody>
      </p:sp>
      <p:sp>
        <p:nvSpPr>
          <p:cNvPr id="4" name="Content Placeholder 3"/>
          <p:cNvSpPr>
            <a:spLocks noGrp="1"/>
          </p:cNvSpPr>
          <p:nvPr>
            <p:ph idx="1"/>
          </p:nvPr>
        </p:nvSpPr>
        <p:spPr>
          <a:xfrm>
            <a:off x="457200" y="1700808"/>
            <a:ext cx="8229600" cy="4623792"/>
          </a:xfrm>
        </p:spPr>
        <p:txBody>
          <a:bodyPr>
            <a:normAutofit lnSpcReduction="10000"/>
          </a:bodyPr>
          <a:lstStyle/>
          <a:p>
            <a:pPr algn="just"/>
            <a:r>
              <a:rPr lang="fa-IR" sz="3200" dirty="0" smtClean="0">
                <a:cs typeface="B Nazanin" pitchFamily="2" charset="-78"/>
              </a:rPr>
              <a:t>در فصول گرده افشاني با بستن درب و پنجره ها از نفوذ گرده ها به اتاق جلوگيري شود. </a:t>
            </a:r>
            <a:endParaRPr lang="en-US" sz="3200" dirty="0" smtClean="0">
              <a:cs typeface="B Nazanin" pitchFamily="2" charset="-78"/>
            </a:endParaRPr>
          </a:p>
          <a:p>
            <a:pPr algn="just"/>
            <a:r>
              <a:rPr lang="fa-IR" sz="3200" dirty="0" smtClean="0">
                <a:cs typeface="B Nazanin" pitchFamily="2" charset="-78"/>
              </a:rPr>
              <a:t>از منابع تكثير قارچ مثل جاهاي مرطوب اجتناب كرده و محل هاي مرطوب (حمام ، زير زمين ) مكرراً تميز شوند. </a:t>
            </a:r>
            <a:endParaRPr lang="en-US" sz="3200" dirty="0" smtClean="0">
              <a:cs typeface="B Nazanin" pitchFamily="2" charset="-78"/>
            </a:endParaRPr>
          </a:p>
          <a:p>
            <a:pPr algn="just"/>
            <a:r>
              <a:rPr lang="fa-IR" sz="3200" dirty="0" smtClean="0">
                <a:cs typeface="B Nazanin" pitchFamily="2" charset="-78"/>
              </a:rPr>
              <a:t>از بوهاي تند مثل بوي رنگ و اسپري مو ،‌عطر و ادوكلن، سفيد كننده ها،‌ جوهر نمك و .... اجتناب گردد.  </a:t>
            </a:r>
            <a:endParaRPr lang="en-US" sz="3200" dirty="0" smtClean="0">
              <a:cs typeface="B Nazanin" pitchFamily="2" charset="-78"/>
            </a:endParaRPr>
          </a:p>
          <a:p>
            <a:pPr algn="just"/>
            <a:r>
              <a:rPr lang="fa-IR" sz="3200" dirty="0" smtClean="0">
                <a:cs typeface="B Nazanin" pitchFamily="2" charset="-78"/>
              </a:rPr>
              <a:t>تغذيه انحصاري با شيرمادر بخصوص در 6 ماه اول زندگي خطر بروز آلرژي و آسم را كاهش مي دهد. لذا براي پيشگيري از آسم بهتر است از شيرخشك استفاده نشود.</a:t>
            </a:r>
            <a:endParaRPr lang="en-US" sz="3200" dirty="0">
              <a:cs typeface="B Nazanin" pitchFamily="2" charset="-78"/>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3419872" y="1412776"/>
            <a:ext cx="1944216" cy="10801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b="1" dirty="0" smtClean="0">
                <a:solidFill>
                  <a:srgbClr val="FFFF00"/>
                </a:solidFill>
                <a:cs typeface="B Nazanin" pitchFamily="2" charset="-78"/>
              </a:rPr>
              <a:t>داروهاي تسكين دهنده يا سریع الاثر</a:t>
            </a:r>
            <a:endParaRPr lang="fa-IR" b="1" dirty="0">
              <a:solidFill>
                <a:srgbClr val="FFFF00"/>
              </a:solidFill>
              <a:cs typeface="B Nazanin" pitchFamily="2" charset="-78"/>
            </a:endParaRPr>
          </a:p>
        </p:txBody>
      </p:sp>
      <p:sp>
        <p:nvSpPr>
          <p:cNvPr id="4" name="Oval 3"/>
          <p:cNvSpPr/>
          <p:nvPr/>
        </p:nvSpPr>
        <p:spPr>
          <a:xfrm>
            <a:off x="3275856" y="2780928"/>
            <a:ext cx="2232248" cy="12961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b="1" dirty="0" smtClean="0">
                <a:solidFill>
                  <a:srgbClr val="FF0000"/>
                </a:solidFill>
                <a:cs typeface="B Titr" pitchFamily="2" charset="-78"/>
              </a:rPr>
              <a:t>درمان دارويي آسم</a:t>
            </a:r>
            <a:endParaRPr lang="fa-IR" sz="2400" b="1" dirty="0">
              <a:solidFill>
                <a:srgbClr val="FF0000"/>
              </a:solidFill>
              <a:cs typeface="B Titr" pitchFamily="2" charset="-78"/>
            </a:endParaRPr>
          </a:p>
        </p:txBody>
      </p:sp>
      <p:sp>
        <p:nvSpPr>
          <p:cNvPr id="5" name="Oval 4"/>
          <p:cNvSpPr/>
          <p:nvPr/>
        </p:nvSpPr>
        <p:spPr>
          <a:xfrm>
            <a:off x="3491880" y="4437112"/>
            <a:ext cx="1944216" cy="10801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b="1" dirty="0" smtClean="0">
                <a:solidFill>
                  <a:srgbClr val="FFFF00"/>
                </a:solidFill>
                <a:cs typeface="B Nazanin" pitchFamily="2" charset="-78"/>
              </a:rPr>
              <a:t>داروهاي كنترل كننده يا نگهدارنده</a:t>
            </a:r>
            <a:endParaRPr lang="fa-IR" b="1" dirty="0">
              <a:solidFill>
                <a:srgbClr val="FFFF00"/>
              </a:solidFill>
              <a:cs typeface="B Nazanin" pitchFamily="2" charset="-78"/>
            </a:endParaRPr>
          </a:p>
        </p:txBody>
      </p:sp>
      <p:sp>
        <p:nvSpPr>
          <p:cNvPr id="6" name="Curved Left Arrow 5"/>
          <p:cNvSpPr/>
          <p:nvPr/>
        </p:nvSpPr>
        <p:spPr>
          <a:xfrm>
            <a:off x="5652120" y="1700808"/>
            <a:ext cx="1368152" cy="3672408"/>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
        <p:nvSpPr>
          <p:cNvPr id="7" name="Curved Right Arrow 6"/>
          <p:cNvSpPr/>
          <p:nvPr/>
        </p:nvSpPr>
        <p:spPr>
          <a:xfrm>
            <a:off x="1979712" y="1700808"/>
            <a:ext cx="1224136" cy="367240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52704"/>
          </a:xfrm>
        </p:spPr>
        <p:txBody>
          <a:bodyPr anchor="ctr">
            <a:normAutofit/>
          </a:bodyPr>
          <a:lstStyle/>
          <a:p>
            <a:pPr algn="ctr"/>
            <a:r>
              <a:rPr lang="fa-IR" sz="3200" dirty="0" smtClean="0">
                <a:solidFill>
                  <a:srgbClr val="FF0000"/>
                </a:solidFill>
                <a:cs typeface="B Titr" pitchFamily="2" charset="-78"/>
              </a:rPr>
              <a:t>داروهاي تسكين دهنده (سريع الاثر)</a:t>
            </a:r>
          </a:p>
        </p:txBody>
      </p:sp>
      <p:pic>
        <p:nvPicPr>
          <p:cNvPr id="6" name="Content Placeholder 5" descr="12.jpg"/>
          <p:cNvPicPr>
            <a:picLocks noGrp="1" noChangeAspect="1"/>
          </p:cNvPicPr>
          <p:nvPr>
            <p:ph sz="half" idx="1"/>
          </p:nvPr>
        </p:nvPicPr>
        <p:blipFill>
          <a:blip r:embed="rId2" cstate="print"/>
          <a:stretch>
            <a:fillRect/>
          </a:stretch>
        </p:blipFill>
        <p:spPr>
          <a:xfrm>
            <a:off x="431503" y="2276872"/>
            <a:ext cx="2997497" cy="2727722"/>
          </a:xfrm>
        </p:spPr>
      </p:pic>
      <p:sp>
        <p:nvSpPr>
          <p:cNvPr id="5" name="Content Placeholder 4"/>
          <p:cNvSpPr>
            <a:spLocks noGrp="1"/>
          </p:cNvSpPr>
          <p:nvPr>
            <p:ph sz="half" idx="2"/>
          </p:nvPr>
        </p:nvSpPr>
        <p:spPr>
          <a:xfrm>
            <a:off x="3851920" y="1700808"/>
            <a:ext cx="4834880" cy="4654117"/>
          </a:xfrm>
        </p:spPr>
        <p:txBody>
          <a:bodyPr>
            <a:normAutofit lnSpcReduction="10000"/>
          </a:bodyPr>
          <a:lstStyle/>
          <a:p>
            <a:pPr algn="just"/>
            <a:r>
              <a:rPr lang="fa-IR" sz="2800" dirty="0" smtClean="0">
                <a:cs typeface="B Nazanin" pitchFamily="2" charset="-78"/>
              </a:rPr>
              <a:t>اين داروها با شل كردن انقباض عضلات راههاي هوايي ‌سبب گشاد شدن راههاي هوايي و در نتيجه كاهش يا رفع علائم آسم مي شوند. </a:t>
            </a:r>
          </a:p>
          <a:p>
            <a:pPr algn="just"/>
            <a:r>
              <a:rPr lang="fa-IR" sz="2800" dirty="0" smtClean="0">
                <a:cs typeface="B Nazanin" pitchFamily="2" charset="-78"/>
              </a:rPr>
              <a:t>زمان شروع اثر اين داروها چند دقيقه است ‌بنابراين به نام داروهاي تسكين فوري ناميده مي شوند و در هنگام بروز اولين علايم تشديد بيماري بايد بكار روند. </a:t>
            </a:r>
          </a:p>
          <a:p>
            <a:pPr algn="just"/>
            <a:r>
              <a:rPr lang="fa-IR" sz="2800" dirty="0" smtClean="0">
                <a:cs typeface="B Nazanin" pitchFamily="2" charset="-78"/>
              </a:rPr>
              <a:t>معروفترين دارو از اين گروه سالبوتامول مي باشد. </a:t>
            </a:r>
            <a:endParaRPr lang="en-US" sz="2800" dirty="0" smtClean="0">
              <a:cs typeface="B Nazanin" pitchFamily="2" charset="-78"/>
            </a:endParaRPr>
          </a:p>
          <a:p>
            <a:endParaRPr lang="fa-I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08912" cy="708688"/>
          </a:xfrm>
        </p:spPr>
        <p:txBody>
          <a:bodyPr anchor="ctr">
            <a:normAutofit/>
          </a:bodyPr>
          <a:lstStyle/>
          <a:p>
            <a:pPr algn="ctr"/>
            <a:r>
              <a:rPr lang="fa-IR" sz="3200" dirty="0" smtClean="0">
                <a:solidFill>
                  <a:srgbClr val="FF0000"/>
                </a:solidFill>
                <a:cs typeface="B Titr" pitchFamily="2" charset="-78"/>
              </a:rPr>
              <a:t>داروهاي كنترل كننده يا نگهدارنده </a:t>
            </a:r>
          </a:p>
        </p:txBody>
      </p:sp>
      <p:sp>
        <p:nvSpPr>
          <p:cNvPr id="4" name="Content Placeholder 3"/>
          <p:cNvSpPr>
            <a:spLocks noGrp="1"/>
          </p:cNvSpPr>
          <p:nvPr>
            <p:ph idx="1"/>
          </p:nvPr>
        </p:nvSpPr>
        <p:spPr>
          <a:xfrm>
            <a:off x="251520" y="1556792"/>
            <a:ext cx="8568952" cy="4896544"/>
          </a:xfrm>
        </p:spPr>
        <p:txBody>
          <a:bodyPr>
            <a:noAutofit/>
          </a:bodyPr>
          <a:lstStyle/>
          <a:p>
            <a:pPr algn="just"/>
            <a:r>
              <a:rPr lang="fa-IR" sz="2800" dirty="0" smtClean="0">
                <a:cs typeface="B Nazanin" pitchFamily="2" charset="-78"/>
              </a:rPr>
              <a:t>خاصيت مشترك اين دسته دارويي اثرات ضد التهابي آنهاست و از اين راه علائم آسم را كاهش مي دهند.</a:t>
            </a:r>
          </a:p>
          <a:p>
            <a:pPr algn="just"/>
            <a:r>
              <a:rPr lang="fa-IR" sz="2800" dirty="0" smtClean="0">
                <a:cs typeface="B Nazanin" pitchFamily="2" charset="-78"/>
              </a:rPr>
              <a:t> اين داروها طولاني مدت بكار مي روند و بايد روزانه و به طور منظم استفاده شوند و نقش مهمي در پيشگيري از بروز علائم و حملات آسم دارند. </a:t>
            </a:r>
          </a:p>
          <a:p>
            <a:pPr algn="just"/>
            <a:r>
              <a:rPr lang="fa-IR" sz="2800" dirty="0" smtClean="0">
                <a:cs typeface="B Nazanin" pitchFamily="2" charset="-78"/>
              </a:rPr>
              <a:t>موثرترين داروي اين دسته استروئيد (كورتون) هاي استنشاقي هستند. معروفترين آن ها بكلومتازون و فلوتيكازون مي باشند. دربعضي از موارد شديد از اشكال خوراكي يا تزريقي استروئيدها استفاده مي گردد. </a:t>
            </a:r>
          </a:p>
          <a:p>
            <a:pPr algn="just"/>
            <a:r>
              <a:rPr lang="fa-IR" sz="2800" dirty="0" smtClean="0">
                <a:cs typeface="B Nazanin" pitchFamily="2" charset="-78"/>
              </a:rPr>
              <a:t>پس ازاستفاده از استروئيدهاي استنشاقي با محفظه مخصوص، بايد براي پيشگيري از عفونت قارچي دهان، شستشوي دهان و قرقره با آب صورت گيرد. </a:t>
            </a:r>
            <a:endParaRPr lang="en-US" sz="2800" dirty="0">
              <a:cs typeface="B Nazanin" pitchFamily="2" charset="-78"/>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08912" cy="708688"/>
          </a:xfrm>
        </p:spPr>
        <p:txBody>
          <a:bodyPr anchor="ctr">
            <a:normAutofit/>
          </a:bodyPr>
          <a:lstStyle/>
          <a:p>
            <a:pPr algn="ctr"/>
            <a:r>
              <a:rPr lang="fa-IR" sz="3200" dirty="0" smtClean="0">
                <a:solidFill>
                  <a:srgbClr val="FF0000"/>
                </a:solidFill>
                <a:cs typeface="B Titr" pitchFamily="2" charset="-78"/>
              </a:rPr>
              <a:t>دستور العمل مكتوب درمان آسم</a:t>
            </a:r>
          </a:p>
        </p:txBody>
      </p:sp>
      <p:sp>
        <p:nvSpPr>
          <p:cNvPr id="4" name="Content Placeholder 3"/>
          <p:cNvSpPr>
            <a:spLocks noGrp="1"/>
          </p:cNvSpPr>
          <p:nvPr>
            <p:ph idx="1"/>
          </p:nvPr>
        </p:nvSpPr>
        <p:spPr>
          <a:xfrm>
            <a:off x="467544" y="1556792"/>
            <a:ext cx="8280920" cy="4896544"/>
          </a:xfrm>
        </p:spPr>
        <p:txBody>
          <a:bodyPr>
            <a:noAutofit/>
          </a:bodyPr>
          <a:lstStyle/>
          <a:p>
            <a:pPr algn="just"/>
            <a:r>
              <a:rPr lang="fa-IR" sz="3200" dirty="0" smtClean="0">
                <a:cs typeface="B Nazanin" pitchFamily="2" charset="-78"/>
              </a:rPr>
              <a:t>پزشك براي هر بيمار در هر ويزيت، با توجه به شدت بيماري، برنامه درمان داروئي اختصاصي تنظيم نموده و به شكل يك دستورالعمل مكتوب به وي ارائه مي نمايد.</a:t>
            </a:r>
          </a:p>
          <a:p>
            <a:pPr algn="just"/>
            <a:r>
              <a:rPr lang="fa-IR" sz="3200" dirty="0" smtClean="0">
                <a:cs typeface="B Nazanin" pitchFamily="2" charset="-78"/>
              </a:rPr>
              <a:t> اين برنامه شامل ميزان و نوع داروهاي مصرفي، زمان و ميزان افزايش دوز دارو و اقدامات درماني مورد نياز به هنگام حمله بيماري است. </a:t>
            </a:r>
            <a:endParaRPr lang="en-US" sz="3200" dirty="0">
              <a:cs typeface="B Nazanin" pitchFamily="2" charset="-78"/>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08912" cy="708688"/>
          </a:xfrm>
        </p:spPr>
        <p:txBody>
          <a:bodyPr anchor="ctr">
            <a:normAutofit/>
          </a:bodyPr>
          <a:lstStyle/>
          <a:p>
            <a:pPr algn="ctr"/>
            <a:r>
              <a:rPr lang="fa-IR" sz="3200" dirty="0" smtClean="0">
                <a:solidFill>
                  <a:srgbClr val="FF0000"/>
                </a:solidFill>
                <a:cs typeface="B Titr" pitchFamily="2" charset="-78"/>
              </a:rPr>
              <a:t>وسايل كمك درماني و تكنيك هاي استنشاقي</a:t>
            </a:r>
          </a:p>
        </p:txBody>
      </p:sp>
      <p:sp>
        <p:nvSpPr>
          <p:cNvPr id="4" name="Content Placeholder 3"/>
          <p:cNvSpPr>
            <a:spLocks noGrp="1"/>
          </p:cNvSpPr>
          <p:nvPr>
            <p:ph idx="1"/>
          </p:nvPr>
        </p:nvSpPr>
        <p:spPr>
          <a:xfrm>
            <a:off x="395536" y="1556792"/>
            <a:ext cx="8424936" cy="4896544"/>
          </a:xfrm>
        </p:spPr>
        <p:txBody>
          <a:bodyPr>
            <a:noAutofit/>
          </a:bodyPr>
          <a:lstStyle/>
          <a:p>
            <a:pPr algn="just"/>
            <a:r>
              <a:rPr lang="fa-IR" sz="2800" dirty="0" smtClean="0">
                <a:cs typeface="B Nazanin" pitchFamily="2" charset="-78"/>
              </a:rPr>
              <a:t>در بيماري آسم استفاده از اسپري هاي (افشانه ها) استنشاقي دركمترين زمان ممكن و با حداقل دوز، موثرترين مقدار دارويي را به ريه ها مي رساند.</a:t>
            </a:r>
            <a:endParaRPr lang="en-US" sz="2800" dirty="0" smtClean="0">
              <a:cs typeface="B Nazanin" pitchFamily="2" charset="-78"/>
            </a:endParaRPr>
          </a:p>
          <a:p>
            <a:pPr algn="just"/>
            <a:r>
              <a:rPr lang="fa-IR" sz="2800" dirty="0" smtClean="0">
                <a:cs typeface="B Nazanin" pitchFamily="2" charset="-78"/>
              </a:rPr>
              <a:t>يكي از علل اصلي شكست در درمان استفاده غلط از اسپري هاي استنشاقي است. بنابراين آموزش استفاده از داروهاي استنشاقي ضروري است. </a:t>
            </a:r>
          </a:p>
          <a:p>
            <a:pPr algn="just"/>
            <a:r>
              <a:rPr lang="fa-IR" sz="2800" dirty="0" smtClean="0">
                <a:cs typeface="B Nazanin" pitchFamily="2" charset="-78"/>
              </a:rPr>
              <a:t>به طور کلی استفاده از اسپری با محفظه مخصوص(</a:t>
            </a:r>
            <a:r>
              <a:rPr lang="en-US" sz="2800" dirty="0" smtClean="0">
                <a:cs typeface="B Nazanin" pitchFamily="2" charset="-78"/>
              </a:rPr>
              <a:t>spacer</a:t>
            </a:r>
            <a:r>
              <a:rPr lang="fa-IR" sz="2800" dirty="0" smtClean="0">
                <a:cs typeface="B Nazanin" pitchFamily="2" charset="-78"/>
              </a:rPr>
              <a:t> ) در کليه سنين ارجح است.</a:t>
            </a:r>
          </a:p>
          <a:p>
            <a:pPr algn="just"/>
            <a:r>
              <a:rPr lang="fa-IR" sz="2800" dirty="0" smtClean="0">
                <a:cs typeface="B Nazanin" pitchFamily="2" charset="-78"/>
              </a:rPr>
              <a:t>با استفاده از افشانه به تنهایی، ميزان دارويي که وارد ريه مي شود حدود 10% دوز تجويز شده است و استفاده از افشانه با محفظه مخصوص، این میزان را 2 تا 4 برابر می كند. </a:t>
            </a:r>
            <a:endParaRPr lang="en-US" sz="2800" dirty="0">
              <a:cs typeface="B Nazanin"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792088"/>
          </a:xfrm>
        </p:spPr>
        <p:txBody>
          <a:bodyPr anchor="ctr">
            <a:normAutofit/>
          </a:bodyPr>
          <a:lstStyle/>
          <a:p>
            <a:pPr algn="ctr"/>
            <a:r>
              <a:rPr lang="fa-IR" sz="3600" dirty="0" smtClean="0">
                <a:solidFill>
                  <a:srgbClr val="FF0000"/>
                </a:solidFill>
                <a:cs typeface="B Titr" pitchFamily="2" charset="-78"/>
              </a:rPr>
              <a:t>شيوع بيماري آسم </a:t>
            </a:r>
            <a:endParaRPr lang="fa-IR" sz="3600" dirty="0">
              <a:solidFill>
                <a:srgbClr val="FF0000"/>
              </a:solidFill>
              <a:cs typeface="B Titr" pitchFamily="2" charset="-78"/>
            </a:endParaRPr>
          </a:p>
        </p:txBody>
      </p:sp>
      <p:sp>
        <p:nvSpPr>
          <p:cNvPr id="3" name="Content Placeholder 2"/>
          <p:cNvSpPr>
            <a:spLocks noGrp="1"/>
          </p:cNvSpPr>
          <p:nvPr>
            <p:ph idx="1"/>
          </p:nvPr>
        </p:nvSpPr>
        <p:spPr>
          <a:xfrm>
            <a:off x="457200" y="1340768"/>
            <a:ext cx="8229600" cy="5040560"/>
          </a:xfrm>
        </p:spPr>
        <p:txBody>
          <a:bodyPr>
            <a:noAutofit/>
          </a:bodyPr>
          <a:lstStyle/>
          <a:p>
            <a:pPr algn="just"/>
            <a:r>
              <a:rPr lang="fa-IR" sz="3200" dirty="0" smtClean="0">
                <a:cs typeface="B Nazanin" pitchFamily="2" charset="-78"/>
              </a:rPr>
              <a:t>بر اساس آمار سازمان بهداشت جهانی بیش از 300میلیون نفر از مردم دنیا به بیماری آسم مبتلا هستند که جمعیت قابل توجهی از آنان را کودکان و نوجوانان تشکیل می دهند و پیش بینی می شود که تا سال 2025 صد میلیون بیمار آسمی به بیماران فعلی اضافه گردند.</a:t>
            </a:r>
          </a:p>
          <a:p>
            <a:pPr algn="just"/>
            <a:r>
              <a:rPr lang="fa-IR" sz="3200" dirty="0" smtClean="0">
                <a:cs typeface="B Nazanin" pitchFamily="2" charset="-78"/>
              </a:rPr>
              <a:t>سالانه حدود 300 هزار نفر به علت اين بيماري جان خود را از دست مي دهند</a:t>
            </a:r>
          </a:p>
          <a:p>
            <a:pPr algn="just"/>
            <a:r>
              <a:rPr lang="fa-IR" sz="3200" dirty="0" smtClean="0">
                <a:cs typeface="B Nazanin" pitchFamily="2" charset="-78"/>
              </a:rPr>
              <a:t>آسم شایعترین بیماری مزمن دوران کودکی وشایعترین علت بستری در بیمارستان و نیز شایعترین علت غیبت طولانی ازمدرسه است.</a:t>
            </a:r>
          </a:p>
          <a:p>
            <a:pPr algn="just">
              <a:buNone/>
            </a:pPr>
            <a:endParaRPr lang="fa-IR" sz="3200" dirty="0" smtClean="0">
              <a:cs typeface="B Nazanin" pitchFamily="2" charset="-78"/>
            </a:endParaRPr>
          </a:p>
          <a:p>
            <a:pPr algn="just"/>
            <a:endParaRPr lang="fa-IR" sz="32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08912" cy="708688"/>
          </a:xfrm>
        </p:spPr>
        <p:txBody>
          <a:bodyPr anchor="ctr">
            <a:normAutofit/>
          </a:bodyPr>
          <a:lstStyle/>
          <a:p>
            <a:pPr algn="ctr"/>
            <a:r>
              <a:rPr lang="fa-IR" sz="3200" dirty="0" smtClean="0">
                <a:solidFill>
                  <a:srgbClr val="FF0000"/>
                </a:solidFill>
                <a:cs typeface="B Titr" pitchFamily="2" charset="-78"/>
              </a:rPr>
              <a:t>وسايل كمك درماني و تكنيك هاي استنشاقي</a:t>
            </a:r>
          </a:p>
        </p:txBody>
      </p:sp>
      <p:sp>
        <p:nvSpPr>
          <p:cNvPr id="4" name="Content Placeholder 3"/>
          <p:cNvSpPr>
            <a:spLocks noGrp="1"/>
          </p:cNvSpPr>
          <p:nvPr>
            <p:ph idx="1"/>
          </p:nvPr>
        </p:nvSpPr>
        <p:spPr>
          <a:xfrm>
            <a:off x="395536" y="1556792"/>
            <a:ext cx="8424936" cy="4896544"/>
          </a:xfrm>
        </p:spPr>
        <p:txBody>
          <a:bodyPr>
            <a:noAutofit/>
          </a:bodyPr>
          <a:lstStyle/>
          <a:p>
            <a:pPr algn="just"/>
            <a:r>
              <a:rPr lang="fa-IR" sz="2800" dirty="0" smtClean="0">
                <a:cs typeface="B Nazanin" pitchFamily="2" charset="-78"/>
              </a:rPr>
              <a:t>در بيماري آسم استفاده از اسپري هاي (افشانه ها) استنشاقي دركمترين زمان ممكن و با حداقل دوز، موثرترين مقدار دارويي را به ريه ها مي رساند.</a:t>
            </a:r>
            <a:endParaRPr lang="en-US" sz="2800" dirty="0" smtClean="0">
              <a:cs typeface="B Nazanin" pitchFamily="2" charset="-78"/>
            </a:endParaRPr>
          </a:p>
          <a:p>
            <a:pPr algn="just"/>
            <a:r>
              <a:rPr lang="fa-IR" sz="2800" dirty="0" smtClean="0">
                <a:cs typeface="B Nazanin" pitchFamily="2" charset="-78"/>
              </a:rPr>
              <a:t>يكي از علل اصلي شكست در درمان استفاده غلط از اسپري هاي استنشاقي است. بنابراين آموزش استفاده از داروهاي استنشاقي ضروري است. </a:t>
            </a:r>
          </a:p>
          <a:p>
            <a:pPr algn="just"/>
            <a:r>
              <a:rPr lang="fa-IR" sz="2800" dirty="0" smtClean="0">
                <a:cs typeface="B Nazanin" pitchFamily="2" charset="-78"/>
              </a:rPr>
              <a:t>به طور کلی استفاده از اسپری با محفظه مخصوص(</a:t>
            </a:r>
            <a:r>
              <a:rPr lang="en-US" sz="2800" dirty="0" smtClean="0">
                <a:cs typeface="B Nazanin" pitchFamily="2" charset="-78"/>
              </a:rPr>
              <a:t>spacer</a:t>
            </a:r>
            <a:r>
              <a:rPr lang="fa-IR" sz="2800" dirty="0" smtClean="0">
                <a:cs typeface="B Nazanin" pitchFamily="2" charset="-78"/>
              </a:rPr>
              <a:t> ) در کليه سنين ارجح است.</a:t>
            </a:r>
          </a:p>
          <a:p>
            <a:pPr algn="just"/>
            <a:r>
              <a:rPr lang="fa-IR" sz="2800" dirty="0" smtClean="0">
                <a:cs typeface="B Nazanin" pitchFamily="2" charset="-78"/>
              </a:rPr>
              <a:t>با استفاده از افشانه به تنهایی، ميزان دارويي که وارد ريه مي شود حدود 10% دوز تجويز شده است و استفاده از افشانه با محفظه مخصوص، این میزان را 2 تا 4 برابر می كند. </a:t>
            </a:r>
            <a:endParaRPr lang="en-US" sz="2800" dirty="0">
              <a:cs typeface="B Nazanin" pitchFamily="2" charset="-78"/>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52704"/>
          </a:xfrm>
        </p:spPr>
        <p:txBody>
          <a:bodyPr anchor="ctr">
            <a:normAutofit/>
          </a:bodyPr>
          <a:lstStyle/>
          <a:p>
            <a:pPr algn="ctr"/>
            <a:r>
              <a:rPr lang="fa-IR" sz="3200" dirty="0" smtClean="0">
                <a:solidFill>
                  <a:srgbClr val="FF0000"/>
                </a:solidFill>
                <a:cs typeface="B Titr" pitchFamily="2" charset="-78"/>
              </a:rPr>
              <a:t>محفظه مخصوص</a:t>
            </a:r>
            <a:r>
              <a:rPr lang="en-US" sz="3200" b="1" dirty="0" smtClean="0">
                <a:solidFill>
                  <a:srgbClr val="FF0000"/>
                </a:solidFill>
                <a:cs typeface="B Titr" pitchFamily="2" charset="-78"/>
              </a:rPr>
              <a:t>(Spacer) </a:t>
            </a:r>
            <a:endParaRPr lang="fa-IR" sz="3200" b="1" dirty="0">
              <a:solidFill>
                <a:srgbClr val="FF0000"/>
              </a:solidFill>
              <a:cs typeface="B Titr" pitchFamily="2" charset="-78"/>
            </a:endParaRPr>
          </a:p>
        </p:txBody>
      </p:sp>
      <p:pic>
        <p:nvPicPr>
          <p:cNvPr id="5" name="Content Placeholder 4" descr="13.jpg"/>
          <p:cNvPicPr>
            <a:picLocks noGrp="1" noChangeAspect="1"/>
          </p:cNvPicPr>
          <p:nvPr>
            <p:ph sz="half" idx="1"/>
          </p:nvPr>
        </p:nvPicPr>
        <p:blipFill>
          <a:blip r:embed="rId2" cstate="print"/>
          <a:stretch>
            <a:fillRect/>
          </a:stretch>
        </p:blipFill>
        <p:spPr>
          <a:xfrm>
            <a:off x="323528" y="2492896"/>
            <a:ext cx="3888432" cy="2625090"/>
          </a:xfrm>
        </p:spPr>
      </p:pic>
      <p:sp>
        <p:nvSpPr>
          <p:cNvPr id="4" name="Content Placeholder 3"/>
          <p:cNvSpPr>
            <a:spLocks noGrp="1"/>
          </p:cNvSpPr>
          <p:nvPr>
            <p:ph sz="half" idx="2"/>
          </p:nvPr>
        </p:nvSpPr>
        <p:spPr>
          <a:xfrm>
            <a:off x="4427984" y="1556792"/>
            <a:ext cx="4258816" cy="4798133"/>
          </a:xfrm>
        </p:spPr>
        <p:txBody>
          <a:bodyPr>
            <a:noAutofit/>
          </a:bodyPr>
          <a:lstStyle/>
          <a:p>
            <a:pPr algn="just"/>
            <a:r>
              <a:rPr lang="fa-IR" sz="2800" dirty="0" smtClean="0">
                <a:cs typeface="B Nazanin" pitchFamily="2" charset="-78"/>
              </a:rPr>
              <a:t>اين وسيله براي مصرف درست و دريافت دوز کافی  دارو در تمام سنين و نيز در شرايط حمله آسم مفيد است.</a:t>
            </a:r>
          </a:p>
          <a:p>
            <a:pPr algn="just"/>
            <a:r>
              <a:rPr lang="fa-IR" sz="2800" dirty="0" smtClean="0">
                <a:cs typeface="B Nazanin" pitchFamily="2" charset="-78"/>
              </a:rPr>
              <a:t> اين دستگاه علاوه بر آن كه موجب ميشود داروي بيشتري به ريه ها برسد، از رسوب دارو در دهان و نهايتاً رشد قارچ جلوگيري مي كند.</a:t>
            </a:r>
          </a:p>
          <a:p>
            <a:pPr algn="just"/>
            <a:r>
              <a:rPr lang="fa-IR" sz="2800" dirty="0" smtClean="0">
                <a:cs typeface="B Nazanin" pitchFamily="2" charset="-78"/>
              </a:rPr>
              <a:t>براي كودكان زير 5 سال از محفظه مخصوص داراي ماسك استفاده ميگردد. </a:t>
            </a:r>
            <a:endParaRPr lang="en-US" sz="2800" dirty="0" smtClean="0">
              <a:cs typeface="B Nazanin" pitchFamily="2" charset="-78"/>
            </a:endParaRPr>
          </a:p>
          <a:p>
            <a:pPr algn="just"/>
            <a:endParaRPr lang="fa-IR" sz="2800" dirty="0">
              <a:cs typeface="B Nazanin" pitchFamily="2" charset="-78"/>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08912" cy="720080"/>
          </a:xfrm>
        </p:spPr>
        <p:txBody>
          <a:bodyPr anchor="ctr">
            <a:normAutofit/>
          </a:bodyPr>
          <a:lstStyle/>
          <a:p>
            <a:pPr algn="ctr"/>
            <a:r>
              <a:rPr lang="fa-IR" sz="3200" b="1" dirty="0" smtClean="0">
                <a:solidFill>
                  <a:srgbClr val="FF0000"/>
                </a:solidFill>
                <a:cs typeface="B Titr" pitchFamily="2" charset="-78"/>
              </a:rPr>
              <a:t>روش استفاده از محفظه مخصوص </a:t>
            </a:r>
          </a:p>
        </p:txBody>
      </p:sp>
      <p:sp>
        <p:nvSpPr>
          <p:cNvPr id="4" name="Content Placeholder 3"/>
          <p:cNvSpPr>
            <a:spLocks noGrp="1"/>
          </p:cNvSpPr>
          <p:nvPr>
            <p:ph idx="1"/>
          </p:nvPr>
        </p:nvSpPr>
        <p:spPr>
          <a:xfrm>
            <a:off x="395536" y="1556792"/>
            <a:ext cx="8424936" cy="4896544"/>
          </a:xfrm>
        </p:spPr>
        <p:txBody>
          <a:bodyPr>
            <a:noAutofit/>
          </a:bodyPr>
          <a:lstStyle/>
          <a:p>
            <a:pPr algn="just"/>
            <a:r>
              <a:rPr lang="fa-IR" sz="3000" dirty="0" smtClean="0">
                <a:cs typeface="B Nazanin" pitchFamily="2" charset="-78"/>
              </a:rPr>
              <a:t>اسپري را خوب تكان دهيد .</a:t>
            </a:r>
            <a:endParaRPr lang="en-US" sz="3000" dirty="0" smtClean="0">
              <a:cs typeface="B Nazanin" pitchFamily="2" charset="-78"/>
            </a:endParaRPr>
          </a:p>
          <a:p>
            <a:pPr algn="just"/>
            <a:r>
              <a:rPr lang="fa-IR" sz="3000" dirty="0" smtClean="0">
                <a:cs typeface="B Nazanin" pitchFamily="2" charset="-78"/>
              </a:rPr>
              <a:t>اسپري را به محفظه متصل كنيد. </a:t>
            </a:r>
            <a:endParaRPr lang="en-US" sz="3000" dirty="0" smtClean="0">
              <a:cs typeface="B Nazanin" pitchFamily="2" charset="-78"/>
            </a:endParaRPr>
          </a:p>
          <a:p>
            <a:pPr algn="just"/>
            <a:r>
              <a:rPr lang="fa-IR" sz="3000" dirty="0" smtClean="0">
                <a:cs typeface="B Nazanin" pitchFamily="2" charset="-78"/>
              </a:rPr>
              <a:t>قسمت دهاني محفظه را داخل دهان قرار دهيد. در صورت استفاده از ماسك به جاي قسمت دهاني، ماسك را روي دهان و بيني بيمار قراردهيد.</a:t>
            </a:r>
            <a:endParaRPr lang="en-US" sz="3000" dirty="0" smtClean="0">
              <a:cs typeface="B Nazanin" pitchFamily="2" charset="-78"/>
            </a:endParaRPr>
          </a:p>
          <a:p>
            <a:pPr algn="just"/>
            <a:r>
              <a:rPr lang="fa-IR" sz="3000" dirty="0" smtClean="0">
                <a:cs typeface="B Nazanin" pitchFamily="2" charset="-78"/>
              </a:rPr>
              <a:t>مخزن افشانه را به پايين فشاردهيد تا دارو داخل محفظه آزادگردد . محفظه (با يا بدون ماسك) را حدود 10 ثانيه داخل دهان (روي صورت) نگه داريد.</a:t>
            </a:r>
            <a:endParaRPr lang="en-US" sz="3000" dirty="0" smtClean="0">
              <a:cs typeface="B Nazanin" pitchFamily="2" charset="-78"/>
            </a:endParaRPr>
          </a:p>
          <a:p>
            <a:pPr algn="just"/>
            <a:r>
              <a:rPr lang="fa-IR" sz="3000" dirty="0" smtClean="0">
                <a:cs typeface="B Nazanin" pitchFamily="2" charset="-78"/>
              </a:rPr>
              <a:t>اگر بيمار نيازمند بيش از يك پاف دارو است بهتر است تا پاف بعدي مدت كوتاهي صبر شود.</a:t>
            </a:r>
            <a:endParaRPr lang="en-US" sz="3000" dirty="0" smtClean="0">
              <a:cs typeface="B Nazanin" pitchFamily="2" charset="-78"/>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08912" cy="720080"/>
          </a:xfrm>
        </p:spPr>
        <p:txBody>
          <a:bodyPr anchor="ctr">
            <a:normAutofit/>
          </a:bodyPr>
          <a:lstStyle/>
          <a:p>
            <a:pPr algn="ctr"/>
            <a:r>
              <a:rPr lang="fa-IR" sz="3200" b="1" dirty="0" smtClean="0">
                <a:solidFill>
                  <a:srgbClr val="FF0000"/>
                </a:solidFill>
                <a:cs typeface="B Titr" pitchFamily="2" charset="-78"/>
              </a:rPr>
              <a:t>اصول استفاده از اسپري (افشانه ) يا </a:t>
            </a:r>
            <a:r>
              <a:rPr lang="en-US" sz="3200" b="1" dirty="0" smtClean="0">
                <a:solidFill>
                  <a:srgbClr val="FF0000"/>
                </a:solidFill>
                <a:cs typeface="B Titr" pitchFamily="2" charset="-78"/>
              </a:rPr>
              <a:t>MDI</a:t>
            </a:r>
            <a:endParaRPr lang="fa-IR" sz="3200" b="1" dirty="0" smtClean="0">
              <a:solidFill>
                <a:srgbClr val="FF0000"/>
              </a:solidFill>
              <a:cs typeface="B Titr" pitchFamily="2" charset="-78"/>
            </a:endParaRPr>
          </a:p>
        </p:txBody>
      </p:sp>
      <p:sp>
        <p:nvSpPr>
          <p:cNvPr id="4" name="Content Placeholder 3"/>
          <p:cNvSpPr>
            <a:spLocks noGrp="1"/>
          </p:cNvSpPr>
          <p:nvPr>
            <p:ph idx="1"/>
          </p:nvPr>
        </p:nvSpPr>
        <p:spPr>
          <a:xfrm>
            <a:off x="395536" y="1556792"/>
            <a:ext cx="8424936" cy="4896544"/>
          </a:xfrm>
        </p:spPr>
        <p:txBody>
          <a:bodyPr>
            <a:noAutofit/>
          </a:bodyPr>
          <a:lstStyle/>
          <a:p>
            <a:pPr algn="just"/>
            <a:r>
              <a:rPr lang="fa-IR" sz="3200" dirty="0" smtClean="0">
                <a:cs typeface="B Nazanin" pitchFamily="2" charset="-78"/>
              </a:rPr>
              <a:t>سرپوش اسپري را برداريد و مخزن اسپري را به خوبي تكان دهيد. </a:t>
            </a:r>
            <a:endParaRPr lang="en-US" sz="3200" dirty="0" smtClean="0">
              <a:cs typeface="B Nazanin" pitchFamily="2" charset="-78"/>
            </a:endParaRPr>
          </a:p>
          <a:p>
            <a:pPr algn="just"/>
            <a:r>
              <a:rPr lang="fa-IR" sz="3200" dirty="0" smtClean="0">
                <a:cs typeface="B Nazanin" pitchFamily="2" charset="-78"/>
              </a:rPr>
              <a:t>به آرامي و به طرز يكنواختي نفس خود را بيرون دهيد.</a:t>
            </a:r>
            <a:endParaRPr lang="en-US" sz="3200" dirty="0" smtClean="0">
              <a:cs typeface="B Nazanin" pitchFamily="2" charset="-78"/>
            </a:endParaRPr>
          </a:p>
          <a:p>
            <a:pPr algn="just"/>
            <a:r>
              <a:rPr lang="fa-IR" sz="3200" dirty="0" smtClean="0">
                <a:cs typeface="B Nazanin" pitchFamily="2" charset="-78"/>
              </a:rPr>
              <a:t>اسپري را درفاصله 3 سانتي متري جلوي دهان باز بگيريد.</a:t>
            </a:r>
            <a:endParaRPr lang="en-US" sz="3200" dirty="0" smtClean="0">
              <a:cs typeface="B Nazanin" pitchFamily="2" charset="-78"/>
            </a:endParaRPr>
          </a:p>
          <a:p>
            <a:pPr algn="just"/>
            <a:r>
              <a:rPr lang="fa-IR" sz="3200" dirty="0" smtClean="0">
                <a:cs typeface="B Nazanin" pitchFamily="2" charset="-78"/>
              </a:rPr>
              <a:t>در حالي كه شروع به دم آرام و عميق مي كنيد مخزن فلزي را فشارداده تا دارو آزاد شود و تا حدامكان عمل دم عمیق ادامه يابد.</a:t>
            </a:r>
            <a:endParaRPr lang="en-US" sz="3200" dirty="0" smtClean="0">
              <a:cs typeface="B Nazanin" pitchFamily="2" charset="-78"/>
            </a:endParaRPr>
          </a:p>
          <a:p>
            <a:pPr algn="just"/>
            <a:r>
              <a:rPr lang="fa-IR" sz="3200" dirty="0" smtClean="0">
                <a:cs typeface="B Nazanin" pitchFamily="2" charset="-78"/>
              </a:rPr>
              <a:t>براي حدود 5 ثانيه نفس خود را حبس كنيد.</a:t>
            </a:r>
            <a:endParaRPr lang="en-US" sz="3200" dirty="0" smtClean="0">
              <a:cs typeface="B Nazanin" pitchFamily="2" charset="-78"/>
            </a:endParaRPr>
          </a:p>
          <a:p>
            <a:pPr algn="just"/>
            <a:r>
              <a:rPr lang="fa-IR" sz="3200" dirty="0" smtClean="0">
                <a:cs typeface="B Nazanin" pitchFamily="2" charset="-78"/>
              </a:rPr>
              <a:t>نفس خود را به آرامي خارج سازيد.</a:t>
            </a:r>
            <a:endParaRPr lang="en-US" sz="3200" dirty="0">
              <a:cs typeface="B Nazanin" pitchFamily="2" charset="-78"/>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08912" cy="720080"/>
          </a:xfrm>
        </p:spPr>
        <p:txBody>
          <a:bodyPr anchor="ctr">
            <a:normAutofit/>
          </a:bodyPr>
          <a:lstStyle/>
          <a:p>
            <a:pPr algn="ctr"/>
            <a:r>
              <a:rPr lang="fa-IR" sz="3200" dirty="0" smtClean="0">
                <a:solidFill>
                  <a:srgbClr val="FF0000"/>
                </a:solidFill>
                <a:cs typeface="B Titr" pitchFamily="2" charset="-78"/>
              </a:rPr>
              <a:t>اقدامات درماني درحمله آسم</a:t>
            </a:r>
            <a:endParaRPr lang="fa-IR" sz="3200" b="1" dirty="0" smtClean="0">
              <a:solidFill>
                <a:srgbClr val="FF0000"/>
              </a:solidFill>
              <a:cs typeface="B Titr" pitchFamily="2" charset="-78"/>
            </a:endParaRPr>
          </a:p>
        </p:txBody>
      </p:sp>
      <p:sp>
        <p:nvSpPr>
          <p:cNvPr id="4" name="Content Placeholder 3"/>
          <p:cNvSpPr>
            <a:spLocks noGrp="1"/>
          </p:cNvSpPr>
          <p:nvPr>
            <p:ph idx="1"/>
          </p:nvPr>
        </p:nvSpPr>
        <p:spPr>
          <a:xfrm>
            <a:off x="395536" y="1556792"/>
            <a:ext cx="8424936" cy="4896544"/>
          </a:xfrm>
        </p:spPr>
        <p:txBody>
          <a:bodyPr>
            <a:noAutofit/>
          </a:bodyPr>
          <a:lstStyle/>
          <a:p>
            <a:pPr algn="just"/>
            <a:r>
              <a:rPr lang="fa-IR" sz="3000" dirty="0" smtClean="0">
                <a:cs typeface="B Nazanin" pitchFamily="2" charset="-78"/>
              </a:rPr>
              <a:t>وصل اكسيژن مرطوب با ماسك و با فشار 4-3 ليتر در دقيقه </a:t>
            </a:r>
            <a:endParaRPr lang="en-US" sz="3000" dirty="0" smtClean="0">
              <a:cs typeface="B Nazanin" pitchFamily="2" charset="-78"/>
            </a:endParaRPr>
          </a:p>
          <a:p>
            <a:pPr algn="just"/>
            <a:r>
              <a:rPr lang="fa-IR" sz="3000" dirty="0" smtClean="0">
                <a:cs typeface="B Nazanin" pitchFamily="2" charset="-78"/>
              </a:rPr>
              <a:t>تجويز2پاف سالبوتامول استنشاقي هر20 دقيقه به كمك محفظه مخصوص وارجاع فوري به سطوح بالاتر (درصورت ارجاع فوري همچنان هر 20 دقيقه 2پاف سالبوتامول در بين راه داده شود)</a:t>
            </a:r>
            <a:endParaRPr lang="en-US" sz="3000" dirty="0" smtClean="0">
              <a:cs typeface="B Nazanin" pitchFamily="2" charset="-78"/>
            </a:endParaRPr>
          </a:p>
          <a:p>
            <a:pPr algn="just"/>
            <a:r>
              <a:rPr lang="fa-IR" sz="3000" dirty="0" smtClean="0">
                <a:cs typeface="B Nazanin" pitchFamily="2" charset="-78"/>
              </a:rPr>
              <a:t>در موارد حمله شديد آسم و عدم پاسخ به تجويز سالبوتامول استنشاقي، تجويز كورتون خوراكي بر اساس دستورالعمل كتبي بيمار (در صورت عدم مصرف قبلي توسط بيمار) وارجاع فوري به سطوح بالاتر</a:t>
            </a:r>
            <a:endParaRPr lang="en-US" sz="3000" dirty="0" smtClean="0">
              <a:cs typeface="B Nazanin" pitchFamily="2" charset="-78"/>
            </a:endParaRPr>
          </a:p>
          <a:p>
            <a:pPr algn="just"/>
            <a:r>
              <a:rPr lang="fa-IR" sz="3000" dirty="0" smtClean="0">
                <a:cs typeface="B Nazanin" pitchFamily="2" charset="-78"/>
              </a:rPr>
              <a:t>درصورت عدم امكان ارجاع فوري، تجويز 2 تا 4 پاف سالبوتامول استنشاقي هر20 دقيقه و ارجاع فوري در اولين فرصت. </a:t>
            </a:r>
            <a:endParaRPr lang="en-US" sz="3000" dirty="0">
              <a:cs typeface="B Nazanin" pitchFamily="2" charset="-78"/>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08912" cy="720080"/>
          </a:xfrm>
        </p:spPr>
        <p:txBody>
          <a:bodyPr anchor="ctr">
            <a:normAutofit/>
          </a:bodyPr>
          <a:lstStyle/>
          <a:p>
            <a:pPr algn="ctr"/>
            <a:r>
              <a:rPr lang="fa-IR" sz="3200" dirty="0" smtClean="0">
                <a:solidFill>
                  <a:srgbClr val="FF0000"/>
                </a:solidFill>
                <a:cs typeface="B Titr" pitchFamily="2" charset="-78"/>
              </a:rPr>
              <a:t>آسم و ورزش</a:t>
            </a:r>
            <a:endParaRPr lang="fa-IR" sz="3200" b="1" dirty="0" smtClean="0">
              <a:solidFill>
                <a:srgbClr val="FF0000"/>
              </a:solidFill>
              <a:cs typeface="B Titr" pitchFamily="2" charset="-78"/>
            </a:endParaRPr>
          </a:p>
        </p:txBody>
      </p:sp>
      <p:sp>
        <p:nvSpPr>
          <p:cNvPr id="4" name="Content Placeholder 3"/>
          <p:cNvSpPr>
            <a:spLocks noGrp="1"/>
          </p:cNvSpPr>
          <p:nvPr>
            <p:ph idx="1"/>
          </p:nvPr>
        </p:nvSpPr>
        <p:spPr>
          <a:xfrm>
            <a:off x="395536" y="1556792"/>
            <a:ext cx="8424936" cy="4896544"/>
          </a:xfrm>
        </p:spPr>
        <p:txBody>
          <a:bodyPr>
            <a:noAutofit/>
          </a:bodyPr>
          <a:lstStyle/>
          <a:p>
            <a:pPr algn="just"/>
            <a:r>
              <a:rPr lang="fa-IR" sz="3000" dirty="0" smtClean="0">
                <a:cs typeface="B Nazanin" pitchFamily="2" charset="-78"/>
              </a:rPr>
              <a:t>بيمار دچار آسم قادر به انجام همه نوع ورزش است. در شرايط كنترل آسم بايد بيمار را به ورزش تشويق نمود.</a:t>
            </a:r>
          </a:p>
          <a:p>
            <a:pPr algn="just"/>
            <a:r>
              <a:rPr lang="fa-IR" sz="3000" dirty="0" smtClean="0">
                <a:cs typeface="B Nazanin" pitchFamily="2" charset="-78"/>
              </a:rPr>
              <a:t>ورزش در هواي سرد و خشک مثل اسكي بايد با رعايت  شرايط خاصي و با احتياط انجام شود و ورزش هايي چون شنا، پياده روي و دوچرخه سواري ارجح هستند.</a:t>
            </a:r>
          </a:p>
          <a:p>
            <a:pPr algn="just"/>
            <a:r>
              <a:rPr lang="fa-IR" sz="3000" dirty="0" smtClean="0">
                <a:cs typeface="B Nazanin" pitchFamily="2" charset="-78"/>
              </a:rPr>
              <a:t>فعاليت بدني و ورزش دربعضي افراد مي تواند باعث شروع حمله آسم شود. این بیماران بخصوص در هوای سرد و خشک باید قبل از شروع ورزش، چند دقيقه بدن خود را با نرمش گرم كنند و در صورتي كه هنگام ورزش دچار علايم مي شوند بايد نيم ساعت قبل از ورزش  داروي سالبوتامول را دريافت نمايند.</a:t>
            </a:r>
            <a:endParaRPr lang="en-US" sz="3000" dirty="0" smtClean="0">
              <a:cs typeface="B Nazanin" pitchFamily="2" charset="-78"/>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04088"/>
            <a:ext cx="8208912" cy="1143000"/>
          </a:xfrm>
        </p:spPr>
        <p:txBody>
          <a:bodyPr anchor="ctr">
            <a:normAutofit/>
          </a:bodyPr>
          <a:lstStyle/>
          <a:p>
            <a:pPr algn="ctr"/>
            <a:r>
              <a:rPr lang="fa-IR" sz="3000" dirty="0" smtClean="0">
                <a:solidFill>
                  <a:srgbClr val="FF0000"/>
                </a:solidFill>
                <a:cs typeface="B Titr" pitchFamily="2" charset="-78"/>
              </a:rPr>
              <a:t>خدمات تشخيص  درمان و مراقبت آسم در مراكز</a:t>
            </a:r>
            <a:br>
              <a:rPr lang="fa-IR" sz="3000" dirty="0" smtClean="0">
                <a:solidFill>
                  <a:srgbClr val="FF0000"/>
                </a:solidFill>
                <a:cs typeface="B Titr" pitchFamily="2" charset="-78"/>
              </a:rPr>
            </a:br>
            <a:r>
              <a:rPr lang="fa-IR" sz="3000" dirty="0" smtClean="0">
                <a:solidFill>
                  <a:srgbClr val="FF0000"/>
                </a:solidFill>
                <a:cs typeface="B Titr" pitchFamily="2" charset="-78"/>
              </a:rPr>
              <a:t> بهداشتي درماني</a:t>
            </a:r>
            <a:endParaRPr lang="fa-IR" sz="3000" dirty="0">
              <a:solidFill>
                <a:srgbClr val="FF0000"/>
              </a:solidFill>
              <a:cs typeface="B Titr" pitchFamily="2" charset="-78"/>
            </a:endParaRPr>
          </a:p>
        </p:txBody>
      </p:sp>
      <p:sp>
        <p:nvSpPr>
          <p:cNvPr id="3" name="Content Placeholder 2"/>
          <p:cNvSpPr>
            <a:spLocks noGrp="1"/>
          </p:cNvSpPr>
          <p:nvPr>
            <p:ph idx="1"/>
          </p:nvPr>
        </p:nvSpPr>
        <p:spPr/>
        <p:txBody>
          <a:bodyPr>
            <a:normAutofit/>
          </a:bodyPr>
          <a:lstStyle/>
          <a:p>
            <a:pPr algn="just">
              <a:buNone/>
            </a:pPr>
            <a:r>
              <a:rPr lang="fa-IR" sz="2800" dirty="0" smtClean="0">
                <a:cs typeface="B Nazanin" pitchFamily="2" charset="-78"/>
              </a:rPr>
              <a:t>جهت غربالگري بيماري آسم بهورز/مراقب سلامت سوالات زير را از كليه مراجعين يا والدين آنها مي پرسد:</a:t>
            </a:r>
            <a:endParaRPr lang="en-US" sz="2800" dirty="0" smtClean="0">
              <a:cs typeface="B Nazanin" pitchFamily="2" charset="-78"/>
            </a:endParaRPr>
          </a:p>
          <a:p>
            <a:pPr algn="just">
              <a:buNone/>
            </a:pPr>
            <a:r>
              <a:rPr lang="fa-IR" sz="2800" dirty="0" smtClean="0">
                <a:cs typeface="B Nazanin" pitchFamily="2" charset="-78"/>
              </a:rPr>
              <a:t>1) طي يك سال گذشته شما ( فرزندتان ) علائم  تنفسي شامل سرفه بيش از 4 هفته، خس خس سينه مكرر و يا تنگي نفس ( به ويژه پس از فعاليت فيزيكي يا متعاقب عفونت هاي تنفسي ) داشته ايد؟ </a:t>
            </a:r>
            <a:endParaRPr lang="en-US" sz="2800" dirty="0" smtClean="0">
              <a:cs typeface="B Nazanin" pitchFamily="2" charset="-78"/>
            </a:endParaRPr>
          </a:p>
          <a:p>
            <a:pPr algn="just">
              <a:buNone/>
            </a:pPr>
            <a:r>
              <a:rPr lang="fa-IR" sz="2800" dirty="0" smtClean="0">
                <a:cs typeface="B Nazanin" pitchFamily="2" charset="-78"/>
              </a:rPr>
              <a:t>2) آيا تاكنون پزشك تشخيص آسم را براي شما ( فرزندتان ) مطرح كرده است؟</a:t>
            </a:r>
            <a:endParaRPr lang="en-US" sz="2800" dirty="0" smtClean="0">
              <a:cs typeface="B Nazanin" pitchFamily="2" charset="-78"/>
            </a:endParaRPr>
          </a:p>
          <a:p>
            <a:pPr algn="just">
              <a:buNone/>
            </a:pPr>
            <a:r>
              <a:rPr lang="fa-IR" sz="2800" dirty="0" smtClean="0">
                <a:cs typeface="B Nazanin" pitchFamily="2" charset="-78"/>
              </a:rPr>
              <a:t>3) آيادر طي يك سال گذشته پزشك براي شما ( فرزندتان ) اسپري استنشاقي تجويز كرده است؟</a:t>
            </a:r>
            <a:endParaRPr lang="en-US" sz="2800" dirty="0" smtClean="0">
              <a:cs typeface="B Nazanin" pitchFamily="2" charset="-78"/>
            </a:endParaRPr>
          </a:p>
          <a:p>
            <a:endParaRPr lang="fa-IR" dirty="0">
              <a:cs typeface="B Nazanin" pitchFamily="2" charset="-78"/>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8229600" cy="5127848"/>
          </a:xfrm>
        </p:spPr>
        <p:txBody>
          <a:bodyPr>
            <a:noAutofit/>
          </a:bodyPr>
          <a:lstStyle/>
          <a:p>
            <a:pPr algn="just"/>
            <a:r>
              <a:rPr lang="fa-IR" sz="3000" dirty="0" smtClean="0">
                <a:cs typeface="B Nazanin" pitchFamily="2" charset="-78"/>
              </a:rPr>
              <a:t>در صورتي كه فرد داراي هر يك از علائم ذكر شده در سوال 1 بوده و يا در صورت پاسخ مثبت به هر يك از سوالات 2و3 فرد از نظر ابتلا به آسم مشكوك تلقي گرديده وبايد به پزشك ارجاع شود و در غير اين صورت سه سال بعد مجددا غربالگري مي گردد.</a:t>
            </a:r>
          </a:p>
          <a:p>
            <a:pPr algn="just"/>
            <a:r>
              <a:rPr lang="fa-IR" sz="3000" dirty="0" smtClean="0">
                <a:cs typeface="B Nazanin" pitchFamily="2" charset="-78"/>
              </a:rPr>
              <a:t>افرادي كه به عنوان فرد مشكوك به آسم به پزشك ارجاع مي شوند پس از اخذ شرح حال و معاينه توسط پزشك، در صورت نياز اسپيرومتري شده وچنانچه بيماري فرد تائيد گردد تحت درمان و پيگيري قرار مي گيرند و در صورتي كه پس از بررسي هاي اوليه نياز به ارجاع بيمار به سطوح بالاتر وجود داشته باشد بيمار به پزشك متخصص ارجاع مي گردد. </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52704"/>
          </a:xfrm>
        </p:spPr>
        <p:txBody>
          <a:bodyPr anchor="ctr">
            <a:normAutofit/>
          </a:bodyPr>
          <a:lstStyle/>
          <a:p>
            <a:pPr algn="ctr"/>
            <a:r>
              <a:rPr lang="fa-IR" sz="3200" dirty="0" smtClean="0">
                <a:solidFill>
                  <a:srgbClr val="FF0000"/>
                </a:solidFill>
                <a:cs typeface="B Titr" pitchFamily="2" charset="-78"/>
              </a:rPr>
              <a:t>پيگيري، مراقبت و آموزش بيماران</a:t>
            </a:r>
            <a:endParaRPr lang="fa-IR" sz="3200" dirty="0">
              <a:solidFill>
                <a:srgbClr val="FF0000"/>
              </a:solidFill>
              <a:cs typeface="B Titr" pitchFamily="2" charset="-78"/>
            </a:endParaRPr>
          </a:p>
        </p:txBody>
      </p:sp>
      <p:sp>
        <p:nvSpPr>
          <p:cNvPr id="3" name="Content Placeholder 2"/>
          <p:cNvSpPr>
            <a:spLocks noGrp="1"/>
          </p:cNvSpPr>
          <p:nvPr>
            <p:ph idx="1"/>
          </p:nvPr>
        </p:nvSpPr>
        <p:spPr>
          <a:xfrm>
            <a:off x="457200" y="1628800"/>
            <a:ext cx="8229600" cy="4695800"/>
          </a:xfrm>
        </p:spPr>
        <p:txBody>
          <a:bodyPr>
            <a:normAutofit/>
          </a:bodyPr>
          <a:lstStyle/>
          <a:p>
            <a:pPr algn="just"/>
            <a:r>
              <a:rPr lang="fa-IR" sz="3200" dirty="0" smtClean="0">
                <a:cs typeface="B Nazanin" pitchFamily="2" charset="-78"/>
              </a:rPr>
              <a:t>بهورز/مراقب سلامت بايد بيماران مبتلا به آسم را به صورت ماهانه پيگيري و مراقبت نمايد. </a:t>
            </a:r>
          </a:p>
          <a:p>
            <a:pPr algn="just"/>
            <a:r>
              <a:rPr lang="fa-IR" sz="3200" dirty="0" smtClean="0">
                <a:cs typeface="B Nazanin" pitchFamily="2" charset="-78"/>
              </a:rPr>
              <a:t>همچنين لازم است به بيمار و خانواده وي در زمينه شناخت عواملي كه موجب تشديد علائم بيماري آسم مي شوند و راه هاي پيشگيري و كنترل اين بيماري و نحوه مصرف صحيح داروها و استفاده از وسايل كمك درماني آموزش دهد.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016"/>
          <p:cNvPicPr>
            <a:picLocks noChangeAspect="1" noChangeArrowheads="1"/>
          </p:cNvPicPr>
          <p:nvPr/>
        </p:nvPicPr>
        <p:blipFill>
          <a:blip r:embed="rId2" cstate="print"/>
          <a:srcRect/>
          <a:stretch>
            <a:fillRect/>
          </a:stretch>
        </p:blipFill>
        <p:spPr bwMode="auto">
          <a:xfrm>
            <a:off x="0" y="0"/>
            <a:ext cx="9144000" cy="6916738"/>
          </a:xfrm>
          <a:prstGeom prst="rect">
            <a:avLst/>
          </a:prstGeom>
          <a:noFill/>
        </p:spPr>
      </p:pic>
      <p:sp>
        <p:nvSpPr>
          <p:cNvPr id="3" name="Rectangle 2"/>
          <p:cNvSpPr/>
          <p:nvPr/>
        </p:nvSpPr>
        <p:spPr>
          <a:xfrm>
            <a:off x="2214546" y="5643578"/>
            <a:ext cx="4429156" cy="707886"/>
          </a:xfrm>
          <a:prstGeom prst="rect">
            <a:avLst/>
          </a:prstGeom>
        </p:spPr>
        <p:txBody>
          <a:bodyPr wrap="square">
            <a:spAutoFit/>
          </a:bodyPr>
          <a:lstStyle/>
          <a:p>
            <a:pPr algn="ctr">
              <a:spcBef>
                <a:spcPct val="50000"/>
              </a:spcBef>
            </a:pPr>
            <a:r>
              <a:rPr lang="fa-IR" sz="4000" i="1" dirty="0" smtClean="0">
                <a:solidFill>
                  <a:schemeClr val="bg2"/>
                </a:solidFill>
                <a:cs typeface="B Titr" pitchFamily="2" charset="-78"/>
              </a:rPr>
              <a:t>با سپاس از توجه شما</a:t>
            </a:r>
            <a:endParaRPr lang="en-US" sz="4000" i="1" dirty="0">
              <a:solidFill>
                <a:schemeClr val="bg2"/>
              </a:solidFill>
              <a:cs typeface="B Titr" pitchFamily="2"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4414" y="1428736"/>
            <a:ext cx="6813970" cy="4357719"/>
          </a:xfrm>
        </p:spPr>
        <p:txBody>
          <a:bodyPr>
            <a:normAutofit/>
          </a:bodyPr>
          <a:lstStyle/>
          <a:p>
            <a:pPr algn="just" rtl="1"/>
            <a:r>
              <a:rPr lang="fa-IR" sz="3200" dirty="0" smtClean="0">
                <a:cs typeface="B Nazanin" pitchFamily="2" charset="-78"/>
              </a:rPr>
              <a:t>طی سالهای1980 تا 1994شیوع آسم 75% افزایش داشته که این افزایش شیوع در کودکان حدود 160% بوده است.</a:t>
            </a:r>
          </a:p>
          <a:p>
            <a:pPr algn="just" rtl="1"/>
            <a:r>
              <a:rPr lang="fa-IR" sz="3200" dirty="0" smtClean="0">
                <a:cs typeface="B Nazanin" pitchFamily="2" charset="-78"/>
              </a:rPr>
              <a:t>بر اساس مطالعات انجام شده در کشور ما شیوع علائم آسم در جمعیت کودکان و نوجوانان حدود 13% است </a:t>
            </a:r>
            <a:endParaRPr lang="en-US" sz="3200" dirty="0" smtClean="0">
              <a:cs typeface="B Nazanin" pitchFamily="2" charset="-78"/>
            </a:endParaRPr>
          </a:p>
          <a:p>
            <a:pPr algn="just" rtl="1"/>
            <a:r>
              <a:rPr lang="fa-IR" sz="3200" dirty="0" smtClean="0">
                <a:cs typeface="B Nazanin" pitchFamily="2" charset="-78"/>
              </a:rPr>
              <a:t>در يك بررسي در شهر تهران شیوع علائم آسم تا 35% گزارش شده است.</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20112"/>
            <a:ext cx="8229600" cy="708688"/>
          </a:xfrm>
        </p:spPr>
        <p:txBody>
          <a:bodyPr anchor="ctr">
            <a:normAutofit/>
          </a:bodyPr>
          <a:lstStyle/>
          <a:p>
            <a:pPr algn="ctr"/>
            <a:r>
              <a:rPr lang="fa-IR" sz="3600" dirty="0" smtClean="0">
                <a:solidFill>
                  <a:srgbClr val="FF0000"/>
                </a:solidFill>
                <a:cs typeface="B Titr" pitchFamily="2" charset="-78"/>
              </a:rPr>
              <a:t>علل </a:t>
            </a:r>
            <a:r>
              <a:rPr lang="fa-IR" sz="3200" dirty="0" smtClean="0">
                <a:solidFill>
                  <a:srgbClr val="FF0000"/>
                </a:solidFill>
                <a:cs typeface="B Titr" pitchFamily="2" charset="-78"/>
              </a:rPr>
              <a:t>افزايش</a:t>
            </a:r>
            <a:r>
              <a:rPr lang="fa-IR" sz="3600" dirty="0" smtClean="0">
                <a:solidFill>
                  <a:srgbClr val="FF0000"/>
                </a:solidFill>
                <a:cs typeface="B Titr" pitchFamily="2" charset="-78"/>
              </a:rPr>
              <a:t> شيوع آسم</a:t>
            </a:r>
            <a:endParaRPr lang="fa-IR" sz="3600" dirty="0"/>
          </a:p>
        </p:txBody>
      </p:sp>
      <p:sp>
        <p:nvSpPr>
          <p:cNvPr id="3" name="Content Placeholder 2"/>
          <p:cNvSpPr>
            <a:spLocks noGrp="1"/>
          </p:cNvSpPr>
          <p:nvPr>
            <p:ph sz="half" idx="1"/>
          </p:nvPr>
        </p:nvSpPr>
        <p:spPr>
          <a:xfrm>
            <a:off x="457200" y="1799219"/>
            <a:ext cx="4038600" cy="4798133"/>
          </a:xfrm>
        </p:spPr>
        <p:txBody>
          <a:bodyPr>
            <a:normAutofit/>
          </a:bodyPr>
          <a:lstStyle/>
          <a:p>
            <a:r>
              <a:rPr lang="fa-IR" sz="2800" dirty="0" smtClean="0">
                <a:cs typeface="B Nazanin" pitchFamily="2" charset="-78"/>
              </a:rPr>
              <a:t>تشخيص و درمان دير هنگام</a:t>
            </a:r>
          </a:p>
          <a:p>
            <a:r>
              <a:rPr lang="fa-IR" sz="2800" dirty="0" smtClean="0">
                <a:cs typeface="B Nazanin" pitchFamily="2" charset="-78"/>
              </a:rPr>
              <a:t>غلط بودن يا ناقص ماندن درمان</a:t>
            </a:r>
          </a:p>
          <a:p>
            <a:r>
              <a:rPr lang="fa-IR" sz="2800" dirty="0" smtClean="0">
                <a:cs typeface="B Nazanin" pitchFamily="2" charset="-78"/>
              </a:rPr>
              <a:t>عدم دسترسي به دارو</a:t>
            </a:r>
            <a:endParaRPr lang="fa-IR" sz="2800" dirty="0" smtClean="0"/>
          </a:p>
          <a:p>
            <a:r>
              <a:rPr lang="fa-IR" sz="2800" dirty="0" smtClean="0">
                <a:cs typeface="B Nazanin" pitchFamily="2" charset="-78"/>
              </a:rPr>
              <a:t>فقر فرهنگي و اقتصادي</a:t>
            </a:r>
          </a:p>
          <a:p>
            <a:r>
              <a:rPr lang="fa-IR" sz="2800" dirty="0" smtClean="0">
                <a:cs typeface="B Nazanin" pitchFamily="2" charset="-78"/>
              </a:rPr>
              <a:t>اختلالات رواني و اجتماعی</a:t>
            </a:r>
          </a:p>
          <a:p>
            <a:r>
              <a:rPr lang="fa-IR" sz="2800" dirty="0" smtClean="0">
                <a:cs typeface="B Nazanin" pitchFamily="2" charset="-78"/>
              </a:rPr>
              <a:t>استرس و هيجانات فردي</a:t>
            </a:r>
          </a:p>
        </p:txBody>
      </p:sp>
      <p:sp>
        <p:nvSpPr>
          <p:cNvPr id="4" name="Content Placeholder 3"/>
          <p:cNvSpPr>
            <a:spLocks noGrp="1"/>
          </p:cNvSpPr>
          <p:nvPr>
            <p:ph sz="half" idx="2"/>
          </p:nvPr>
        </p:nvSpPr>
        <p:spPr>
          <a:xfrm>
            <a:off x="4648200" y="1799219"/>
            <a:ext cx="4038600" cy="4798133"/>
          </a:xfrm>
        </p:spPr>
        <p:txBody>
          <a:bodyPr>
            <a:normAutofit/>
          </a:bodyPr>
          <a:lstStyle/>
          <a:p>
            <a:r>
              <a:rPr lang="fa-IR" sz="2800" dirty="0" smtClean="0">
                <a:cs typeface="B Nazanin" pitchFamily="2" charset="-78"/>
              </a:rPr>
              <a:t>آلودگی‌های زيست محيطي</a:t>
            </a:r>
          </a:p>
          <a:p>
            <a:r>
              <a:rPr lang="fa-IR" sz="2800" dirty="0" smtClean="0">
                <a:cs typeface="B Nazanin" pitchFamily="2" charset="-78"/>
              </a:rPr>
              <a:t>تنوع بیماری‌های عفوني</a:t>
            </a:r>
          </a:p>
          <a:p>
            <a:r>
              <a:rPr lang="fa-IR" sz="2800" dirty="0" smtClean="0">
                <a:cs typeface="B Nazanin" pitchFamily="2" charset="-78"/>
              </a:rPr>
              <a:t>تغییر عادات رژيم غذايي</a:t>
            </a:r>
          </a:p>
          <a:p>
            <a:r>
              <a:rPr lang="fa-IR" sz="2800" dirty="0" smtClean="0">
                <a:cs typeface="B Nazanin" pitchFamily="2" charset="-78"/>
              </a:rPr>
              <a:t>دود سيگار و سایر دخانيات</a:t>
            </a:r>
          </a:p>
          <a:p>
            <a:r>
              <a:rPr lang="fa-IR" sz="2800" dirty="0" smtClean="0">
                <a:cs typeface="B Nazanin" pitchFamily="2" charset="-78"/>
              </a:rPr>
              <a:t>چاقي</a:t>
            </a:r>
          </a:p>
          <a:p>
            <a:r>
              <a:rPr lang="fa-IR" sz="2800" dirty="0" smtClean="0">
                <a:cs typeface="B Nazanin" pitchFamily="2" charset="-78"/>
              </a:rPr>
              <a:t>سیستم‌های تهويه بسته محيط مسكوني</a:t>
            </a:r>
          </a:p>
          <a:p>
            <a:endParaRPr lang="fa-IR" sz="2800" dirty="0" smtClean="0">
              <a:cs typeface="B Nazanin" pitchFamily="2"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p:cNvSpPr/>
          <p:nvPr/>
        </p:nvSpPr>
        <p:spPr>
          <a:xfrm>
            <a:off x="3131840" y="1268760"/>
            <a:ext cx="2664296" cy="1656184"/>
          </a:xfrm>
          <a:prstGeom prst="ellipse">
            <a:avLst/>
          </a:prstGeom>
          <a:solidFill>
            <a:srgbClr val="0070C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fa-IR" sz="3400" dirty="0" smtClean="0">
                <a:solidFill>
                  <a:srgbClr val="FF0000"/>
                </a:solidFill>
                <a:cs typeface="B Titr" pitchFamily="2" charset="-78"/>
              </a:rPr>
              <a:t>علل آسم</a:t>
            </a:r>
            <a:endParaRPr lang="fa-IR" sz="3400" dirty="0">
              <a:solidFill>
                <a:srgbClr val="FF0000"/>
              </a:solidFill>
              <a:cs typeface="B Titr" pitchFamily="2" charset="-78"/>
            </a:endParaRPr>
          </a:p>
        </p:txBody>
      </p:sp>
      <p:cxnSp>
        <p:nvCxnSpPr>
          <p:cNvPr id="15" name="Straight Arrow Connector 14"/>
          <p:cNvCxnSpPr/>
          <p:nvPr/>
        </p:nvCxnSpPr>
        <p:spPr>
          <a:xfrm>
            <a:off x="5724128" y="3068960"/>
            <a:ext cx="792088" cy="64807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8" name="Oval 7"/>
          <p:cNvSpPr/>
          <p:nvPr/>
        </p:nvSpPr>
        <p:spPr>
          <a:xfrm>
            <a:off x="5868144" y="4005064"/>
            <a:ext cx="2664296" cy="1656184"/>
          </a:xfrm>
          <a:prstGeom prst="ellipse">
            <a:avLst/>
          </a:prstGeom>
          <a:solidFill>
            <a:srgbClr val="0070C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fa-IR" sz="3600" dirty="0" smtClean="0">
                <a:solidFill>
                  <a:srgbClr val="FF0000"/>
                </a:solidFill>
                <a:cs typeface="B Titr" pitchFamily="2" charset="-78"/>
              </a:rPr>
              <a:t>عوامل فردي</a:t>
            </a:r>
            <a:endParaRPr lang="fa-IR" sz="3600" dirty="0">
              <a:solidFill>
                <a:srgbClr val="FF0000"/>
              </a:solidFill>
              <a:cs typeface="B Titr" pitchFamily="2" charset="-78"/>
            </a:endParaRPr>
          </a:p>
        </p:txBody>
      </p:sp>
      <p:sp>
        <p:nvSpPr>
          <p:cNvPr id="10" name="Oval 9"/>
          <p:cNvSpPr/>
          <p:nvPr/>
        </p:nvSpPr>
        <p:spPr>
          <a:xfrm>
            <a:off x="683568" y="4005064"/>
            <a:ext cx="2664296" cy="1656184"/>
          </a:xfrm>
          <a:prstGeom prst="ellipse">
            <a:avLst/>
          </a:prstGeom>
          <a:solidFill>
            <a:srgbClr val="0070C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fa-IR" sz="3600" dirty="0" smtClean="0">
                <a:solidFill>
                  <a:srgbClr val="FF0000"/>
                </a:solidFill>
                <a:cs typeface="B Titr" pitchFamily="2" charset="-78"/>
              </a:rPr>
              <a:t>عوامل محيطي</a:t>
            </a:r>
            <a:endParaRPr lang="fa-IR" sz="3600" dirty="0">
              <a:solidFill>
                <a:srgbClr val="FF0000"/>
              </a:solidFill>
              <a:cs typeface="B Titr" pitchFamily="2" charset="-78"/>
            </a:endParaRPr>
          </a:p>
        </p:txBody>
      </p:sp>
      <p:cxnSp>
        <p:nvCxnSpPr>
          <p:cNvPr id="12" name="Straight Arrow Connector 11"/>
          <p:cNvCxnSpPr/>
          <p:nvPr/>
        </p:nvCxnSpPr>
        <p:spPr>
          <a:xfrm flipH="1">
            <a:off x="2267744" y="3068960"/>
            <a:ext cx="864096" cy="64807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971600" y="1052736"/>
          <a:ext cx="7272808"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3887</TotalTime>
  <Words>3466</Words>
  <Application>Microsoft Office PowerPoint</Application>
  <PresentationFormat>On-screen Show (4:3)</PresentationFormat>
  <Paragraphs>253</Paragraphs>
  <Slides>59</Slides>
  <Notes>3</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Flow</vt:lpstr>
      <vt:lpstr>Slide 1</vt:lpstr>
      <vt:lpstr>آشنايي با بيماري آسم و راه هاي پيشگيري و كنترل اين بيماري</vt:lpstr>
      <vt:lpstr>تعريف بيماري آسم</vt:lpstr>
      <vt:lpstr>Slide 4</vt:lpstr>
      <vt:lpstr>شيوع بيماري آسم </vt:lpstr>
      <vt:lpstr>Slide 6</vt:lpstr>
      <vt:lpstr>علل افزايش شيوع آسم</vt:lpstr>
      <vt:lpstr>Slide 8</vt:lpstr>
      <vt:lpstr>Slide 9</vt:lpstr>
      <vt:lpstr>عوامل محيطي</vt:lpstr>
      <vt:lpstr>عوامل حساسيت زاي حيوانات ( پر ، مو يا پوست )</vt:lpstr>
      <vt:lpstr>گرده گل و گياه</vt:lpstr>
      <vt:lpstr>كپك ها و قارچ ها</vt:lpstr>
      <vt:lpstr>هيره (مایت)</vt:lpstr>
      <vt:lpstr>سوسك ها</vt:lpstr>
      <vt:lpstr>دخانيات</vt:lpstr>
      <vt:lpstr>آلودگي هوا </vt:lpstr>
      <vt:lpstr>Slide 18</vt:lpstr>
      <vt:lpstr>Slide 19</vt:lpstr>
      <vt:lpstr>آلاينده هاي شيميايي(شوينده ها، رنگ ها، حشره كش ها)</vt:lpstr>
      <vt:lpstr>گرد و غبار و بخارات شيميايي محل كار</vt:lpstr>
      <vt:lpstr>Slide 22</vt:lpstr>
      <vt:lpstr>Slide 23</vt:lpstr>
      <vt:lpstr>سايرعوامل</vt:lpstr>
      <vt:lpstr>Slide 25</vt:lpstr>
      <vt:lpstr>سرفه در آسم</vt:lpstr>
      <vt:lpstr>خس خس سينه</vt:lpstr>
      <vt:lpstr>حمله آسم</vt:lpstr>
      <vt:lpstr>علائم حمله آسم</vt:lpstr>
      <vt:lpstr>علائم حمله شديد آسم</vt:lpstr>
      <vt:lpstr>تشخيص آسم</vt:lpstr>
      <vt:lpstr>Slide 32</vt:lpstr>
      <vt:lpstr>پيك فلومتر يا نفس سنج</vt:lpstr>
      <vt:lpstr>نحوه استفاده از پيك فلومتر</vt:lpstr>
      <vt:lpstr>Slide 35</vt:lpstr>
      <vt:lpstr>كنترل و درمان آسم</vt:lpstr>
      <vt:lpstr>سطوح كنترل آسم</vt:lpstr>
      <vt:lpstr>اهداف درمان موفق آسم</vt:lpstr>
      <vt:lpstr>اقدامات لازم جهت درمان موفق آسم</vt:lpstr>
      <vt:lpstr>آموزش بيمار در زمينه آغازگرهاي آسم و راه هاي پيشگيري و كنترل اين  عوامل</vt:lpstr>
      <vt:lpstr>مقابله با هيره موجود در گرد و خاك خانه</vt:lpstr>
      <vt:lpstr>كنترل عوامل حساسيت زاي حيوانات </vt:lpstr>
      <vt:lpstr>كنترل آلودگي هواي داخل و خارج منزل</vt:lpstr>
      <vt:lpstr>ساير موارد</vt:lpstr>
      <vt:lpstr>Slide 45</vt:lpstr>
      <vt:lpstr>داروهاي تسكين دهنده (سريع الاثر)</vt:lpstr>
      <vt:lpstr>داروهاي كنترل كننده يا نگهدارنده </vt:lpstr>
      <vt:lpstr>دستور العمل مكتوب درمان آسم</vt:lpstr>
      <vt:lpstr>وسايل كمك درماني و تكنيك هاي استنشاقي</vt:lpstr>
      <vt:lpstr>وسايل كمك درماني و تكنيك هاي استنشاقي</vt:lpstr>
      <vt:lpstr>محفظه مخصوص(Spacer) </vt:lpstr>
      <vt:lpstr>روش استفاده از محفظه مخصوص </vt:lpstr>
      <vt:lpstr>اصول استفاده از اسپري (افشانه ) يا MDI</vt:lpstr>
      <vt:lpstr>اقدامات درماني درحمله آسم</vt:lpstr>
      <vt:lpstr>آسم و ورزش</vt:lpstr>
      <vt:lpstr>خدمات تشخيص  درمان و مراقبت آسم در مراكز  بهداشتي درماني</vt:lpstr>
      <vt:lpstr>Slide 57</vt:lpstr>
      <vt:lpstr>پيگيري، مراقبت و آموزش بيماران</vt:lpstr>
      <vt:lpstr>Slide 59</vt:lpstr>
    </vt:vector>
  </TitlesOfParts>
  <Company>health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برنامه های وزارت بهداشت در زمینه پیشگیری  و کنترل آسم (و بیماریهای  مزمن تنفسی ) </dc:title>
  <dc:creator>m-najmi</dc:creator>
  <cp:lastModifiedBy>m-najmi</cp:lastModifiedBy>
  <cp:revision>390</cp:revision>
  <dcterms:created xsi:type="dcterms:W3CDTF">2009-01-20T06:47:56Z</dcterms:created>
  <dcterms:modified xsi:type="dcterms:W3CDTF">2015-03-01T17:14:01Z</dcterms:modified>
</cp:coreProperties>
</file>