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69.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1" r:id="rId3"/>
    <p:sldId id="273" r:id="rId4"/>
    <p:sldId id="322" r:id="rId5"/>
    <p:sldId id="272" r:id="rId6"/>
    <p:sldId id="323" r:id="rId7"/>
    <p:sldId id="324" r:id="rId8"/>
    <p:sldId id="325" r:id="rId9"/>
    <p:sldId id="326" r:id="rId10"/>
    <p:sldId id="327" r:id="rId11"/>
    <p:sldId id="328" r:id="rId12"/>
    <p:sldId id="329" r:id="rId13"/>
    <p:sldId id="330" r:id="rId14"/>
    <p:sldId id="333" r:id="rId15"/>
    <p:sldId id="334" r:id="rId16"/>
    <p:sldId id="335" r:id="rId17"/>
    <p:sldId id="336" r:id="rId18"/>
    <p:sldId id="337" r:id="rId19"/>
    <p:sldId id="338" r:id="rId20"/>
    <p:sldId id="339" r:id="rId21"/>
    <p:sldId id="340" r:id="rId22"/>
    <p:sldId id="344" r:id="rId23"/>
    <p:sldId id="343" r:id="rId24"/>
    <p:sldId id="342" r:id="rId25"/>
    <p:sldId id="346" r:id="rId26"/>
    <p:sldId id="345" r:id="rId27"/>
    <p:sldId id="341" r:id="rId28"/>
    <p:sldId id="347" r:id="rId29"/>
    <p:sldId id="351" r:id="rId30"/>
    <p:sldId id="350" r:id="rId31"/>
    <p:sldId id="349" r:id="rId32"/>
    <p:sldId id="348" r:id="rId33"/>
    <p:sldId id="352" r:id="rId34"/>
    <p:sldId id="353" r:id="rId35"/>
    <p:sldId id="356" r:id="rId36"/>
    <p:sldId id="355" r:id="rId37"/>
    <p:sldId id="354" r:id="rId38"/>
    <p:sldId id="358" r:id="rId39"/>
    <p:sldId id="357" r:id="rId40"/>
    <p:sldId id="361" r:id="rId41"/>
    <p:sldId id="360" r:id="rId42"/>
    <p:sldId id="359" r:id="rId43"/>
    <p:sldId id="365" r:id="rId44"/>
    <p:sldId id="364" r:id="rId45"/>
    <p:sldId id="363" r:id="rId46"/>
    <p:sldId id="362" r:id="rId47"/>
    <p:sldId id="370" r:id="rId48"/>
    <p:sldId id="369" r:id="rId49"/>
    <p:sldId id="368" r:id="rId50"/>
    <p:sldId id="367" r:id="rId51"/>
    <p:sldId id="366" r:id="rId52"/>
    <p:sldId id="373" r:id="rId53"/>
    <p:sldId id="372" r:id="rId54"/>
    <p:sldId id="371" r:id="rId55"/>
    <p:sldId id="374" r:id="rId56"/>
    <p:sldId id="375" r:id="rId57"/>
    <p:sldId id="377" r:id="rId58"/>
    <p:sldId id="332" r:id="rId59"/>
    <p:sldId id="376" r:id="rId60"/>
    <p:sldId id="379" r:id="rId61"/>
    <p:sldId id="380" r:id="rId62"/>
    <p:sldId id="381" r:id="rId63"/>
    <p:sldId id="382" r:id="rId64"/>
    <p:sldId id="386" r:id="rId65"/>
    <p:sldId id="384" r:id="rId66"/>
    <p:sldId id="385" r:id="rId67"/>
    <p:sldId id="383" r:id="rId68"/>
    <p:sldId id="389" r:id="rId69"/>
    <p:sldId id="388" r:id="rId70"/>
    <p:sldId id="391" r:id="rId71"/>
    <p:sldId id="393" r:id="rId72"/>
    <p:sldId id="392" r:id="rId73"/>
    <p:sldId id="396" r:id="rId74"/>
    <p:sldId id="397" r:id="rId75"/>
    <p:sldId id="400" r:id="rId76"/>
    <p:sldId id="399" r:id="rId77"/>
    <p:sldId id="402" r:id="rId78"/>
    <p:sldId id="401" r:id="rId79"/>
    <p:sldId id="403" r:id="rId80"/>
    <p:sldId id="404" r:id="rId81"/>
    <p:sldId id="411" r:id="rId82"/>
    <p:sldId id="412" r:id="rId83"/>
    <p:sldId id="408" r:id="rId84"/>
    <p:sldId id="430" r:id="rId85"/>
    <p:sldId id="428" r:id="rId86"/>
    <p:sldId id="427" r:id="rId87"/>
    <p:sldId id="409" r:id="rId88"/>
    <p:sldId id="413" r:id="rId89"/>
    <p:sldId id="416" r:id="rId90"/>
    <p:sldId id="415" r:id="rId91"/>
    <p:sldId id="414" r:id="rId92"/>
    <p:sldId id="417" r:id="rId93"/>
    <p:sldId id="418" r:id="rId94"/>
    <p:sldId id="378" r:id="rId95"/>
    <p:sldId id="283" r:id="rId96"/>
    <p:sldId id="284" r:id="rId97"/>
    <p:sldId id="285" r:id="rId98"/>
    <p:sldId id="286" r:id="rId99"/>
    <p:sldId id="321" r:id="rId100"/>
    <p:sldId id="287" r:id="rId101"/>
    <p:sldId id="282" r:id="rId102"/>
    <p:sldId id="288" r:id="rId103"/>
    <p:sldId id="419" r:id="rId104"/>
    <p:sldId id="420" r:id="rId105"/>
    <p:sldId id="289" r:id="rId106"/>
    <p:sldId id="421" r:id="rId107"/>
    <p:sldId id="422" r:id="rId108"/>
    <p:sldId id="423" r:id="rId109"/>
    <p:sldId id="290" r:id="rId110"/>
    <p:sldId id="291" r:id="rId111"/>
    <p:sldId id="292" r:id="rId112"/>
    <p:sldId id="293" r:id="rId113"/>
    <p:sldId id="294" r:id="rId114"/>
    <p:sldId id="295" r:id="rId115"/>
    <p:sldId id="296" r:id="rId116"/>
    <p:sldId id="297" r:id="rId117"/>
    <p:sldId id="298" r:id="rId118"/>
    <p:sldId id="299" r:id="rId119"/>
    <p:sldId id="300" r:id="rId120"/>
    <p:sldId id="301" r:id="rId121"/>
    <p:sldId id="302" r:id="rId122"/>
    <p:sldId id="303" r:id="rId123"/>
    <p:sldId id="304" r:id="rId124"/>
    <p:sldId id="425" r:id="rId125"/>
    <p:sldId id="305" r:id="rId126"/>
    <p:sldId id="426" r:id="rId127"/>
    <p:sldId id="306" r:id="rId128"/>
    <p:sldId id="307" r:id="rId129"/>
    <p:sldId id="308" r:id="rId130"/>
    <p:sldId id="309" r:id="rId131"/>
    <p:sldId id="310" r:id="rId132"/>
    <p:sldId id="311" r:id="rId133"/>
    <p:sldId id="312" r:id="rId134"/>
    <p:sldId id="313" r:id="rId135"/>
    <p:sldId id="314" r:id="rId136"/>
    <p:sldId id="315" r:id="rId137"/>
    <p:sldId id="316" r:id="rId138"/>
    <p:sldId id="317" r:id="rId139"/>
    <p:sldId id="318" r:id="rId140"/>
    <p:sldId id="319" r:id="rId141"/>
    <p:sldId id="320" r:id="rId142"/>
    <p:sldId id="281" r:id="rId143"/>
    <p:sldId id="431" r:id="rId144"/>
    <p:sldId id="432" r:id="rId145"/>
    <p:sldId id="433" r:id="rId146"/>
    <p:sldId id="435" r:id="rId147"/>
    <p:sldId id="441" r:id="rId148"/>
    <p:sldId id="434" r:id="rId149"/>
    <p:sldId id="436" r:id="rId150"/>
    <p:sldId id="437" r:id="rId151"/>
    <p:sldId id="442" r:id="rId152"/>
    <p:sldId id="440" r:id="rId153"/>
    <p:sldId id="439" r:id="rId154"/>
    <p:sldId id="438" r:id="rId155"/>
    <p:sldId id="445" r:id="rId156"/>
    <p:sldId id="444" r:id="rId157"/>
    <p:sldId id="443" r:id="rId158"/>
    <p:sldId id="447" r:id="rId159"/>
    <p:sldId id="448" r:id="rId160"/>
    <p:sldId id="449" r:id="rId161"/>
    <p:sldId id="450" r:id="rId162"/>
    <p:sldId id="451" r:id="rId163"/>
    <p:sldId id="452" r:id="rId164"/>
    <p:sldId id="453" r:id="rId165"/>
    <p:sldId id="454" r:id="rId166"/>
    <p:sldId id="455" r:id="rId167"/>
    <p:sldId id="456" r:id="rId168"/>
    <p:sldId id="457" r:id="rId169"/>
    <p:sldId id="458" r:id="rId170"/>
    <p:sldId id="459" r:id="rId171"/>
    <p:sldId id="460" r:id="rId172"/>
    <p:sldId id="461" r:id="rId173"/>
    <p:sldId id="462" r:id="rId174"/>
    <p:sldId id="463" r:id="rId175"/>
    <p:sldId id="464" r:id="rId1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8" d="100"/>
          <a:sy n="68" d="100"/>
        </p:scale>
        <p:origin x="-141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14EDC566-040F-4EEC-B2F2-EEB329955700}" type="datetimeFigureOut">
              <a:rPr lang="en-US" smtClean="0"/>
              <a:pPr/>
              <a:t>1/15/2020</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8196D855-D94A-4D90-96D7-A39FF34F88F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EDC566-040F-4EEC-B2F2-EEB329955700}" type="datetimeFigureOut">
              <a:rPr lang="en-US" smtClean="0"/>
              <a:pPr/>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96D855-D94A-4D90-96D7-A39FF34F88F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EDC566-040F-4EEC-B2F2-EEB329955700}" type="datetimeFigureOut">
              <a:rPr lang="en-US" smtClean="0"/>
              <a:pPr/>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96D855-D94A-4D90-96D7-A39FF34F88F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EDC566-040F-4EEC-B2F2-EEB329955700}" type="datetimeFigureOut">
              <a:rPr lang="en-US" smtClean="0"/>
              <a:pPr/>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96D855-D94A-4D90-96D7-A39FF34F88F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4EDC566-040F-4EEC-B2F2-EEB329955700}" type="datetimeFigureOut">
              <a:rPr lang="en-US" smtClean="0"/>
              <a:pPr/>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96D855-D94A-4D90-96D7-A39FF34F88F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4EDC566-040F-4EEC-B2F2-EEB329955700}" type="datetimeFigureOut">
              <a:rPr lang="en-US" smtClean="0"/>
              <a:pPr/>
              <a:t>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96D855-D94A-4D90-96D7-A39FF34F88F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14EDC566-040F-4EEC-B2F2-EEB329955700}" type="datetimeFigureOut">
              <a:rPr lang="en-US" smtClean="0"/>
              <a:pPr/>
              <a:t>1/15/2020</a:t>
            </a:fld>
            <a:endParaRPr lang="en-US"/>
          </a:p>
        </p:txBody>
      </p:sp>
      <p:sp>
        <p:nvSpPr>
          <p:cNvPr id="27" name="Slide Number Placeholder 26"/>
          <p:cNvSpPr>
            <a:spLocks noGrp="1"/>
          </p:cNvSpPr>
          <p:nvPr>
            <p:ph type="sldNum" sz="quarter" idx="11"/>
          </p:nvPr>
        </p:nvSpPr>
        <p:spPr/>
        <p:txBody>
          <a:bodyPr rtlCol="0"/>
          <a:lstStyle/>
          <a:p>
            <a:fld id="{8196D855-D94A-4D90-96D7-A39FF34F88F3}"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14EDC566-040F-4EEC-B2F2-EEB329955700}" type="datetimeFigureOut">
              <a:rPr lang="en-US" smtClean="0"/>
              <a:pPr/>
              <a:t>1/15/2020</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a:p>
        </p:txBody>
      </p:sp>
      <p:sp>
        <p:nvSpPr>
          <p:cNvPr id="5" name="Slide Number Placeholder 4"/>
          <p:cNvSpPr>
            <a:spLocks noGrp="1"/>
          </p:cNvSpPr>
          <p:nvPr>
            <p:ph type="sldNum" sz="quarter" idx="12"/>
          </p:nvPr>
        </p:nvSpPr>
        <p:spPr>
          <a:xfrm>
            <a:off x="8174736" y="2272"/>
            <a:ext cx="762000" cy="365760"/>
          </a:xfrm>
        </p:spPr>
        <p:txBody>
          <a:bodyPr/>
          <a:lstStyle/>
          <a:p>
            <a:fld id="{8196D855-D94A-4D90-96D7-A39FF34F88F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EDC566-040F-4EEC-B2F2-EEB329955700}" type="datetimeFigureOut">
              <a:rPr lang="en-US" smtClean="0"/>
              <a:pPr/>
              <a:t>1/15/2020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96D855-D94A-4D90-96D7-A39FF34F88F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4EDC566-040F-4EEC-B2F2-EEB329955700}" type="datetimeFigureOut">
              <a:rPr lang="en-US" smtClean="0"/>
              <a:pPr/>
              <a:t>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96D855-D94A-4D90-96D7-A39FF34F88F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4EDC566-040F-4EEC-B2F2-EEB329955700}" type="datetimeFigureOut">
              <a:rPr lang="en-US" smtClean="0"/>
              <a:pPr/>
              <a:t>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96D855-D94A-4D90-96D7-A39FF34F88F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43000"/>
          </a:schemeClr>
        </a:solidFill>
        <a:effectLst/>
      </p:bgPr>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14EDC566-040F-4EEC-B2F2-EEB329955700}" type="datetimeFigureOut">
              <a:rPr lang="en-US" smtClean="0"/>
              <a:pPr/>
              <a:t>1/15/2020</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8196D855-D94A-4D90-96D7-A39FF34F88F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295401"/>
            <a:ext cx="8458200" cy="2576512"/>
          </a:xfrm>
          <a:noFill/>
        </p:spPr>
        <p:txBody>
          <a:bodyPr anchor="ctr">
            <a:normAutofit/>
          </a:bodyPr>
          <a:lstStyle/>
          <a:p>
            <a:r>
              <a:rPr lang="en-US" sz="5400" dirty="0" smtClean="0"/>
              <a:t>STEMI</a:t>
            </a:r>
            <a:endParaRPr lang="en-US" sz="5400" dirty="0"/>
          </a:p>
        </p:txBody>
      </p:sp>
      <p:sp>
        <p:nvSpPr>
          <p:cNvPr id="3" name="Subtitle 2"/>
          <p:cNvSpPr>
            <a:spLocks noGrp="1"/>
          </p:cNvSpPr>
          <p:nvPr>
            <p:ph type="subTitle" idx="1"/>
          </p:nvPr>
        </p:nvSpPr>
        <p:spPr/>
        <p:txBody>
          <a:bodyPr anchor="b"/>
          <a:lstStyle/>
          <a:p>
            <a:r>
              <a:rPr lang="en-US" dirty="0" smtClean="0"/>
              <a:t>Presented by </a:t>
            </a:r>
            <a:r>
              <a:rPr lang="en-US" dirty="0" err="1" smtClean="0"/>
              <a:t>Mahsa</a:t>
            </a:r>
            <a:r>
              <a:rPr lang="en-US" dirty="0" smtClean="0"/>
              <a:t> </a:t>
            </a:r>
            <a:r>
              <a:rPr lang="en-US" dirty="0" err="1" smtClean="0"/>
              <a:t>Abdollahi</a:t>
            </a:r>
            <a:endParaRPr lang="en-US" dirty="0"/>
          </a:p>
          <a:p>
            <a:r>
              <a:rPr lang="en-US" dirty="0" smtClean="0"/>
              <a:t>General Cardiologist</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solidFill>
                  <a:srgbClr val="FF0000"/>
                </a:solidFill>
              </a:rPr>
              <a:t>Type 4b</a:t>
            </a:r>
            <a:r>
              <a:rPr lang="en-US" dirty="0" smtClean="0"/>
              <a:t>: Myocardial Infarction Related to Stent Thrombosis</a:t>
            </a:r>
          </a:p>
          <a:p>
            <a:pPr>
              <a:buNone/>
            </a:pPr>
            <a:endParaRPr lang="en-US" dirty="0" smtClean="0"/>
          </a:p>
          <a:p>
            <a:pPr>
              <a:buNone/>
            </a:pPr>
            <a:r>
              <a:rPr lang="en-US" dirty="0" smtClean="0"/>
              <a:t>   MI associated with stent thrombosis is detected by coronary angiography or autopsy in the setting of myocardial ischemia and with a rise and/or fall in cardiac biomarkers values with at least one value above the 99th percentile URL.</a:t>
            </a:r>
            <a:endParaRPr 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descr="ESC_AMI-STEMI_2017_for TF_18-08-17-V2final_JPG some slides 200817 - Copy0008.jpg"/>
          <p:cNvPicPr>
            <a:picLocks noChangeAspect="1"/>
          </p:cNvPicPr>
          <p:nvPr/>
        </p:nvPicPr>
        <p:blipFill>
          <a:blip r:embed="rId2" cstate="print"/>
          <a:srcRect/>
          <a:stretch>
            <a:fillRect/>
          </a:stretch>
        </p:blipFill>
        <p:spPr bwMode="auto">
          <a:xfrm>
            <a:off x="0" y="357188"/>
            <a:ext cx="9144000" cy="5572125"/>
          </a:xfrm>
          <a:prstGeom prst="rect">
            <a:avLst/>
          </a:prstGeom>
          <a:noFill/>
          <a:ln w="9525">
            <a:noFill/>
            <a:miter lim="800000"/>
            <a:headEnd/>
            <a:tailEnd/>
          </a:ln>
        </p:spPr>
      </p:pic>
      <p:sp>
        <p:nvSpPr>
          <p:cNvPr id="1026" name="AutoShape 2" descr="data:image/jpeg;base64,/9j/4AAQSkZJRgABAQAAAQABAAD/2wCEAAkGBxIPEBUQEBIWFhUWFhYYGBcVFRUWFRkVFRgWFxYVFxcYHigiGBslGxYXITEhJSsrLjAuGR8zODMtNygtLisBCgoKDg0OGxAQGzIfICUrLSswKystKy0rLS8tKy0vLzcrLS4rKy0tNSs1LS0tListLS0rKzItLS0tLSsrLS0tLf/AABEIAMIBAwMBIgACEQEDEQH/xAAbAAEAAQUBAAAAAAAAAAAAAAAAAQIEBQYHA//EAEUQAAIBAgQCBAsFCAECBwEAAAECEQADBBIhMQUiBhNBURQVMlJTYXGBkZKTFiNCstEzNFRiY3Oh0kMkgkRyscHT4fAH/8QAGgEBAQEBAQEBAAAAAAAAAAAAAAEDAgUEBv/EAC4RAQABAQYDBwQDAQAAAAAAAAABEQIDEhUhoQRSgQUTUWGR4fAxMkFiFFNxQv/aAAwDAQACEQMRAD8A7jSlKBSlKBSlKBSlQaCaVqI6T3+ue31KAK7gMxbUIQAvLmOZ5JEqByneql6T3uruv1Em29oQA/kXGIcbauoBJjvFBtlK07AdNWdurfB3g4IDFV5AC5WZaJgQffXnZ6cOFm7g70m2bgyLIyhUJBk6NLHTfSNTQbrStOfpuc2QYS9mjNJEKFzogzGNDD5svcpr3t9MZ/8ACX9AZMKBoB3tMydvfQbVStYxHSsiyl23hrrNcsvdVSMsFFJCPOoMiNB3VXd6SvbZ1ew5yC0JUEKzvAeGbTKpI1mg2Slaji+mwtn90vso0JVZObNbXLl7vvJJnsPujG9Lrlm9cRsMxtpmOZZkoEUrE6ZixYROwoNvpWs3eloVmU4a9ylwTCwcgbbXWcug3gg9tWj9NWNtXTB3hnIAzgDtQNygzIDf4NBuNK1fDdKmuh2TD3AEW55akFmttaHL3gi4flNeJ6aFlDJhLxMElWCqYDXVYLJEn7qZ25l11oNupWo4jpyqSBhMS0XLlvlt6HqxOaSdjXqOl/kFsNeUOyLGUFlLswLMQSMoCg++g2mlQrAiR21NApSlApSlApSlApUUoJpSlApUVNApSlApUVNBEUippQRFIpU0EUippQRFIqaUERVL2wRBAI7jVdKCIpFTSgiKRU0oIikVNRQTSopQTSoqaBSopQKmoqaCKUpQTUGppQeTXlXRmA9pAp4Qnnr8RXOOnGHN3ii2xEth7AE7SbuJ3rFeJ4NwG6g6vypDgwY1jL3mo9O57PsW7uLU26V/FHXPCE89fiKeEJ56/EVxnC4B7pGVdCwXN2SSB/708AuejOvq7JAn/I+IpV9GUWK072PnV2bwhPPX4inhCeevxFcbTht0/gO0zpEAwf8ANG4bckgITzMsgblZn/0PwpUymx/bHzq7J4Qnnr8RTwhPPX4iuJ3bRQlWEEbg1RFTE0jsOusW9vd2/wAITz1+Ip4Qnnr8RXEIpFMRkf77e7t/hCeevxFPCE89fiK4hFIpiMinn293b/CE89fiKeEJ56/EVxCKRTEZF++3u7f4Qnnr8RTwhPPX4iuIRSKYjIp59vd2/wAITz1+Ip4Qnnr8RXEMtMtMRkX77e7t/hCeevxFPCE89fiK4hFIpiMinn293b/CE89fiKeEJ56/MK4hFIpiMj/fb3dv8ITz1+YU8ITz1+IriGUUimIyKefb3dv8ITz1+YU8ITz1+YVxCKAUxGRTz7e7t/hCeevzCoOITz1+YVxGKtuJD7m5/bf8ppiSew6RXHt7u+ClBU108FFKmlApShoOWf8A9CxS2+JgsyD/AKaxAciD97iew71hL/Hg5Ym7b51VTDKAFWIA19VdVu/vdz+zY/Pia8cfxFLDW1uSOsbKDHKDGmY/hBMCe8jvqUexw/Hxd3cRNiJo5jh+P9WoRbtuA2YSw0Mg9jQRIG9VHpIZB663IUrOYbMANpjYDburpVri1hjlNxFY5uRmUPysVnLMxKmqsVxG2llrwIdVGuQqe6NZgbjUmKUaz2jYnWbuHNG6SSApezAEASNjl/m71BoekxM/e2pOaTKzzZ9N9gXb410bC8TNy8bRsOsIrli1orlcsF8ljM5G27qrv8WsI2RriSCQ/MvJCl5ua8ogdtHOYXf9cOVYjiaXGzNctzAGjL2AAdvqrz8MtekT51/Wut+NsPAbr7UHQHrEgnuGvrHxqheNYc/81uNBJdAJYuuXfebbfD1GFG0dsTEUizHq5P4Za9Inzr+tPDLXpE+df1rsFjGWrmYpcRsvlZWU5YneNtj8DVGG4jZutkt3Uc5c0KwPKSRm07JBHuNTC6zm1y7uReGWvSJ86/rTwy16RPnX9a6rY47hnYqt5NBM51ggZs0a9mUzVy2NTKjqQy3GVVZSCpzbGRuKYUzm1y7uQ+GWvSJ86/rTw216RPnX9a67d4jZRmR7tsMollLqCqmIJBOg1Hxqjxvh5g3rYmIm4nMCJldddxTCZza5d3JfDLXpE+df1p4Za9Inzr+tdcPErXVre6xerfZ8yhYILTJO0A1Vc4hZW2LpuoEYgB8wykkwADsddKYTObXLu5D4Za9Inzr+tPDLXpE+df1rrb8Vw6iTftAaa9YkagMO3tDKfYQa9r2LtoFZ7iKGICksAGJ1AB7TGtMJnNrl3ce8MtekT51/Wnhtr0ifOv611ocXw3p7WpYD7xNSsZhvuMy/MO+qE43hiJ6+3B2JuIA3KG017jTCZza5d3KPDLXpE+df1p4ba9Inzr+tddfiVhTlN62DzGC6gwk5u3sgz7DXpaxdt3NtbiF11KhgWAmNQNRrpTCZza5d3HvDbXpE+df1p4ba9Inzr+tdXTjWHiWuohAJId1VgAcskE6Cak8Zsdb1PWpmEfjXymMBN/KPdTCZzPLu5P4Za9Inzr+tPDbXpE+df1rsF7GWrZh7iKQCTmZQYALE6nuBPsBqzXj+GLrbF1JYkeWvKwjlYzuc2nvphM5tcu7lfhlr0ifOv61b8Rxds2bkXE/Zv+NfNPrrsOP4vYsMEuXFVjlOUsAQrHKHM7LM6+qvLimMt3MPiFS4jMti4SFYEjNbJBIG0gg0wpa7YmYmMO7ZRU1FTXT88UpSgUpSgw1397uf2bH58TUYrBpdjOJADCDsQ4hgR26VN797uf2bH58TXhxHCvca2VIhWkgsyztDDLuRuAdDRtZ+1YL0Uw4BUhiCsEMxOzBg0nXNIGs1kLPDEt2TYtyi8x03BY5jv7TWLwPB8Qrh3vCcgTMrMxXKF1CuuU5oMyNJ0NW+E4PiSFZrmXmY5DcucpJWLsxq0K3J5PPv3jozmAwFu1DW5/Z27Y1kZLZYr+c1ZYno3YY3GbNzlmPNABaSxB7NSW9tWa9H7wgm6GhlMFrgUhVsgLptzJcOg/FWR4VgLtm0yMVZoYKSzv35Q8gTvqQBPd2kvRa3uCYWRbNwq9wAaPDOED9mx8sn3Dur0HArLEkXHJEISGEhR1hNv1D75vXtXgvArgcOCm6M0sxM2nZ1ywgChi0EACBO81lMNg2QXtRNx2YROmZVUT7xQp5KcPw61YBVSVzr1Yk673HAX1/eN/ivPhPDrVjmt3GYNmGrSC2ZmPvzFqsB0fuhWAvwxHIxLNlcC0UaG3+8W4T6nIq94hwlmwy4ew+TKuUMSZ/ZugMjWZYGfVQ6KbnRyy4KsXMknytpW6sCOwC8/wDiq1wqkW7Vp1IsurvJl9C8aDQSysPcaYjh1w4Z7KOMxY5SWbRS0gTqZA9oqnhHC3svcd2BNxVGk7q99ySTv+2HwNCihuDLeutfNwkMUe3kOilVQBxpqeUeqKm1wCwCwBYmUZubWRcF0E+11n41jLfR3FIIW/MdVEuwUC2E5QoTTVSJJMg7A1dYHgl63fW6bgMPL87kuMpGYqRAYkjQGBrvtROjJXeEI9lLLFituIJOuilQCe3Q1K4G21vIjGBcLgqdQ4csdfU0irHi3CLt52K3AFYQOdwYyZergaBc0Nm30iKtfs9fEZL2UZwzKrsATnvMYZkbse2NtcnZRei+tdGrCMXthkeZzKdQZc6T6nK+wAdgq5HD7bJbW2SBZBRSp/CBkZD36CD7K8PFLeBnD5ybjJBcs+rwNZ3AMdlY9+AXwPuripL5yM9zRs7NymO4hTI1E7UPp+F83ALCgs7MeUqSzbJ90Y9g6lB8e+rS/wBGMzqyvKZWV8xJYqVVBEDsVQBqI3q+w3C3Wxcss+YuNCSxiUUNvrqwY++sYvAMUDpifxE5i5mIYAqoQAGGGhJ8kajaiTHkvR0dsOHUu7Al+sGbd3DyTGxAutHtFe/DMBat3Ost3CzMhJlgQQzTnIG+o37NatuEcHu2bucsuU55UPcfcWwDzASZQkkntj116WcEcMzw5++uBVIjNbQyQFlSDDF21019xLEeTxv9H8NL87KWgMA8GX0HrEjT1xVwvR20GDBnGVswGbY5zcaNJgsST7Ypf4URdS+brNkVs4cIDcKy1mcigDIWc7fi9VV8Qwr4qymS41ljBJXygrDVfbtrQpCcdwfD4m6HuDM9vLsdoIcAx3jQ94JHbVCdH7QnV4IYROgzxmI9Zyj4Vj26O38rFb/O4XOwLDOZtsw1BCqStwDQwGA1ivQ8BvDIRfeQ8t94dVAGXUoRIhtAqzm3FDoymNwFt7i3XYg8qwDCsQxZQR3yT8asMRwa3hsPiTbnWxcEEyBFsyR7YBPrr14vwdr95bkjLlUEFnBGVy8qBoZmJ02qz8WXrNnFNevG5msOBzaSLUeTlEbHXMZnYUSW7VNRU0YopU0oFKUoMNd/e7n9mx+fE1j+O9cGttZBIUsWADEHyRJAIzQCxCncj2VkLv73c/s2Pz4mvDiuNNlQVQtJgnXIn8zlQSF9g9pG9G1n7WE8IxnWdbkeMpHksVjPZGcWs3lZQ5yzOpr0bG48nL1C5SvlazJBbYNpAUrv5Tr3GvHFdJrnW3EVMgt5mHWW3XOttQcozACWJMROg9dZLifSFMO7WzbuMyhTCgHRyqod+1iwH9tu6hFPFjrnF8Xba2txVUOy6m2+i57isDBP4VtnMdJcVd4viOKU3MtotBuBALbHaOqbNm5g2pO0be2PH9q6xUWGuMhJAi0SMqlsyy2h0IgazpV63GV6m3eVS3WRChkmcpYgsSFEBTuaEf6x97iWKRbShc11jeleqInq2UKo5uVSG8syKpGNxrOoFuBMFijACSJBXNzAdjduvdWQw/FVu2mvquVVgK9wDWcsgBSWEyBtvGhq3wfGbj4gIyhFLZMh8ueqF3rZnydcsEA98HSg8uH4/Fm6q3UhWcTFojKhtK0580eXmBq3PGsWLuQ2vxEgG0wm2GUFic0KACxnWYAG9Xtji11nsSAEd76MQFPMlxltiC0iVU6gHUdk0v8AG5draWjnlraO2QpnGYCQGzZSyxtQ6sdhuKYxuru5R96LSKGVkVi/WEsqFtCujGd1U1f8SuXiCLZuCVGbkcZhpPVkD7ton8XunWq7XGAbHhJSEzotsZeYBits6GIMlh7q9LvSBEseENbuRmKFQAzBtgIU6yYA9oodVhb6zJh1K4kMLzQZumLBuObYuwYc9XkU55jU761c37uKe4yRFstllVYOEaVzhw2hHlTFQOlNojMtu4VJAVuQZix5MoLTDKQwYiII1mp+1CAhWs3QxYiAFaApys3KSIDT8JoVjxUF8WmH6zKTea4JWSQFUFQYBGhjNH81e13E4vImVVzZnDkoSIV8qEDNpK825q94VxJcQuYKVIjlYqTDKrA8pIiGFX1HUQ1m3j8ezhDaCg5AW6tiNRzP5XfIyn1bzV4cRfbqyoKO1tSysrtbzlZyyByEN2z7jWapQo1HgtnGC8nXm4WzGWzMbXV/fZ8yzGYsbZGkxljY162+L41srC0CjZ4KIzzk5Z37SCw9TAbitpNQqgCAIA7BoKGFruH4hjSiO9uJe0rILTZoOlxhzaAHtOw76q4hevOn3Ruc1sEwjgtIk9WQPun/AO7/ADrWw0oUayxuZLAK4nMtw6g3TFqQw60TzkrCy8wSfXU4V8VawpFtWZ1d4N0XGZ1VCwYq75llxliY7QBIrZaUMLA2reKe8meQheXKkoIsnMkCTAeVB7wrTvVWFxOK60hk+7zsNQZy5LjB8xO2ZVWI/FWcpQwtYuY/HqpPVK221syBltNmjNzQXdYHmV7XMRiHw+I69AoNi+RCkQQCACSTMjXsrYaseOfut/8As3fyNRJhsApSlGBSlKCKGlTQalxvj9nC411u55axYIyoW/5MSOyrf7a4X+r9JqxXTa2r8VVXJCnD2JKiTHWYrYVY3OG2UN0OtzkVXWHWCrwB+H1zU1e1w/C3M3dmbVazFdP9oz1zpbgm1ZHOoOtknUbHXtFebdKMCWdmW42fLmDWmIhPJEHs1J9pNa5gOEm7bL5tSOQd56xEknu5qq8SOZh1OpAiTMAE69kZqavonguEiZibU6fPBsadKcCJi2wneLB1nedPWapHSfAQV6toJBI6kxK6DSOyK15uCMP+S35RXftWA2/dNVLwJ9RInUDWIYOqQ3xmmqTwXCR/3Pzo2Q9L8GQVKvB3HVNHwqgdKcCDIttMRPUmYmY22mtcbgjhc2dYgxvJyqzER2aKd688Nwl7iC5mABPbOghjPrHKamrr+DwlK45+dG0fazBSGyPImD1JkZtTBjSZqr7X4OZyvMzPUtv3+3U1rVzgxS3cd28kSsTrBUSe4c21eWJsWhYS4ofMxI1YZeWJ0C9s01I4Dh5+kzOtPx/ra26YYMjKVeO7qmjef/Wg6YYMCMtyJmOqbfea1o8AuAKSyw0AHeZE9m3KJqPEVzzl3I37VzZh7gAf+4U1T+FwnPPzo2M9K8DIORpAgHqTMA6DbaofpVgTE22MGRNknXv231PxrVE4eT1hLCEMEiTJ1iI7DG9XmJ4EwdwjAqucg6yQhblP83KauqzwPCxNJtT86NiTpfg1MhXBiJFlpju/xXp9tcL/AFfpNWrngTzq6QASTrpBUH8w1qh+CuJ51JCloBk6AGPgQfdU1I4LhPpjn50bX9tcL/V+k1Ptrhf6v0mrQKmlZfRlF14zs337a4X+r9JqfbXC/wBX6TVoVKVkyi68Z2b79tcL/V+k1T9tcL/V+k1aDSKlZMpuvGdm/fbXC/1fpNUfbXC/1fpNWhUpWTKLrxnZv321wv8AV+k1R9tcL/V+k1aFSlZMpuvGdm+/bXC/1fpNVpxfplhWw94DrJNq4P2bdqMK02KtuJfsLv8Abf8AKatZc2uybqInWdne6moqa6flilKUEUpSg5z034ffu8Qz2LTvGHsaqVEHrMT5zA1hW4PjiSTh7pJ3Je2Sfbz610i7+93P7Nj8+Jqz4xxB7DW8qZ1JY3AJzhFElkA8oiZjtAMawDKPVuO0Ly7u4sxEaeTRF4PjgMosXQDuA9uJ9meDXqeH8QKZDYuxmzHntyTAGp6zXYVstnpfZiWVyBJLoAbYU3CiHyp1GXUCNav/ABwHwzYi0raaAMACSCARE98jUjUUo7ntO8n6xHo0deE48bWLw1nS5b37/wBpvRuFY872Lx33uWzuZP8Ayd+tbh9qLXoru4Xa3+0IU9XGfeGGvk/zVB6SqrlGs3ZBjTqdGzogtn73RizgT5Oh1EUoZnefWkejUG4TjjqbF4+25bPZHpO6g4TjgMosXo7g9uPh1kdprbm6U2/w2bpMhf8AhHMblu2yybm4NwGdiAYJq44ZxtcTeyICAFuZpKE5ka2NCjEEEXJ3pRczvPpSPRpB4RjiCOovQdxntwfWRn9Qqk8DxkR4Ncgdma1H563e30hRrgtrauksYWOq1UEgv5egGU6GG9VTxnjgwzopRiNWdhlhUCXG0lgSxKdgI74phhc1vY/EejSV4RjhEWLwjaHtiNI0h+6h4RjpnqLszM57cyY18veAK3C50qsowR0uqxMZYRu0rujkEZ8iSDvcTv09U6RWyjMUuKVAYIQmZlIJBXKxHYdyNqUTNLzwj0aSvB8cJIsXZO/Pbkz38+tVjhePG1m8O+Llv/5PXW1DpXbUOzIxVZMp1ZAQoHWefmJ1HLI7yBrVTdKLYJBt3NASyxaJXKCzkkXIICieWaUSe1LyfxHo1nCYPiFqcuHuHMIOZrZ7QfSezTYxXh4qx+3UXtojrLcQez9pt6q3mxxXrrV17KEG2WVesyBWZe0EMdJ01g94FW2Ax967dtDrEKPbdyOqZXm21tGXyzHMx+HbSiR2leVrSNfJpXiLGfwtz5rX+9PEOM/hrnzWv963bifSFbF3IUcqo5iMmrNkyIoLAzziSQF9dUp0otsQos3pJAURaBYkAne5yxIBzR6pGtMLTN77yaX4hxn8Nc+a1/vTxFjP4a581r/etyTpZaIzC1ej7yNLQnq1VoE3NSQ2g/laYijdKrShmKuQsklerICgGPx805SOWdtY3qYTN77yab4hxn8Nc+a1/vTxDjP4W581r/euh2+Ih7T3AMhRipF2BBBGhKEjUEagnceysdb445vBSgVTK5G/aSLTXQ8z5HLl1APMNtquGDN77yab4hxn8Lc+a1/vTxDjP4W581r/AHrbMDxy672w+TIXysyiRLpZe0kF5H7R1LAHVRMTV/xPjyYdyjWrrZUDsydXlAIuH8TgyBbY7d3bpUwmb33k0TxFjP4a581r/eniHGfwtz5rX+9b9wriD3rj22ABtHI5GxuScsT2FMrf91Rw3ja37nVBHB+85iFCHq2UMBDFp513Hf7KYTN7/wAmheIcZ/DXPmtf71bcT4FixYuk4ZwOrfXNa80/z1v2I6UWrRIu27igNcUGEYN1RhyMrEiJ2aD3TUYniy4jD4hVR1ixeIz5NQodGjKxIhgRrHqkVaJPa19MU0bfU1FTVeKUpSgippSgw1397uf2bH58TU4i8iFS5UEnKsxuewVF397uf2bH58TVGNwIulSWZSs+Tl1VtGU5gdCB2Qe40b2ftWyYjCaENZ1BURl2nUeySPiO+qk4phioHWJlY8uoAaQG07/KBq0HAcOo5nZjNtJZknluWzbTlUDdEHeZ7SZq2v8ARebqMHlAuVs0ZtkSRlAEhbax3HMdZoasobmFD6m1mg+bMKxn4MD7we6jLhnZzltswVs8AFoBIafeCPaKtfszaggvcIJLGSmrlnYOYXcFzoNNpBr2wfBrdlmIdyzq4OYoCczu7NyqJM3D6h2RQ1TaxGFdVH3cMFGU5fxhSFI9w+FOG4vDM7JZyBgxXlgZiFts0RuIZfhVoOiVgCFLgSpgdWJyaiTkzNrrqTHZFeg4VYwrDEPeKhCdbjWlXnVLYUtlBywi6TqQCZIEDVd2sRhg3K1sMzEaZQS439+o+Prrw8Z4W6cxyEIWGc5So0WYPcesj161QnRuzLks79YZMsuvkHcAHUW0E91VWuj6KDFy5mlSH+7zKVGUQMmXydNQfjrQ1V38VYtW2a2i3BaAJW3kkKSGnUgbqD7qr8Jsi2puILYuL5L5dhqAYMHf/NVYbhNu3aays5XmdddRB1qOI4K0VR7rZVs6glgAIgSxPsoavLErhHQqTbAZWQEZQQHGQ5T2aRr7KlL2EAyL1ZjlhYmGYIR8W199Y2/wTABFZriqGFvK7PaYMFQW1jOCpzLlBIGsA1kLnR602SS8IIgFRP3i3OYxJ5lGkx79aGqnhowtpTbS6rC4zaMytJ5QVA949uadZr2xGNs4eFyQw5URVALSRpbmARIHwrxtdH7IYHM7MFgSVkJNoqICjQdQoB3Osk1cYnhC3GZs7gkggjJKkaqVJUnQjYyN9KGqFvWLxttkDddbJBKickK0N7iNPVXgt3CWDcKZC8liq5S8ouyj1Kp09Rq6wOBtqLRtsWW2uW3qCMpCrEga+TM95NUDgtoOH5pDFtxEk3Drpt943+KGqgNhirN1aZQ5XMVXKSwGYg93YfZVV27hFVbjdUFJZVYgROuYA+wGfZUtwSz1C4YAi2pBAB10M7neqvFFvKqAsAtxrg8k6uWLKQQRlOZh3waGqq7i8OoKs9sAkyCR5QMGfXI/xUXvBrbc/VqwXticgM/CRVha6J4dFK286SILBgWIK5XkuDqw3O86yDV7iuEJcM5nWQghckTbOa23MpMqQPUY1BourzOJwaQ2ayMvMCMumeNR6zI+NenhmHuGCyEkbGJy82/qgt8fXVv9nLMQGec2bNK5s2VVzeTH4QYiJ7Ks7fReLtwm4QjRlKx1gOUKd1K6806ajLtFE1ZpMdZkhbiTOsEb5SdfcD8K8/CrCL1iZSA4SUjRrjKup9pWfZVoejVrse4InLBTlzBs+WV1zZ28qYnSNK9rXA7S2msyxVnVyCVEFCpAGVQI5RPaddaGr0GJwpk5rWssfJ1jQsfhHuqyvYuxewmIuWcstZuloAzeQ0Fo79/fUW+i1lcsO4y7QLQAOusKgE6jXtyiZqMRwhMPh8QyM5LYe4pzZBsjanKok+3bsgUNW40qKmjApSlBFKCpNBhrv73c/s2Pz4mrTjWBu3lUWbxtMCZI7REjT/zBfdmHbWWxHDEuXDcLOGKqpyuyghSxXQet2+NUeKV9Jd+q1GkW4iKNXudHbzHmulhNokm5cBHV3bdxiADEnKwHdpFeuOwGJZrCJcIK2bga5ncLnzWQpIGjkjP5W2prY/FK+ku/VanilfSXfqtQxQ11uCX80LebLyam7dLRC50ie0hmzTPNGwqlOB3wVHXtllc33lzMQHBYZpkSoA3rZPFK+ku/VanilfSXfqtQxQ1e1wPFTz4gkcsxcuCctp127Ocq3rjWrgcDuNhzZe4QTezl1di0TJjN5J30GnxrYPFK+ku/VanilfSXfqtQxQwWM4XiGs2ls3hae2sHKCUOUcojuzAT6pHbVvb4JiQ5/wCpYJK/jdmKqO3NoGLKkxpBbvrZfFK+ku/VanilfSXfqtQxQ1+3wrEDDJaN2XV5Y9ZcGZcrCM45hzFXj+WNjXsOE3DYe210s7sDnzNAAfMuUHRSB3DeKzXilfSXfqtTxSvpLv1WoY4a0eBXVthUZc6ctu4SwYDM5LtpzMQy5l2JB2nS64xwy9dNxrVwqzZQn3lxQoAMmF0nNlO3ZWb8Ur6S79VqeKV9Jd+q1DFDWPEmJE5bsAnbrbupm8cxbcQbiHLsckVl7nDQ123eZiGtqBy8paJkMw3XWcp0nWsh4pX0l36rU8Ur6S79VqGOFjwjDNZtJaaDkQCR2nWfdV7U+KV9Jd+o1PFK+ku/Vai95CKVPilfSXfqtTxSvpLv1WoveQilT4pX0l36rU8Ur6S79VqHeQilT4pX0l36rU8Ur6S79VqJ3kIpU+KV9Jd+q1PFK+ku/Vah3kIqy43+63/7N38jVfeKV9Jd+q1UX+CI6sjPdKsCpHWtqCII+Bod5DKUqBU0ZFKUoIqTUUNApNYniOGxL3C1m+EXq8oUrMPLc/wIEeqrN8DxGZXFW+3Q29PKJGnfBA91BsVJrDYnBYo5WTEQwAkEcrQLnZ2TKT/5TVqMNxIzN+0ugg5M0trPdAGnt39VBsc0msHawmOytmxFssRykWoCmRrE66SPhXrhcLi1uIXvKyLbAcZYZn/E8jQeygy80msJ4FjARGIXYzKzLTofUInT2a14tgeIE/vNsDQwLfby6ezRvmoNhmpmsPZw2LAcPeRpVgsKVyn8Jnt7Zq3w/DsYsZsVm5gTygcoaY0HaNKDPzSawD8PxpKkYmIJLAqDmkzl0GkbTVL8NxxOmKA0OmUaHMTO2vKQPdQbDNTWv3OH40lIxIEIFaFHOwBltuUz3VkeD2L1tCt+4LjT5QEad0UF/SlKCKmlKBSlKBSlKBSlKBSlKBSlKBSlKBSlKCKw/SjjyYCx1rqWlgqqO1iCdT2CFOtZisV0j4KmOsGy5jtVhurDY/5PxqWq00a3Hd95Z7z7a6tLu9LxbvWsW7OyOrfdBuVBmKlgCozRB3O81sHEePXUvsqXMOECKQLrMrBiuaWMRBBHb2euta4Z0CvvdtpiSBasyJGvWS7PoPwjmgz3Gtl4twi499mXDWLiFVALEi5mRTBnu2AHqPfWV1i1xPt7Qjh4wxczWfz4U/CF43iZALYTMTkyreJPWahV286B31neFNfKTiVRX00tksuwnU+uf8VgMPwu+ksuEsKxIbRieZGLLrPYTPxrIWL2PzAPas5czScxByTyxrv3z6t5MbPNZ2lBSgUpSgVFTUUE0pSgUpSgUpSgUpWMxGOuo8CyWWQAQYgaanQz2936Bk6VhrfE77Nl8GI0BktGhkd2+m3/ANTUmPxPbh/xOPLAECMpOh31+HroMvSsOvEsRCE4VhmIBGcSusEmBGg1qb3EcQsRhi0jscaGCY27wB76DL0rE3OIX1/8MTodnG8mBt3Qdu2qDxLEaRhW1/nGnt0//eqgzNKxq4y8VnqCGkcpfcGdZjTXsocbelYsGCDMsNG7B69Bv7KDJUrDjid85v8ApjykDy4mSJI5dQAZ93wm5xK+GyjCseaJziIgEMdNpMe7toMvSsfhcbda4VewUUTzFgZiIgAe2shQKUpQRSlKBSlKCaippQKUpQRSlKCailKBSlKBSlKBSlKBSlKBSlKBSlKBSlKCaippQRSlKCaUpQKUpQ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3" name="Picture 1"/>
          <p:cNvPicPr>
            <a:picLocks noGrp="1" noChangeAspect="1" noChangeArrowheads="1"/>
          </p:cNvPicPr>
          <p:nvPr>
            <p:ph idx="1"/>
          </p:nvPr>
        </p:nvPicPr>
        <p:blipFill>
          <a:blip r:embed="rId2" cstate="print"/>
          <a:srcRect/>
          <a:stretch>
            <a:fillRect/>
          </a:stretch>
        </p:blipFill>
        <p:spPr bwMode="auto">
          <a:xfrm>
            <a:off x="1676400" y="1295400"/>
            <a:ext cx="6096000" cy="4897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descr="ESC_AMI-STEMI_2017_for TF_18-08-17-V2final_JPG some slides 200817 - Copy0009.jpg"/>
          <p:cNvPicPr>
            <a:picLocks noChangeAspect="1"/>
          </p:cNvPicPr>
          <p:nvPr/>
        </p:nvPicPr>
        <p:blipFill>
          <a:blip r:embed="rId2" cstate="print"/>
          <a:srcRect/>
          <a:stretch>
            <a:fillRect/>
          </a:stretch>
        </p:blipFill>
        <p:spPr bwMode="auto">
          <a:xfrm>
            <a:off x="0" y="357188"/>
            <a:ext cx="9144000" cy="5500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cstate="print"/>
          <a:srcRect/>
          <a:stretch>
            <a:fillRect/>
          </a:stretch>
        </p:blipFill>
        <p:spPr bwMode="auto">
          <a:xfrm>
            <a:off x="1371600" y="1600200"/>
            <a:ext cx="6492866" cy="4324350"/>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cstate="print"/>
          <a:srcRect/>
          <a:stretch>
            <a:fillRect/>
          </a:stretch>
        </p:blipFill>
        <p:spPr bwMode="auto">
          <a:xfrm>
            <a:off x="1219200" y="1828800"/>
            <a:ext cx="6709295" cy="4324350"/>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ESC_AMI-STEMI_2017_for TF_18-08-17-V2final_JPG some slides 200817 - Copy0010.jpg"/>
          <p:cNvPicPr>
            <a:picLocks noChangeAspect="1"/>
          </p:cNvPicPr>
          <p:nvPr/>
        </p:nvPicPr>
        <p:blipFill>
          <a:blip r:embed="rId2" cstate="print"/>
          <a:srcRect/>
          <a:stretch>
            <a:fillRect/>
          </a:stretch>
        </p:blipFill>
        <p:spPr bwMode="auto">
          <a:xfrm>
            <a:off x="0" y="357188"/>
            <a:ext cx="9144000" cy="5643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Left Main Pattern</a:t>
            </a:r>
            <a:endParaRPr lang="en-US" dirty="0"/>
          </a:p>
        </p:txBody>
      </p:sp>
      <p:pic>
        <p:nvPicPr>
          <p:cNvPr id="23554" name="Picture 2"/>
          <p:cNvPicPr>
            <a:picLocks noGrp="1" noChangeAspect="1" noChangeArrowheads="1"/>
          </p:cNvPicPr>
          <p:nvPr>
            <p:ph idx="1"/>
          </p:nvPr>
        </p:nvPicPr>
        <p:blipFill>
          <a:blip r:embed="rId2" cstate="print"/>
          <a:srcRect/>
          <a:stretch>
            <a:fillRect/>
          </a:stretch>
        </p:blipFill>
        <p:spPr bwMode="auto">
          <a:xfrm>
            <a:off x="1371600" y="2590800"/>
            <a:ext cx="6248400" cy="3048000"/>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Left Main Pattern</a:t>
            </a:r>
            <a:endParaRPr lang="en-US" dirty="0"/>
          </a:p>
        </p:txBody>
      </p:sp>
      <p:pic>
        <p:nvPicPr>
          <p:cNvPr id="22530" name="Picture 2"/>
          <p:cNvPicPr>
            <a:picLocks noGrp="1" noChangeAspect="1" noChangeArrowheads="1"/>
          </p:cNvPicPr>
          <p:nvPr>
            <p:ph idx="1"/>
          </p:nvPr>
        </p:nvPicPr>
        <p:blipFill>
          <a:blip r:embed="rId2" cstate="print"/>
          <a:srcRect/>
          <a:stretch>
            <a:fillRect/>
          </a:stretch>
        </p:blipFill>
        <p:spPr bwMode="auto">
          <a:xfrm>
            <a:off x="685800" y="2667000"/>
            <a:ext cx="7924801" cy="3429000"/>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Left Main Pattern</a:t>
            </a:r>
            <a:endParaRPr lang="en-US" dirty="0"/>
          </a:p>
        </p:txBody>
      </p:sp>
      <p:pic>
        <p:nvPicPr>
          <p:cNvPr id="21506" name="Picture 2"/>
          <p:cNvPicPr>
            <a:picLocks noGrp="1" noChangeAspect="1" noChangeArrowheads="1"/>
          </p:cNvPicPr>
          <p:nvPr>
            <p:ph idx="1"/>
          </p:nvPr>
        </p:nvPicPr>
        <p:blipFill>
          <a:blip r:embed="rId2" cstate="print"/>
          <a:srcRect/>
          <a:stretch>
            <a:fillRect/>
          </a:stretch>
        </p:blipFill>
        <p:spPr bwMode="auto">
          <a:xfrm>
            <a:off x="381000" y="2362200"/>
            <a:ext cx="8229600" cy="3986213"/>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ESC_AMI-STEMI_2017_for TF_18-08-17-V2final_JPG some slides 200817 - Copy0011.jpg"/>
          <p:cNvPicPr>
            <a:picLocks noChangeAspect="1"/>
          </p:cNvPicPr>
          <p:nvPr/>
        </p:nvPicPr>
        <p:blipFill>
          <a:blip r:embed="rId2" cstate="print"/>
          <a:srcRect/>
          <a:stretch>
            <a:fillRect/>
          </a:stretch>
        </p:blipFill>
        <p:spPr bwMode="auto">
          <a:xfrm>
            <a:off x="0" y="357188"/>
            <a:ext cx="9144000" cy="5643562"/>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r>
              <a:rPr lang="en-US" dirty="0" smtClean="0">
                <a:solidFill>
                  <a:srgbClr val="FF0000"/>
                </a:solidFill>
              </a:rPr>
              <a:t>Type 5: </a:t>
            </a:r>
            <a:r>
              <a:rPr lang="en-US" dirty="0" smtClean="0"/>
              <a:t>Myocardial Infarction Related to CABG</a:t>
            </a:r>
          </a:p>
          <a:p>
            <a:pPr>
              <a:buNone/>
            </a:pPr>
            <a:endParaRPr lang="en-US" dirty="0" smtClean="0"/>
          </a:p>
          <a:p>
            <a:pPr>
              <a:buNone/>
            </a:pPr>
            <a:r>
              <a:rPr lang="en-US" dirty="0" smtClean="0"/>
              <a:t>   MI associated with CABG is arbitrarily defined by elevation of cardiac biomarker values to &gt;10 × the 99th percentile URL in patients with normal baseline </a:t>
            </a:r>
            <a:r>
              <a:rPr lang="en-US" dirty="0" err="1" smtClean="0"/>
              <a:t>cTn</a:t>
            </a:r>
            <a:r>
              <a:rPr lang="en-US" dirty="0" smtClean="0"/>
              <a:t> values (&lt;99th percentile URL). In addition, either: </a:t>
            </a:r>
          </a:p>
          <a:p>
            <a:pPr>
              <a:buNone/>
            </a:pPr>
            <a:r>
              <a:rPr lang="en-US" dirty="0" smtClean="0"/>
              <a:t>  (1) new pathologic Q waves or new LBBB, </a:t>
            </a:r>
          </a:p>
          <a:p>
            <a:pPr>
              <a:buNone/>
            </a:pPr>
            <a:r>
              <a:rPr lang="en-US" dirty="0" smtClean="0"/>
              <a:t>  (2) </a:t>
            </a:r>
            <a:r>
              <a:rPr lang="en-US" dirty="0" err="1" smtClean="0"/>
              <a:t>angiographically</a:t>
            </a:r>
            <a:r>
              <a:rPr lang="en-US" dirty="0" smtClean="0"/>
              <a:t> documented new graft or new native coronary artery occlusion, or </a:t>
            </a:r>
          </a:p>
          <a:p>
            <a:pPr>
              <a:buNone/>
            </a:pPr>
            <a:r>
              <a:rPr lang="en-US" dirty="0" smtClean="0"/>
              <a:t>   (3) imaging evidence of new loss of viable myocardium or new regional wall motion abnormality is required.</a:t>
            </a:r>
            <a:endParaRPr lang="en-US"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ESC_AMI-STEMI_2017_for TF_18-08-17-V2final_JPG some slides 200817 - Copy0014.jpg"/>
          <p:cNvPicPr>
            <a:picLocks noChangeAspect="1"/>
          </p:cNvPicPr>
          <p:nvPr/>
        </p:nvPicPr>
        <p:blipFill>
          <a:blip r:embed="rId2" cstate="print"/>
          <a:srcRect/>
          <a:stretch>
            <a:fillRect/>
          </a:stretch>
        </p:blipFill>
        <p:spPr bwMode="auto">
          <a:xfrm>
            <a:off x="0" y="357188"/>
            <a:ext cx="9144000" cy="5715000"/>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descr="ESC_AMI-STEMI_2017_for TF_18-08-17-V2final_JPG some slides 200817 - Copy0023.jpg"/>
          <p:cNvPicPr>
            <a:picLocks noChangeAspect="1"/>
          </p:cNvPicPr>
          <p:nvPr/>
        </p:nvPicPr>
        <p:blipFill>
          <a:blip r:embed="rId2" cstate="print"/>
          <a:srcRect/>
          <a:stretch>
            <a:fillRect/>
          </a:stretch>
        </p:blipFill>
        <p:spPr bwMode="auto">
          <a:xfrm>
            <a:off x="0" y="428625"/>
            <a:ext cx="9144000" cy="5786438"/>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descr="ESC_AMI-STEMI_2017_for TF_18-08-17-V2final_JPG some slides 200817 - Copy0024.jpg"/>
          <p:cNvPicPr>
            <a:picLocks noChangeAspect="1"/>
          </p:cNvPicPr>
          <p:nvPr/>
        </p:nvPicPr>
        <p:blipFill>
          <a:blip r:embed="rId2" cstate="print"/>
          <a:srcRect/>
          <a:stretch>
            <a:fillRect/>
          </a:stretch>
        </p:blipFill>
        <p:spPr bwMode="auto">
          <a:xfrm>
            <a:off x="0" y="428625"/>
            <a:ext cx="9144000" cy="5643563"/>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ESC_AMI-STEMI_2017_for TF_18-08-17-V2final_JPG some slides 200817 - Copy0025.jpg"/>
          <p:cNvPicPr>
            <a:picLocks noChangeAspect="1"/>
          </p:cNvPicPr>
          <p:nvPr/>
        </p:nvPicPr>
        <p:blipFill>
          <a:blip r:embed="rId2" cstate="print"/>
          <a:srcRect/>
          <a:stretch>
            <a:fillRect/>
          </a:stretch>
        </p:blipFill>
        <p:spPr bwMode="auto">
          <a:xfrm>
            <a:off x="0" y="500063"/>
            <a:ext cx="9144000" cy="5643562"/>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descr="ESC_AMI-STEMI_2017_for TF_18-08-17-V2final_JPG some slides 200817 - Copy0026.jpg"/>
          <p:cNvPicPr>
            <a:picLocks noChangeAspect="1"/>
          </p:cNvPicPr>
          <p:nvPr/>
        </p:nvPicPr>
        <p:blipFill>
          <a:blip r:embed="rId2" cstate="print"/>
          <a:srcRect/>
          <a:stretch>
            <a:fillRect/>
          </a:stretch>
        </p:blipFill>
        <p:spPr bwMode="auto">
          <a:xfrm>
            <a:off x="0" y="500063"/>
            <a:ext cx="9144000" cy="5572125"/>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descr="ESC_AMI-STEMI_2017_for TF_18-08-17-V2final_JPG some slides 200817 - Copy0027.jpg"/>
          <p:cNvPicPr>
            <a:picLocks noChangeAspect="1"/>
          </p:cNvPicPr>
          <p:nvPr/>
        </p:nvPicPr>
        <p:blipFill>
          <a:blip r:embed="rId2" cstate="print"/>
          <a:srcRect/>
          <a:stretch>
            <a:fillRect/>
          </a:stretch>
        </p:blipFill>
        <p:spPr bwMode="auto">
          <a:xfrm>
            <a:off x="0" y="500063"/>
            <a:ext cx="9144000" cy="5429250"/>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descr="ESC_AMI-STEMI_2017_for TF_18-08-17-V2final_JPG some slides 200817 - Copy0036.jpg"/>
          <p:cNvPicPr>
            <a:picLocks noChangeAspect="1"/>
          </p:cNvPicPr>
          <p:nvPr/>
        </p:nvPicPr>
        <p:blipFill>
          <a:blip r:embed="rId2" cstate="print"/>
          <a:srcRect/>
          <a:stretch>
            <a:fillRect/>
          </a:stretch>
        </p:blipFill>
        <p:spPr bwMode="auto">
          <a:xfrm>
            <a:off x="0" y="428625"/>
            <a:ext cx="9144000" cy="5572125"/>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descr="ESC_AMI-STEMI_2017_for TF_18-08-17-V2final_JPG some slides 200817 - Copy0037.jpg"/>
          <p:cNvPicPr>
            <a:picLocks noChangeAspect="1"/>
          </p:cNvPicPr>
          <p:nvPr/>
        </p:nvPicPr>
        <p:blipFill>
          <a:blip r:embed="rId2" cstate="print"/>
          <a:srcRect/>
          <a:stretch>
            <a:fillRect/>
          </a:stretch>
        </p:blipFill>
        <p:spPr bwMode="auto">
          <a:xfrm>
            <a:off x="0" y="428625"/>
            <a:ext cx="9144000" cy="5643563"/>
          </a:xfrm>
          <a:prstGeom prst="rect">
            <a:avLst/>
          </a:prstGeom>
          <a:noFill/>
          <a:ln w="9525">
            <a:noFill/>
            <a:miter lim="800000"/>
            <a:headEnd/>
            <a:tailEnd/>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ESC_AMI-STEMI_2017_for TF_18-08-17-V2final_JPG some slides 200817 - Copy0038.jpg"/>
          <p:cNvPicPr>
            <a:picLocks noChangeAspect="1"/>
          </p:cNvPicPr>
          <p:nvPr/>
        </p:nvPicPr>
        <p:blipFill>
          <a:blip r:embed="rId2" cstate="print"/>
          <a:srcRect/>
          <a:stretch>
            <a:fillRect/>
          </a:stretch>
        </p:blipFill>
        <p:spPr bwMode="auto">
          <a:xfrm>
            <a:off x="0" y="428625"/>
            <a:ext cx="9144000" cy="5500688"/>
          </a:xfrm>
          <a:prstGeom prst="rect">
            <a:avLst/>
          </a:prstGeom>
          <a:noFill/>
          <a:ln w="9525">
            <a:noFill/>
            <a:miter lim="800000"/>
            <a:headEnd/>
            <a:tailEnd/>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descr="ESC_AMI-STEMI_2017_for TF_18-08-17-V2final_JPG some slides 200817 - Copy0039.jpg"/>
          <p:cNvPicPr>
            <a:picLocks noChangeAspect="1"/>
          </p:cNvPicPr>
          <p:nvPr/>
        </p:nvPicPr>
        <p:blipFill>
          <a:blip r:embed="rId2" cstate="print"/>
          <a:srcRect/>
          <a:stretch>
            <a:fillRect/>
          </a:stretch>
        </p:blipFill>
        <p:spPr bwMode="auto">
          <a:xfrm>
            <a:off x="0" y="500063"/>
            <a:ext cx="9144000" cy="5572125"/>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04800" y="1295400"/>
            <a:ext cx="8229600" cy="4325112"/>
          </a:xfrm>
        </p:spPr>
        <p:txBody>
          <a:bodyPr>
            <a:normAutofit fontScale="47500" lnSpcReduction="20000"/>
          </a:bodyPr>
          <a:lstStyle/>
          <a:p>
            <a:r>
              <a:rPr lang="en-US" sz="3300" dirty="0" smtClean="0"/>
              <a:t>When acute coronary </a:t>
            </a:r>
            <a:r>
              <a:rPr lang="en-US" sz="3300" dirty="0" err="1" smtClean="0"/>
              <a:t>atherothrombosis</a:t>
            </a:r>
            <a:r>
              <a:rPr lang="en-US" sz="3300" dirty="0" smtClean="0"/>
              <a:t> occurs, the resulting intracoronary thrombus may:</a:t>
            </a:r>
          </a:p>
          <a:p>
            <a:pPr>
              <a:buNone/>
            </a:pPr>
            <a:endParaRPr lang="en-US" sz="3300" dirty="0" smtClean="0"/>
          </a:p>
          <a:p>
            <a:pPr>
              <a:buFont typeface="Wingdings" pitchFamily="2" charset="2"/>
              <a:buChar char="Ø"/>
            </a:pPr>
            <a:r>
              <a:rPr lang="en-US" sz="3300" dirty="0" smtClean="0"/>
              <a:t>     obstruct partially, which generally leads to myocardial ischemia in the absence of ST elevation, or </a:t>
            </a:r>
          </a:p>
          <a:p>
            <a:pPr>
              <a:buFont typeface="Wingdings" pitchFamily="2" charset="2"/>
              <a:buChar char="Ø"/>
            </a:pPr>
            <a:r>
              <a:rPr lang="en-US" sz="3300" dirty="0" smtClean="0"/>
              <a:t>     occlude completely and cause </a:t>
            </a:r>
            <a:r>
              <a:rPr lang="en-US" sz="3300" dirty="0" err="1" smtClean="0"/>
              <a:t>transmural</a:t>
            </a:r>
            <a:r>
              <a:rPr lang="en-US" sz="3300" dirty="0" smtClean="0"/>
              <a:t> myocardial ischemia and STEMI. </a:t>
            </a:r>
          </a:p>
          <a:p>
            <a:pPr>
              <a:buNone/>
            </a:pPr>
            <a:endParaRPr lang="en-US" sz="3300" dirty="0" smtClean="0"/>
          </a:p>
          <a:p>
            <a:pPr>
              <a:buNone/>
            </a:pPr>
            <a:endParaRPr lang="en-US" sz="3300" dirty="0" smtClean="0"/>
          </a:p>
          <a:p>
            <a:r>
              <a:rPr lang="en-US" sz="3300" dirty="0" smtClean="0"/>
              <a:t>    Before the </a:t>
            </a:r>
            <a:r>
              <a:rPr lang="en-US" sz="3300" dirty="0" err="1" smtClean="0"/>
              <a:t>fibrinolytic</a:t>
            </a:r>
            <a:r>
              <a:rPr lang="en-US" sz="3300" dirty="0" smtClean="0"/>
              <a:t> era, clinicians typically divided patients with MI into:</a:t>
            </a:r>
          </a:p>
          <a:p>
            <a:pPr>
              <a:buNone/>
            </a:pPr>
            <a:endParaRPr lang="en-US" sz="3300" dirty="0" smtClean="0"/>
          </a:p>
          <a:p>
            <a:pPr>
              <a:buFont typeface="Wingdings" pitchFamily="2" charset="2"/>
              <a:buChar char="Ø"/>
            </a:pPr>
            <a:r>
              <a:rPr lang="en-US" sz="3300" dirty="0" smtClean="0"/>
              <a:t>      Q wave-MI ( </a:t>
            </a:r>
            <a:r>
              <a:rPr lang="en-US" sz="3300" dirty="0" err="1" smtClean="0"/>
              <a:t>Transmural</a:t>
            </a:r>
            <a:r>
              <a:rPr lang="en-US" sz="3300" dirty="0" smtClean="0"/>
              <a:t> MI)</a:t>
            </a:r>
          </a:p>
          <a:p>
            <a:pPr>
              <a:buFont typeface="Wingdings" pitchFamily="2" charset="2"/>
              <a:buChar char="Ø"/>
            </a:pPr>
            <a:r>
              <a:rPr lang="en-US" sz="3300" dirty="0" smtClean="0"/>
              <a:t>      Non–Q wave MI (</a:t>
            </a:r>
            <a:r>
              <a:rPr lang="en-US" sz="3300" dirty="0" err="1" smtClean="0"/>
              <a:t>Subendocardial</a:t>
            </a:r>
            <a:r>
              <a:rPr lang="en-US" sz="3300" dirty="0" smtClean="0"/>
              <a:t> MI) Contemporary studies using  </a:t>
            </a:r>
          </a:p>
          <a:p>
            <a:pPr>
              <a:buNone/>
            </a:pPr>
            <a:endParaRPr lang="en-US" sz="3300" dirty="0" smtClean="0"/>
          </a:p>
          <a:p>
            <a:r>
              <a:rPr lang="en-US" sz="3300" dirty="0" smtClean="0"/>
              <a:t>CMR indicate that the development of a Q wave on the ECG depends more on the size of the infarct than on the depth of mural involvement. Thus the use of ACS is the more appropriate. </a:t>
            </a:r>
          </a:p>
          <a:p>
            <a:pPr>
              <a:buFont typeface="Wingdings" pitchFamily="2" charset="2"/>
              <a:buChar char="Ø"/>
            </a:pPr>
            <a:endParaRPr lang="en-US" dirty="0" smtClean="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descr="ESC_AMI-STEMI_2017_for TF_18-08-17-V2final_JPG some slides 200817 - Copy0040.jpg"/>
          <p:cNvPicPr>
            <a:picLocks noChangeAspect="1"/>
          </p:cNvPicPr>
          <p:nvPr/>
        </p:nvPicPr>
        <p:blipFill>
          <a:blip r:embed="rId2" cstate="print"/>
          <a:srcRect/>
          <a:stretch>
            <a:fillRect/>
          </a:stretch>
        </p:blipFill>
        <p:spPr bwMode="auto">
          <a:xfrm>
            <a:off x="0" y="357188"/>
            <a:ext cx="9144000" cy="5643562"/>
          </a:xfrm>
          <a:prstGeom prst="rect">
            <a:avLst/>
          </a:prstGeom>
          <a:noFill/>
          <a:ln w="9525">
            <a:noFill/>
            <a:miter lim="8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descr="ESC_AMI-STEMI_2017_for TF_18-08-17-V2final_JPG some slides 200817 - Copy0041.jpg"/>
          <p:cNvPicPr>
            <a:picLocks noChangeAspect="1"/>
          </p:cNvPicPr>
          <p:nvPr/>
        </p:nvPicPr>
        <p:blipFill>
          <a:blip r:embed="rId2" cstate="print"/>
          <a:srcRect/>
          <a:stretch>
            <a:fillRect/>
          </a:stretch>
        </p:blipFill>
        <p:spPr bwMode="auto">
          <a:xfrm>
            <a:off x="0" y="571500"/>
            <a:ext cx="9144000" cy="5786438"/>
          </a:xfrm>
          <a:prstGeom prst="rect">
            <a:avLst/>
          </a:prstGeom>
          <a:noFill/>
          <a:ln w="9525">
            <a:noFill/>
            <a:miter lim="800000"/>
            <a:headEnd/>
            <a:tailEnd/>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descr="ESC_AMI-STEMI_2017_for TF_18-08-17-V2final_JPG some slides 200817 - Copy0042.jpg"/>
          <p:cNvPicPr>
            <a:picLocks noChangeAspect="1"/>
          </p:cNvPicPr>
          <p:nvPr/>
        </p:nvPicPr>
        <p:blipFill>
          <a:blip r:embed="rId2" cstate="print"/>
          <a:srcRect/>
          <a:stretch>
            <a:fillRect/>
          </a:stretch>
        </p:blipFill>
        <p:spPr bwMode="auto">
          <a:xfrm>
            <a:off x="0" y="500063"/>
            <a:ext cx="9144000" cy="5715000"/>
          </a:xfrm>
          <a:prstGeom prst="rect">
            <a:avLst/>
          </a:prstGeom>
          <a:noFill/>
          <a:ln w="9525">
            <a:no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descr="ESC_AMI-STEMI_2017_for TF_18-08-17-V2final_JPG some slides 200817 - Copy0043.jpg"/>
          <p:cNvPicPr>
            <a:picLocks noChangeAspect="1"/>
          </p:cNvPicPr>
          <p:nvPr/>
        </p:nvPicPr>
        <p:blipFill>
          <a:blip r:embed="rId2" cstate="print"/>
          <a:srcRect/>
          <a:stretch>
            <a:fillRect/>
          </a:stretch>
        </p:blipFill>
        <p:spPr bwMode="auto">
          <a:xfrm>
            <a:off x="0" y="500063"/>
            <a:ext cx="9144000" cy="5500687"/>
          </a:xfrm>
          <a:prstGeom prst="rect">
            <a:avLst/>
          </a:prstGeom>
          <a:noFill/>
          <a:ln w="9525">
            <a:no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0" y="380999"/>
            <a:ext cx="9753600" cy="6477001"/>
          </a:xfrm>
          <a:prstGeom prst="rect">
            <a:avLst/>
          </a:prstGeom>
          <a:noFill/>
          <a:ln w="9525">
            <a:noFill/>
            <a:miter lim="800000"/>
            <a:headEnd/>
            <a:tailEn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descr="ESC_AMI-STEMI_2017_for TF_18-08-17-V2final_JPG some slides 200817 - Copy0044.jpg"/>
          <p:cNvPicPr>
            <a:picLocks noChangeAspect="1"/>
          </p:cNvPicPr>
          <p:nvPr/>
        </p:nvPicPr>
        <p:blipFill>
          <a:blip r:embed="rId2" cstate="print"/>
          <a:srcRect/>
          <a:stretch>
            <a:fillRect/>
          </a:stretch>
        </p:blipFill>
        <p:spPr bwMode="auto">
          <a:xfrm>
            <a:off x="0" y="428625"/>
            <a:ext cx="9144000" cy="5715000"/>
          </a:xfrm>
          <a:prstGeom prst="rect">
            <a:avLst/>
          </a:prstGeom>
          <a:noFill/>
          <a:ln w="9525">
            <a:noFill/>
            <a:miter lim="800000"/>
            <a:headEnd/>
            <a:tailEnd/>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0" y="304800"/>
            <a:ext cx="9144000" cy="5867401"/>
          </a:xfrm>
          <a:prstGeom prst="rect">
            <a:avLst/>
          </a:prstGeom>
          <a:noFill/>
          <a:ln w="9525">
            <a:noFill/>
            <a:miter lim="800000"/>
            <a:headEnd/>
            <a:tailEnd/>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descr="ESC_AMI-STEMI_2017_for TF_18-08-17-V2final_JPG some slides 200817 - Copy0051.jpg"/>
          <p:cNvPicPr>
            <a:picLocks noChangeAspect="1"/>
          </p:cNvPicPr>
          <p:nvPr/>
        </p:nvPicPr>
        <p:blipFill>
          <a:blip r:embed="rId2" cstate="print"/>
          <a:srcRect/>
          <a:stretch>
            <a:fillRect/>
          </a:stretch>
        </p:blipFill>
        <p:spPr bwMode="auto">
          <a:xfrm>
            <a:off x="0" y="500063"/>
            <a:ext cx="9144000" cy="5786437"/>
          </a:xfrm>
          <a:prstGeom prst="rect">
            <a:avLst/>
          </a:prstGeom>
          <a:noFill/>
          <a:ln w="9525">
            <a:noFill/>
            <a:miter lim="800000"/>
            <a:headEnd/>
            <a:tailEnd/>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descr="ESC_AMI-STEMI_2017_for TF_18-08-17-V2final_JPG some slides 200817 - Copy0052.jpg"/>
          <p:cNvPicPr>
            <a:picLocks noChangeAspect="1"/>
          </p:cNvPicPr>
          <p:nvPr/>
        </p:nvPicPr>
        <p:blipFill>
          <a:blip r:embed="rId2" cstate="print"/>
          <a:srcRect/>
          <a:stretch>
            <a:fillRect/>
          </a:stretch>
        </p:blipFill>
        <p:spPr bwMode="auto">
          <a:xfrm>
            <a:off x="0" y="571500"/>
            <a:ext cx="9144000" cy="5715000"/>
          </a:xfrm>
          <a:prstGeom prst="rect">
            <a:avLst/>
          </a:prstGeom>
          <a:noFill/>
          <a:ln w="9525">
            <a:noFill/>
            <a:miter lim="800000"/>
            <a:headEnd/>
            <a:tailEnd/>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descr="ESC_AMI-STEMI_2017_for TF_18-08-17-V2final_JPG some slides 200817 - Copy0054.jpg"/>
          <p:cNvPicPr>
            <a:picLocks noChangeAspect="1"/>
          </p:cNvPicPr>
          <p:nvPr/>
        </p:nvPicPr>
        <p:blipFill>
          <a:blip r:embed="rId2" cstate="print"/>
          <a:srcRect/>
          <a:stretch>
            <a:fillRect/>
          </a:stretch>
        </p:blipFill>
        <p:spPr bwMode="auto">
          <a:xfrm>
            <a:off x="0" y="500063"/>
            <a:ext cx="9144000" cy="5715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62500" lnSpcReduction="20000"/>
          </a:bodyPr>
          <a:lstStyle/>
          <a:p>
            <a:pPr>
              <a:buNone/>
            </a:pPr>
            <a:endParaRPr lang="en-US" dirty="0" smtClean="0"/>
          </a:p>
          <a:p>
            <a:r>
              <a:rPr lang="en-US" dirty="0" smtClean="0"/>
              <a:t> Further classification of ACS patients:</a:t>
            </a:r>
          </a:p>
          <a:p>
            <a:endParaRPr lang="en-US" dirty="0" smtClean="0"/>
          </a:p>
          <a:p>
            <a:pPr>
              <a:buFont typeface="Wingdings" pitchFamily="2" charset="2"/>
              <a:buChar char="Ø"/>
            </a:pPr>
            <a:r>
              <a:rPr lang="en-US" dirty="0" smtClean="0"/>
              <a:t>ST-segment elevation (STEMI):  are  candidates for </a:t>
            </a:r>
            <a:r>
              <a:rPr lang="en-US" dirty="0" smtClean="0">
                <a:solidFill>
                  <a:srgbClr val="FF0000"/>
                </a:solidFill>
              </a:rPr>
              <a:t>reperfusion therapy </a:t>
            </a:r>
            <a:r>
              <a:rPr lang="en-US" dirty="0" smtClean="0"/>
              <a:t>(either pharmacologic or catheter based) to restore flow in the occluded </a:t>
            </a:r>
            <a:r>
              <a:rPr lang="en-US" dirty="0" err="1" smtClean="0"/>
              <a:t>epicardial</a:t>
            </a:r>
            <a:r>
              <a:rPr lang="en-US" dirty="0" smtClean="0"/>
              <a:t> infarct-related artery</a:t>
            </a:r>
          </a:p>
          <a:p>
            <a:pPr>
              <a:buFont typeface="Wingdings" pitchFamily="2" charset="2"/>
              <a:buChar char="Ø"/>
            </a:pPr>
            <a:endParaRPr lang="en-US" dirty="0" smtClean="0"/>
          </a:p>
          <a:p>
            <a:pPr>
              <a:buFont typeface="Wingdings" pitchFamily="2" charset="2"/>
              <a:buChar char="Ø"/>
            </a:pPr>
            <a:r>
              <a:rPr lang="en-US" dirty="0" smtClean="0"/>
              <a:t>Non–ST-segment elevation  (Non-STEMI) : elevation </a:t>
            </a:r>
            <a:r>
              <a:rPr lang="en-US" dirty="0" smtClean="0">
                <a:solidFill>
                  <a:srgbClr val="FF0000"/>
                </a:solidFill>
              </a:rPr>
              <a:t>are not candidates </a:t>
            </a:r>
            <a:r>
              <a:rPr lang="en-US" dirty="0" smtClean="0"/>
              <a:t>for pharmacologic reperfusion but should receive anti-ischemic and antithrombotic therapy, followed in most cases by </a:t>
            </a:r>
            <a:r>
              <a:rPr lang="en-US" dirty="0" smtClean="0">
                <a:solidFill>
                  <a:srgbClr val="FF0000"/>
                </a:solidFill>
              </a:rPr>
              <a:t>PCI</a:t>
            </a:r>
            <a:r>
              <a:rPr lang="en-US" dirty="0" smtClean="0"/>
              <a:t>.</a:t>
            </a:r>
          </a:p>
          <a:p>
            <a:pPr>
              <a:buFont typeface="Wingdings" pitchFamily="2" charset="2"/>
              <a:buChar char="Ø"/>
            </a:pPr>
            <a:endParaRPr lang="en-US" dirty="0" smtClean="0"/>
          </a:p>
          <a:p>
            <a:pPr>
              <a:buFont typeface="Wingdings" pitchFamily="2" charset="2"/>
              <a:buChar char="Ø"/>
            </a:pPr>
            <a:r>
              <a:rPr lang="en-US" dirty="0" smtClean="0"/>
              <a:t>Angiographic studies performed in the earliest hours of STEMI find an approximately </a:t>
            </a:r>
            <a:r>
              <a:rPr lang="en-US" dirty="0" smtClean="0">
                <a:solidFill>
                  <a:srgbClr val="FF0000"/>
                </a:solidFill>
              </a:rPr>
              <a:t>90% incidence </a:t>
            </a:r>
            <a:r>
              <a:rPr lang="en-US" dirty="0" smtClean="0"/>
              <a:t>of total occlusion of the infarct-related vessel. </a:t>
            </a:r>
            <a:r>
              <a:rPr lang="en-US" dirty="0" smtClean="0">
                <a:solidFill>
                  <a:srgbClr val="FF0000"/>
                </a:solidFill>
              </a:rPr>
              <a:t>Spontaneous</a:t>
            </a:r>
            <a:r>
              <a:rPr lang="en-US" dirty="0" smtClean="0"/>
              <a:t> </a:t>
            </a:r>
            <a:r>
              <a:rPr lang="en-US" dirty="0" err="1" smtClean="0"/>
              <a:t>fibrinolysis</a:t>
            </a:r>
            <a:r>
              <a:rPr lang="en-US" dirty="0" smtClean="0"/>
              <a:t> of the thrombotic occlusion can occur in the period following the onset of MI. Pharmacologic </a:t>
            </a:r>
            <a:r>
              <a:rPr lang="en-US" dirty="0" err="1" smtClean="0"/>
              <a:t>fibrinolysis</a:t>
            </a:r>
            <a:r>
              <a:rPr lang="en-US" dirty="0" smtClean="0"/>
              <a:t> and PCI markedly increase the proportion of patients with a patent infarct-related artery early after STEMI.</a:t>
            </a:r>
          </a:p>
          <a:p>
            <a:pPr>
              <a:buNone/>
            </a:pPr>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descr="ESC_AMI-STEMI_2017_for TF_18-08-17-V2final_JPG some slides 200817 - Copy0075.jpg"/>
          <p:cNvPicPr>
            <a:picLocks noChangeAspect="1"/>
          </p:cNvPicPr>
          <p:nvPr/>
        </p:nvPicPr>
        <p:blipFill>
          <a:blip r:embed="rId2" cstate="print"/>
          <a:srcRect/>
          <a:stretch>
            <a:fillRect/>
          </a:stretch>
        </p:blipFill>
        <p:spPr bwMode="auto">
          <a:xfrm>
            <a:off x="0" y="571500"/>
            <a:ext cx="9144000" cy="5643563"/>
          </a:xfrm>
          <a:prstGeom prst="rect">
            <a:avLst/>
          </a:prstGeom>
          <a:noFill/>
          <a:ln w="9525">
            <a:noFill/>
            <a:miter lim="800000"/>
            <a:headEnd/>
            <a:tailEnd/>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ESC_AMI-STEMI_2017_for TF_18-08-17-V2final_JPG some slides 200817 - Copy0076.jpg"/>
          <p:cNvPicPr>
            <a:picLocks noChangeAspect="1"/>
          </p:cNvPicPr>
          <p:nvPr/>
        </p:nvPicPr>
        <p:blipFill>
          <a:blip r:embed="rId2" cstate="print"/>
          <a:srcRect/>
          <a:stretch>
            <a:fillRect/>
          </a:stretch>
        </p:blipFill>
        <p:spPr bwMode="auto">
          <a:xfrm>
            <a:off x="0" y="428625"/>
            <a:ext cx="9144000" cy="5572125"/>
          </a:xfrm>
          <a:prstGeom prst="rect">
            <a:avLst/>
          </a:prstGeom>
          <a:noFill/>
          <a:ln w="9525">
            <a:noFill/>
            <a:miter lim="800000"/>
            <a:headEnd/>
            <a:tailEnd/>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descr="ESC_AMI-STEMI_2017_for TF_18-08-17-V2final_JPG some slides 200817 - Copy0077.jpg"/>
          <p:cNvPicPr>
            <a:picLocks noChangeAspect="1"/>
          </p:cNvPicPr>
          <p:nvPr/>
        </p:nvPicPr>
        <p:blipFill>
          <a:blip r:embed="rId2" cstate="print"/>
          <a:srcRect/>
          <a:stretch>
            <a:fillRect/>
          </a:stretch>
        </p:blipFill>
        <p:spPr bwMode="auto">
          <a:xfrm>
            <a:off x="0" y="500063"/>
            <a:ext cx="9144000" cy="5572125"/>
          </a:xfrm>
          <a:prstGeom prst="rect">
            <a:avLst/>
          </a:prstGeom>
          <a:noFill/>
          <a:ln w="9525">
            <a:noFill/>
            <a:miter lim="8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descr="ESC_AMI-STEMI_2017_for TF_18-08-17-V2final_JPG some slides 200817 - Copy0078.jpg"/>
          <p:cNvPicPr>
            <a:picLocks noChangeAspect="1"/>
          </p:cNvPicPr>
          <p:nvPr/>
        </p:nvPicPr>
        <p:blipFill>
          <a:blip r:embed="rId2" cstate="print"/>
          <a:srcRect/>
          <a:stretch>
            <a:fillRect/>
          </a:stretch>
        </p:blipFill>
        <p:spPr bwMode="auto">
          <a:xfrm>
            <a:off x="0" y="500063"/>
            <a:ext cx="9144000" cy="5643562"/>
          </a:xfrm>
          <a:prstGeom prst="rect">
            <a:avLst/>
          </a:prstGeom>
          <a:noFill/>
          <a:ln w="9525">
            <a:noFill/>
            <a:miter lim="800000"/>
            <a:headEnd/>
            <a:tailEnd/>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descr="ESC_AMI-STEMI_2017_for TF_18-08-17-V2final_JPG some slides 200817 - Copy0079.jpg"/>
          <p:cNvPicPr>
            <a:picLocks noChangeAspect="1"/>
          </p:cNvPicPr>
          <p:nvPr/>
        </p:nvPicPr>
        <p:blipFill>
          <a:blip r:embed="rId2" cstate="print"/>
          <a:srcRect/>
          <a:stretch>
            <a:fillRect/>
          </a:stretch>
        </p:blipFill>
        <p:spPr bwMode="auto">
          <a:xfrm>
            <a:off x="0" y="357188"/>
            <a:ext cx="9144000" cy="5500687"/>
          </a:xfrm>
          <a:prstGeom prst="rect">
            <a:avLst/>
          </a:prstGeom>
          <a:noFill/>
          <a:ln w="9525">
            <a:noFill/>
            <a:miter lim="800000"/>
            <a:headEnd/>
            <a:tailEnd/>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descr="ESC_AMI-STEMI_2017_for TF_18-08-17-V2final_JPG some slides 200817 - Copy0080.jpg"/>
          <p:cNvPicPr>
            <a:picLocks noChangeAspect="1"/>
          </p:cNvPicPr>
          <p:nvPr/>
        </p:nvPicPr>
        <p:blipFill>
          <a:blip r:embed="rId2" cstate="print"/>
          <a:srcRect/>
          <a:stretch>
            <a:fillRect/>
          </a:stretch>
        </p:blipFill>
        <p:spPr bwMode="auto">
          <a:xfrm>
            <a:off x="0" y="571500"/>
            <a:ext cx="9144000" cy="5572125"/>
          </a:xfrm>
          <a:prstGeom prst="rect">
            <a:avLst/>
          </a:prstGeom>
          <a:noFill/>
          <a:ln w="9525">
            <a:noFill/>
            <a:miter lim="800000"/>
            <a:headEnd/>
            <a:tailEnd/>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descr="ESC_AMI-STEMI_2017_for TF_18-08-17-V2final_JPG some slides 200817 - Copy0081.jpg"/>
          <p:cNvPicPr>
            <a:picLocks noChangeAspect="1"/>
          </p:cNvPicPr>
          <p:nvPr/>
        </p:nvPicPr>
        <p:blipFill>
          <a:blip r:embed="rId2" cstate="print"/>
          <a:srcRect/>
          <a:stretch>
            <a:fillRect/>
          </a:stretch>
        </p:blipFill>
        <p:spPr bwMode="auto">
          <a:xfrm>
            <a:off x="0" y="500063"/>
            <a:ext cx="9144000" cy="5572125"/>
          </a:xfrm>
          <a:prstGeom prst="rect">
            <a:avLst/>
          </a:prstGeom>
          <a:noFill/>
          <a:ln w="9525">
            <a:noFill/>
            <a:miter lim="800000"/>
            <a:headEnd/>
            <a:tailEnd/>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descr="ESC_AMI-STEMI_2017_for TF_18-08-17-V2final_JPG some slides 200817 - Copy0082.jpg"/>
          <p:cNvPicPr>
            <a:picLocks noChangeAspect="1"/>
          </p:cNvPicPr>
          <p:nvPr/>
        </p:nvPicPr>
        <p:blipFill>
          <a:blip r:embed="rId2" cstate="print"/>
          <a:srcRect/>
          <a:stretch>
            <a:fillRect/>
          </a:stretch>
        </p:blipFill>
        <p:spPr bwMode="auto">
          <a:xfrm>
            <a:off x="0" y="428625"/>
            <a:ext cx="9144000" cy="5643563"/>
          </a:xfrm>
          <a:prstGeom prst="rect">
            <a:avLst/>
          </a:prstGeom>
          <a:noFill/>
          <a:ln w="9525">
            <a:noFill/>
            <a:miter lim="800000"/>
            <a:headEnd/>
            <a:tailEnd/>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descr="ESC_AMI-STEMI_2017_for TF_18-08-17-V2final_JPG some slides 200817 - Copy0083.jpg"/>
          <p:cNvPicPr>
            <a:picLocks noChangeAspect="1"/>
          </p:cNvPicPr>
          <p:nvPr/>
        </p:nvPicPr>
        <p:blipFill>
          <a:blip r:embed="rId2" cstate="print"/>
          <a:srcRect/>
          <a:stretch>
            <a:fillRect/>
          </a:stretch>
        </p:blipFill>
        <p:spPr bwMode="auto">
          <a:xfrm>
            <a:off x="0" y="357188"/>
            <a:ext cx="9144000" cy="5643562"/>
          </a:xfrm>
          <a:prstGeom prst="rect">
            <a:avLst/>
          </a:prstGeom>
          <a:noFill/>
          <a:ln w="9525">
            <a:noFill/>
            <a:miter lim="800000"/>
            <a:headEnd/>
            <a:tailEnd/>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descr="ESC_AMI-STEMI_2017_for TF_18-08-17-V2final_JPG some slides 200817 - Copy0084.jpg"/>
          <p:cNvPicPr>
            <a:picLocks noChangeAspect="1"/>
          </p:cNvPicPr>
          <p:nvPr/>
        </p:nvPicPr>
        <p:blipFill>
          <a:blip r:embed="rId2" cstate="print"/>
          <a:srcRect/>
          <a:stretch>
            <a:fillRect/>
          </a:stretch>
        </p:blipFill>
        <p:spPr bwMode="auto">
          <a:xfrm>
            <a:off x="0" y="285750"/>
            <a:ext cx="9144000" cy="5929313"/>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a:stretch>
            <a:fillRect/>
          </a:stretch>
        </p:blipFill>
        <p:spPr bwMode="auto">
          <a:xfrm>
            <a:off x="604137" y="2249488"/>
            <a:ext cx="7935725" cy="4324350"/>
          </a:xfrm>
          <a:prstGeom prst="rect">
            <a:avLst/>
          </a:prstGeom>
          <a:noFill/>
          <a:ln w="9525">
            <a:noFill/>
            <a:miter lim="800000"/>
            <a:headEnd/>
            <a:tailEnd/>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descr="ESC_AMI-STEMI_2017_for TF_18-08-17-V2final_JPG some slides 200817 - Copy0085.jpg"/>
          <p:cNvPicPr>
            <a:picLocks noChangeAspect="1"/>
          </p:cNvPicPr>
          <p:nvPr/>
        </p:nvPicPr>
        <p:blipFill>
          <a:blip r:embed="rId2" cstate="print"/>
          <a:srcRect/>
          <a:stretch>
            <a:fillRect/>
          </a:stretch>
        </p:blipFill>
        <p:spPr bwMode="auto">
          <a:xfrm>
            <a:off x="0" y="428625"/>
            <a:ext cx="9144000" cy="5715000"/>
          </a:xfrm>
          <a:prstGeom prst="rect">
            <a:avLst/>
          </a:prstGeom>
          <a:noFill/>
          <a:ln w="9525">
            <a:noFill/>
            <a:miter lim="800000"/>
            <a:headEnd/>
            <a:tailEnd/>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descr="ESC_AMI-STEMI_2017_for TF_18-08-17-V2final_JPG some slides 200817 - Copy0086.jpg"/>
          <p:cNvPicPr>
            <a:picLocks noChangeAspect="1"/>
          </p:cNvPicPr>
          <p:nvPr/>
        </p:nvPicPr>
        <p:blipFill>
          <a:blip r:embed="rId2" cstate="print"/>
          <a:srcRect/>
          <a:stretch>
            <a:fillRect/>
          </a:stretch>
        </p:blipFill>
        <p:spPr bwMode="auto">
          <a:xfrm>
            <a:off x="0" y="428625"/>
            <a:ext cx="9144000" cy="5715000"/>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Cardiogenic</a:t>
            </a:r>
            <a:r>
              <a:rPr lang="en-US" dirty="0" smtClean="0"/>
              <a:t> Shock</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Congestion </a:t>
            </a:r>
            <a:r>
              <a:rPr lang="en-US" dirty="0" smtClean="0"/>
              <a:t>and inadequate tissue or end-organ perfusion secondary to cardiac insufficiency characterize </a:t>
            </a:r>
            <a:r>
              <a:rPr lang="en-US" dirty="0" err="1" smtClean="0"/>
              <a:t>cardiogenic</a:t>
            </a:r>
            <a:r>
              <a:rPr lang="en-US" dirty="0" smtClean="0"/>
              <a:t> shock. </a:t>
            </a:r>
            <a:endParaRPr lang="en-US" dirty="0" smtClean="0"/>
          </a:p>
          <a:p>
            <a:endParaRPr lang="en-US" dirty="0" smtClean="0"/>
          </a:p>
          <a:p>
            <a:r>
              <a:rPr lang="en-US" dirty="0" smtClean="0"/>
              <a:t>This </a:t>
            </a:r>
            <a:r>
              <a:rPr lang="en-US" dirty="0" smtClean="0"/>
              <a:t>reduction in perfusion decreases O2 and nutrient delivery to tissues, which if severe or protracted, can lead to </a:t>
            </a:r>
            <a:r>
              <a:rPr lang="en-US" dirty="0" err="1" smtClean="0"/>
              <a:t>multiorgan</a:t>
            </a:r>
            <a:r>
              <a:rPr lang="en-US" dirty="0" smtClean="0"/>
              <a:t> dysfunction and death</a:t>
            </a:r>
            <a:r>
              <a:rPr lang="en-US" dirty="0" smtClean="0"/>
              <a:t>.</a:t>
            </a:r>
          </a:p>
          <a:p>
            <a:endParaRPr lang="en-US" dirty="0" smtClean="0"/>
          </a:p>
          <a:p>
            <a:r>
              <a:rPr lang="en-US" dirty="0" smtClean="0"/>
              <a:t> </a:t>
            </a:r>
            <a:r>
              <a:rPr lang="en-US" dirty="0" err="1" smtClean="0"/>
              <a:t>Cardiogenic</a:t>
            </a:r>
            <a:r>
              <a:rPr lang="en-US" dirty="0" smtClean="0"/>
              <a:t> shock complicating </a:t>
            </a:r>
            <a:r>
              <a:rPr lang="en-US" dirty="0" smtClean="0"/>
              <a:t>MI results from:</a:t>
            </a:r>
          </a:p>
          <a:p>
            <a:pPr>
              <a:buFont typeface="Wingdings" pitchFamily="2" charset="2"/>
              <a:buChar char="Ø"/>
            </a:pPr>
            <a:r>
              <a:rPr lang="en-US" dirty="0" smtClean="0"/>
              <a:t>LV </a:t>
            </a:r>
            <a:r>
              <a:rPr lang="en-US" dirty="0" smtClean="0"/>
              <a:t>dysfunction (approximately 80%); </a:t>
            </a:r>
            <a:endParaRPr lang="en-US" dirty="0" smtClean="0"/>
          </a:p>
          <a:p>
            <a:pPr>
              <a:buFont typeface="Wingdings" pitchFamily="2" charset="2"/>
              <a:buChar char="Ø"/>
            </a:pPr>
            <a:r>
              <a:rPr lang="en-US" dirty="0" smtClean="0"/>
              <a:t>M</a:t>
            </a:r>
            <a:r>
              <a:rPr lang="en-US" dirty="0" smtClean="0"/>
              <a:t>echanical </a:t>
            </a:r>
            <a:r>
              <a:rPr lang="en-US" dirty="0" smtClean="0"/>
              <a:t>defect (e.g., VSD, papillary muscle </a:t>
            </a:r>
            <a:r>
              <a:rPr lang="en-US" dirty="0" smtClean="0"/>
              <a:t>rupture</a:t>
            </a:r>
            <a:r>
              <a:rPr lang="en-US" dirty="0" smtClean="0"/>
              <a:t>)</a:t>
            </a:r>
            <a:r>
              <a:rPr lang="en-US" dirty="0" smtClean="0"/>
              <a:t> </a:t>
            </a:r>
          </a:p>
          <a:p>
            <a:pPr>
              <a:buFont typeface="Wingdings" pitchFamily="2" charset="2"/>
              <a:buChar char="Ø"/>
            </a:pPr>
            <a:r>
              <a:rPr lang="en-US" dirty="0" smtClean="0"/>
              <a:t>Predominant </a:t>
            </a:r>
            <a:r>
              <a:rPr lang="en-US" dirty="0" smtClean="0"/>
              <a:t>RV </a:t>
            </a:r>
            <a:r>
              <a:rPr lang="en-US" dirty="0" smtClean="0"/>
              <a:t>infarction </a:t>
            </a:r>
          </a:p>
          <a:p>
            <a:pPr>
              <a:buNone/>
            </a:pPr>
            <a:endParaRPr lang="en-US" dirty="0" smtClean="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r>
              <a:rPr lang="en-US" dirty="0" smtClean="0"/>
              <a:t>Patients with </a:t>
            </a:r>
            <a:r>
              <a:rPr lang="en-US" dirty="0" err="1" smtClean="0"/>
              <a:t>cardiogenic</a:t>
            </a:r>
            <a:r>
              <a:rPr lang="en-US" dirty="0" smtClean="0"/>
              <a:t> shock complicating STEMI are more likely to be</a:t>
            </a:r>
            <a:r>
              <a:rPr lang="en-US" dirty="0" smtClean="0">
                <a:solidFill>
                  <a:srgbClr val="FF0000"/>
                </a:solidFill>
              </a:rPr>
              <a:t> older</a:t>
            </a:r>
            <a:r>
              <a:rPr lang="en-US" dirty="0" smtClean="0"/>
              <a:t>; to have a history </a:t>
            </a:r>
            <a:r>
              <a:rPr lang="en-US" dirty="0" smtClean="0">
                <a:solidFill>
                  <a:srgbClr val="FF0000"/>
                </a:solidFill>
              </a:rPr>
              <a:t>of diabetes mellitus</a:t>
            </a:r>
            <a:r>
              <a:rPr lang="en-US" dirty="0" smtClean="0"/>
              <a:t>, </a:t>
            </a:r>
            <a:r>
              <a:rPr lang="en-US" dirty="0" smtClean="0">
                <a:solidFill>
                  <a:srgbClr val="FF0000"/>
                </a:solidFill>
              </a:rPr>
              <a:t>previous MI</a:t>
            </a:r>
            <a:r>
              <a:rPr lang="en-US" dirty="0" smtClean="0"/>
              <a:t>, or </a:t>
            </a:r>
            <a:r>
              <a:rPr lang="en-US" dirty="0" smtClean="0">
                <a:solidFill>
                  <a:srgbClr val="FF0000"/>
                </a:solidFill>
              </a:rPr>
              <a:t>HF</a:t>
            </a:r>
            <a:r>
              <a:rPr lang="en-US" dirty="0" smtClean="0"/>
              <a:t>; and to have sustained an </a:t>
            </a:r>
            <a:r>
              <a:rPr lang="en-US" dirty="0" smtClean="0">
                <a:solidFill>
                  <a:srgbClr val="FF0000"/>
                </a:solidFill>
              </a:rPr>
              <a:t>anterior infarction</a:t>
            </a:r>
            <a:r>
              <a:rPr lang="en-US" dirty="0" smtClean="0"/>
              <a:t> at the time of development of shock. </a:t>
            </a:r>
            <a:endParaRPr lang="en-US" dirty="0" smtClean="0"/>
          </a:p>
          <a:p>
            <a:endParaRPr lang="en-US" dirty="0" smtClean="0"/>
          </a:p>
          <a:p>
            <a:r>
              <a:rPr lang="en-US" dirty="0" smtClean="0"/>
              <a:t>In </a:t>
            </a:r>
            <a:r>
              <a:rPr lang="en-US" dirty="0" smtClean="0"/>
              <a:t>the past, </a:t>
            </a:r>
            <a:r>
              <a:rPr lang="en-US" dirty="0" err="1" smtClean="0"/>
              <a:t>cardiogenic</a:t>
            </a:r>
            <a:r>
              <a:rPr lang="en-US" dirty="0" smtClean="0"/>
              <a:t> shock occurred in </a:t>
            </a:r>
            <a:r>
              <a:rPr lang="en-US" dirty="0" smtClean="0">
                <a:solidFill>
                  <a:srgbClr val="FF0000"/>
                </a:solidFill>
              </a:rPr>
              <a:t>up to 20% </a:t>
            </a:r>
            <a:r>
              <a:rPr lang="en-US" dirty="0" smtClean="0"/>
              <a:t>of patients with STEMI, but estimates from recent large trials and observational data bases report an incidence rate of </a:t>
            </a:r>
            <a:r>
              <a:rPr lang="en-US" dirty="0" smtClean="0">
                <a:solidFill>
                  <a:srgbClr val="FF0000"/>
                </a:solidFill>
              </a:rPr>
              <a:t>5% to 8</a:t>
            </a:r>
            <a:r>
              <a:rPr lang="en-US" dirty="0" smtClean="0">
                <a:solidFill>
                  <a:srgbClr val="FF0000"/>
                </a:solidFill>
              </a:rPr>
              <a:t>%.</a:t>
            </a:r>
            <a:r>
              <a:rPr lang="en-US" dirty="0" smtClean="0"/>
              <a:t> </a:t>
            </a:r>
          </a:p>
          <a:p>
            <a:endParaRPr lang="en-US" dirty="0" smtClean="0"/>
          </a:p>
          <a:p>
            <a:r>
              <a:rPr lang="en-US" dirty="0" smtClean="0"/>
              <a:t>When </a:t>
            </a:r>
            <a:r>
              <a:rPr lang="en-US" dirty="0" smtClean="0"/>
              <a:t>shock occurs, the prognosis remains poor, with in-hospital mortality rates of </a:t>
            </a:r>
            <a:r>
              <a:rPr lang="en-US" dirty="0" smtClean="0">
                <a:solidFill>
                  <a:srgbClr val="FF0000"/>
                </a:solidFill>
              </a:rPr>
              <a:t>40% to 60%, </a:t>
            </a:r>
            <a:r>
              <a:rPr lang="en-US" dirty="0" smtClean="0"/>
              <a:t>and few interventions, with the exception of prompt coronary revascularization, conclusively provide </a:t>
            </a:r>
            <a:r>
              <a:rPr lang="en-US" dirty="0" smtClean="0"/>
              <a:t>benefit.</a:t>
            </a:r>
            <a:endParaRPr lang="en-US" dirty="0" smtClean="0"/>
          </a:p>
          <a:p>
            <a:endParaRPr lang="en-US"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At autopsy, </a:t>
            </a:r>
            <a:r>
              <a:rPr lang="en-US" dirty="0" smtClean="0">
                <a:solidFill>
                  <a:srgbClr val="FF0000"/>
                </a:solidFill>
              </a:rPr>
              <a:t>more than two </a:t>
            </a:r>
            <a:r>
              <a:rPr lang="en-US" dirty="0" smtClean="0">
                <a:solidFill>
                  <a:srgbClr val="FF0000"/>
                </a:solidFill>
              </a:rPr>
              <a:t>thirds (2/3) </a:t>
            </a:r>
            <a:r>
              <a:rPr lang="en-US" dirty="0" smtClean="0"/>
              <a:t>of patients with </a:t>
            </a:r>
            <a:r>
              <a:rPr lang="en-US" dirty="0" err="1" smtClean="0"/>
              <a:t>cardiogenic</a:t>
            </a:r>
            <a:r>
              <a:rPr lang="en-US" dirty="0" smtClean="0"/>
              <a:t> shock demonstrate </a:t>
            </a:r>
            <a:r>
              <a:rPr lang="en-US" dirty="0" err="1" smtClean="0">
                <a:solidFill>
                  <a:srgbClr val="FF0000"/>
                </a:solidFill>
              </a:rPr>
              <a:t>multivessel</a:t>
            </a:r>
            <a:r>
              <a:rPr lang="en-US" dirty="0" smtClean="0">
                <a:solidFill>
                  <a:srgbClr val="FF0000"/>
                </a:solidFill>
              </a:rPr>
              <a:t> coronary disease</a:t>
            </a:r>
            <a:r>
              <a:rPr lang="en-US" dirty="0" smtClean="0"/>
              <a:t>, usually including the left anterior descending coronary artery (</a:t>
            </a:r>
            <a:r>
              <a:rPr lang="en-US" dirty="0" smtClean="0">
                <a:solidFill>
                  <a:srgbClr val="FF0000"/>
                </a:solidFill>
              </a:rPr>
              <a:t>LAD</a:t>
            </a:r>
            <a:r>
              <a:rPr lang="en-US" dirty="0" smtClean="0"/>
              <a:t>). </a:t>
            </a:r>
            <a:endParaRPr lang="en-US" dirty="0" smtClean="0"/>
          </a:p>
          <a:p>
            <a:endParaRPr lang="en-US" dirty="0" smtClean="0"/>
          </a:p>
          <a:p>
            <a:r>
              <a:rPr lang="en-US" dirty="0" smtClean="0"/>
              <a:t>Almost </a:t>
            </a:r>
            <a:r>
              <a:rPr lang="en-US" dirty="0" smtClean="0"/>
              <a:t>all patients with </a:t>
            </a:r>
            <a:r>
              <a:rPr lang="en-US" dirty="0" err="1" smtClean="0"/>
              <a:t>cardiogenic</a:t>
            </a:r>
            <a:r>
              <a:rPr lang="en-US" dirty="0" smtClean="0"/>
              <a:t> shock exhibit </a:t>
            </a:r>
            <a:r>
              <a:rPr lang="en-US" dirty="0" smtClean="0">
                <a:solidFill>
                  <a:srgbClr val="FF0000"/>
                </a:solidFill>
              </a:rPr>
              <a:t>thrombotic occlusion </a:t>
            </a:r>
            <a:r>
              <a:rPr lang="en-US" dirty="0" smtClean="0"/>
              <a:t>of the artery supplying the major region of recent infarction, with </a:t>
            </a:r>
            <a:r>
              <a:rPr lang="en-US" dirty="0" smtClean="0">
                <a:solidFill>
                  <a:srgbClr val="FF0000"/>
                </a:solidFill>
              </a:rPr>
              <a:t>loss of 40% or more of </a:t>
            </a:r>
            <a:r>
              <a:rPr lang="en-US" dirty="0" smtClean="0"/>
              <a:t>LV mass.1</a:t>
            </a:r>
            <a:endParaRPr lang="en-US"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a:stretch>
            <a:fillRect/>
          </a:stretch>
        </p:blipFill>
        <p:spPr bwMode="auto">
          <a:xfrm>
            <a:off x="1905000" y="1600200"/>
            <a:ext cx="5419993" cy="4324350"/>
          </a:xfrm>
          <a:prstGeom prst="rect">
            <a:avLst/>
          </a:prstGeom>
          <a:noFill/>
          <a:ln w="9525">
            <a:noFill/>
            <a:miter lim="800000"/>
            <a:headEnd/>
            <a:tailEnd/>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cstate="print"/>
          <a:srcRect/>
          <a:stretch>
            <a:fillRect/>
          </a:stretch>
        </p:blipFill>
        <p:spPr bwMode="auto">
          <a:xfrm>
            <a:off x="685800" y="1676400"/>
            <a:ext cx="7621574" cy="4324350"/>
          </a:xfrm>
          <a:prstGeom prst="rect">
            <a:avLst/>
          </a:prstGeom>
          <a:noFill/>
          <a:ln w="9525">
            <a:noFill/>
            <a:miter lim="800000"/>
            <a:headEnd/>
            <a:tailEnd/>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b="1" dirty="0" smtClean="0"/>
              <a:t>Arrhythmias</a:t>
            </a:r>
            <a:endParaRPr lang="en-US" sz="6000" b="1"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smtClean="0"/>
              <a:t>Ventricular Premature </a:t>
            </a:r>
            <a:r>
              <a:rPr lang="en-US" sz="3600" b="1" dirty="0" err="1" smtClean="0"/>
              <a:t>Depolarizations</a:t>
            </a:r>
            <a:r>
              <a:rPr lang="en-US" sz="3600" b="1" dirty="0" smtClean="0"/>
              <a:t> (PVC</a:t>
            </a:r>
            <a:r>
              <a:rPr lang="en-US" sz="3600" b="1" dirty="0" smtClean="0"/>
              <a:t>)</a:t>
            </a:r>
            <a:r>
              <a:rPr lang="en-US" b="1" dirty="0" smtClean="0"/>
              <a:t/>
            </a:r>
            <a:br>
              <a:rPr lang="en-US" b="1" dirty="0" smtClean="0"/>
            </a:br>
            <a:endParaRPr lang="en-US" dirty="0"/>
          </a:p>
        </p:txBody>
      </p:sp>
      <p:sp>
        <p:nvSpPr>
          <p:cNvPr id="3" name="Content Placeholder 2"/>
          <p:cNvSpPr>
            <a:spLocks noGrp="1"/>
          </p:cNvSpPr>
          <p:nvPr>
            <p:ph idx="1"/>
          </p:nvPr>
        </p:nvSpPr>
        <p:spPr/>
        <p:txBody>
          <a:bodyPr>
            <a:normAutofit fontScale="85000" lnSpcReduction="20000"/>
          </a:bodyPr>
          <a:lstStyle/>
          <a:p>
            <a:pPr>
              <a:buNone/>
            </a:pPr>
            <a:endParaRPr lang="en-US" dirty="0" smtClean="0"/>
          </a:p>
          <a:p>
            <a:r>
              <a:rPr lang="en-US" dirty="0" smtClean="0"/>
              <a:t>Before the widespread use of reperfusion therapy, aspirin, and beta blockers for the management of STEMI, </a:t>
            </a:r>
            <a:r>
              <a:rPr lang="en-US" dirty="0" smtClean="0">
                <a:solidFill>
                  <a:srgbClr val="FF0000"/>
                </a:solidFill>
              </a:rPr>
              <a:t>(1)</a:t>
            </a:r>
            <a:r>
              <a:rPr lang="en-US" dirty="0" smtClean="0"/>
              <a:t> frequent </a:t>
            </a:r>
            <a:r>
              <a:rPr lang="en-US" dirty="0" smtClean="0"/>
              <a:t>ventricular premature complexes (VPCs) (&gt;5/min), </a:t>
            </a:r>
            <a:r>
              <a:rPr lang="en-US" dirty="0" smtClean="0">
                <a:solidFill>
                  <a:srgbClr val="FF0000"/>
                </a:solidFill>
              </a:rPr>
              <a:t>(2) </a:t>
            </a:r>
            <a:r>
              <a:rPr lang="en-US" dirty="0" smtClean="0"/>
              <a:t>VPCs </a:t>
            </a:r>
            <a:r>
              <a:rPr lang="en-US" dirty="0" smtClean="0"/>
              <a:t>with a multiform configuration, </a:t>
            </a:r>
            <a:r>
              <a:rPr lang="en-US" dirty="0" smtClean="0"/>
              <a:t> </a:t>
            </a:r>
            <a:r>
              <a:rPr lang="en-US" dirty="0" smtClean="0">
                <a:solidFill>
                  <a:srgbClr val="FF0000"/>
                </a:solidFill>
              </a:rPr>
              <a:t>(3) </a:t>
            </a:r>
            <a:r>
              <a:rPr lang="en-US" dirty="0" smtClean="0"/>
              <a:t>early </a:t>
            </a:r>
            <a:r>
              <a:rPr lang="en-US" dirty="0" smtClean="0"/>
              <a:t>coupling (“R-on-T” phenomenon), and </a:t>
            </a:r>
            <a:r>
              <a:rPr lang="en-US" dirty="0" smtClean="0">
                <a:solidFill>
                  <a:srgbClr val="FF0000"/>
                </a:solidFill>
              </a:rPr>
              <a:t>(4) </a:t>
            </a:r>
            <a:r>
              <a:rPr lang="en-US" dirty="0" smtClean="0"/>
              <a:t>repetitive </a:t>
            </a:r>
            <a:r>
              <a:rPr lang="en-US" dirty="0" smtClean="0"/>
              <a:t>patterns in the form of couplets or salvoes were thought </a:t>
            </a:r>
            <a:r>
              <a:rPr lang="en-US" dirty="0" smtClean="0">
                <a:solidFill>
                  <a:srgbClr val="FF0000"/>
                </a:solidFill>
              </a:rPr>
              <a:t>to presage VF</a:t>
            </a:r>
            <a:r>
              <a:rPr lang="en-US" dirty="0" smtClean="0"/>
              <a:t>. </a:t>
            </a:r>
            <a:endParaRPr lang="en-US" dirty="0" smtClean="0"/>
          </a:p>
          <a:p>
            <a:endParaRPr lang="en-US" dirty="0" smtClean="0"/>
          </a:p>
          <a:p>
            <a:r>
              <a:rPr lang="en-US" dirty="0" smtClean="0"/>
              <a:t>The </a:t>
            </a:r>
            <a:r>
              <a:rPr lang="en-US" dirty="0" smtClean="0"/>
              <a:t>previous practice of </a:t>
            </a:r>
            <a:r>
              <a:rPr lang="en-US" dirty="0" smtClean="0">
                <a:solidFill>
                  <a:srgbClr val="FF0000"/>
                </a:solidFill>
              </a:rPr>
              <a:t>prophylactic suppression </a:t>
            </a:r>
            <a:r>
              <a:rPr lang="en-US" dirty="0" smtClean="0"/>
              <a:t>of ventricular premature beats with </a:t>
            </a:r>
            <a:r>
              <a:rPr lang="en-US" dirty="0" err="1" smtClean="0"/>
              <a:t>antiarrhythmic</a:t>
            </a:r>
            <a:r>
              <a:rPr lang="en-US" dirty="0" smtClean="0"/>
              <a:t> drugs is </a:t>
            </a:r>
            <a:r>
              <a:rPr lang="en-US" dirty="0" smtClean="0">
                <a:solidFill>
                  <a:srgbClr val="FF0000"/>
                </a:solidFill>
              </a:rPr>
              <a:t>not </a:t>
            </a:r>
            <a:r>
              <a:rPr lang="en-US" dirty="0" smtClean="0"/>
              <a:t>indicated and may actually increase the risk for </a:t>
            </a:r>
            <a:r>
              <a:rPr lang="en-US" dirty="0" smtClean="0">
                <a:solidFill>
                  <a:srgbClr val="FF0000"/>
                </a:solidFill>
              </a:rPr>
              <a:t>fatal </a:t>
            </a:r>
            <a:r>
              <a:rPr lang="en-US" dirty="0" err="1" smtClean="0">
                <a:solidFill>
                  <a:srgbClr val="FF0000"/>
                </a:solidFill>
              </a:rPr>
              <a:t>bradycardic</a:t>
            </a:r>
            <a:r>
              <a:rPr lang="en-US" dirty="0" smtClean="0">
                <a:solidFill>
                  <a:srgbClr val="FF0000"/>
                </a:solidFill>
              </a:rPr>
              <a:t> and </a:t>
            </a:r>
            <a:r>
              <a:rPr lang="en-US" dirty="0" err="1" smtClean="0">
                <a:solidFill>
                  <a:srgbClr val="FF0000"/>
                </a:solidFill>
              </a:rPr>
              <a:t>asystolic</a:t>
            </a:r>
            <a:r>
              <a:rPr lang="en-US" dirty="0" smtClean="0">
                <a:solidFill>
                  <a:srgbClr val="FF0000"/>
                </a:solidFill>
              </a:rPr>
              <a:t> events</a:t>
            </a:r>
            <a:r>
              <a:rPr lang="en-US" dirty="0" smtClean="0">
                <a:solidFill>
                  <a:srgbClr val="FF0000"/>
                </a:solidFill>
              </a:rPr>
              <a:t>.</a:t>
            </a:r>
          </a:p>
          <a:p>
            <a:pPr>
              <a:buNone/>
            </a:pPr>
            <a:endParaRPr lang="en-US" dirty="0" smtClean="0"/>
          </a:p>
          <a:p>
            <a:endParaRPr lang="en-US" dirty="0" smtClean="0"/>
          </a:p>
          <a:p>
            <a:endParaRPr lang="en-US" dirty="0" smtClean="0"/>
          </a:p>
          <a:p>
            <a:pPr>
              <a:buNone/>
            </a:pPr>
            <a:endParaRPr lang="en-US" dirty="0" smtClean="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PVC</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We therefore pursue a conservative course in patients with STEMI with VPCs and do not routinely prescribe </a:t>
            </a:r>
            <a:r>
              <a:rPr lang="en-US" dirty="0" err="1" smtClean="0"/>
              <a:t>antiarrhythmic</a:t>
            </a:r>
            <a:r>
              <a:rPr lang="en-US" dirty="0" smtClean="0"/>
              <a:t> drugs, other than </a:t>
            </a:r>
            <a:r>
              <a:rPr lang="en-US" dirty="0" smtClean="0">
                <a:solidFill>
                  <a:srgbClr val="FF0000"/>
                </a:solidFill>
              </a:rPr>
              <a:t>beta blockers</a:t>
            </a:r>
            <a:r>
              <a:rPr lang="en-US" dirty="0" smtClean="0"/>
              <a:t>, but instead correct any </a:t>
            </a:r>
            <a:r>
              <a:rPr lang="en-US" dirty="0" smtClean="0">
                <a:solidFill>
                  <a:srgbClr val="FF0000"/>
                </a:solidFill>
              </a:rPr>
              <a:t>recurrent ischemia</a:t>
            </a:r>
            <a:r>
              <a:rPr lang="en-US" dirty="0" smtClean="0"/>
              <a:t> or </a:t>
            </a:r>
            <a:r>
              <a:rPr lang="en-US" dirty="0" smtClean="0">
                <a:solidFill>
                  <a:srgbClr val="FF0000"/>
                </a:solidFill>
              </a:rPr>
              <a:t>electrolyte</a:t>
            </a:r>
            <a:r>
              <a:rPr lang="en-US" dirty="0" smtClean="0"/>
              <a:t> or </a:t>
            </a:r>
            <a:r>
              <a:rPr lang="en-US" dirty="0" smtClean="0">
                <a:solidFill>
                  <a:srgbClr val="FF0000"/>
                </a:solidFill>
              </a:rPr>
              <a:t>metabolic </a:t>
            </a:r>
            <a:r>
              <a:rPr lang="en-US" dirty="0" smtClean="0"/>
              <a:t>disturbances</a:t>
            </a:r>
            <a:r>
              <a:rPr lang="en-US" dirty="0" smtClean="0"/>
              <a:t>.</a:t>
            </a:r>
          </a:p>
          <a:p>
            <a:endParaRPr lang="en-US" dirty="0" smtClean="0"/>
          </a:p>
          <a:p>
            <a:r>
              <a:rPr lang="en-US" dirty="0" smtClean="0"/>
              <a:t>When VPCs accompany </a:t>
            </a:r>
            <a:r>
              <a:rPr lang="en-US" dirty="0" smtClean="0">
                <a:solidFill>
                  <a:srgbClr val="FF0000"/>
                </a:solidFill>
              </a:rPr>
              <a:t>sinus tachycardia </a:t>
            </a:r>
            <a:r>
              <a:rPr lang="en-US" dirty="0" smtClean="0"/>
              <a:t>at the inception of an infarction, augmented </a:t>
            </a:r>
            <a:r>
              <a:rPr lang="en-US" dirty="0" err="1" smtClean="0">
                <a:solidFill>
                  <a:srgbClr val="FF0000"/>
                </a:solidFill>
              </a:rPr>
              <a:t>sympathoadrenal</a:t>
            </a:r>
            <a:r>
              <a:rPr lang="en-US" dirty="0" smtClean="0">
                <a:solidFill>
                  <a:srgbClr val="FF0000"/>
                </a:solidFill>
              </a:rPr>
              <a:t> stimulation </a:t>
            </a:r>
            <a:r>
              <a:rPr lang="en-US" dirty="0" smtClean="0"/>
              <a:t>often contributes and can be treated by beta blockers. In fact, early administration of an IV beta blocker effectively reduces the incidence of VF in evolving MI.</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smtClean="0"/>
              <a:t>The cellular effects of ischemia commence within seconds of the onset of hypoxia with the loss of adenosine </a:t>
            </a:r>
            <a:r>
              <a:rPr lang="en-US" dirty="0" err="1" smtClean="0"/>
              <a:t>triphosphate</a:t>
            </a:r>
            <a:r>
              <a:rPr lang="en-US" dirty="0" smtClean="0"/>
              <a:t> (ATP) production. </a:t>
            </a:r>
          </a:p>
          <a:p>
            <a:endParaRPr lang="en-US" dirty="0" smtClean="0"/>
          </a:p>
          <a:p>
            <a:r>
              <a:rPr lang="en-US" dirty="0" smtClean="0"/>
              <a:t>Myocardial relaxation-contraction is compromised, and irreversible cell injury begins within </a:t>
            </a:r>
            <a:r>
              <a:rPr lang="en-US" dirty="0" smtClean="0">
                <a:solidFill>
                  <a:srgbClr val="FF0000"/>
                </a:solidFill>
              </a:rPr>
              <a:t>as early as 20 minutes</a:t>
            </a:r>
            <a:r>
              <a:rPr lang="en-US" dirty="0" smtClean="0"/>
              <a:t>. </a:t>
            </a:r>
          </a:p>
          <a:p>
            <a:endParaRPr lang="en-US" dirty="0" smtClean="0"/>
          </a:p>
          <a:p>
            <a:r>
              <a:rPr lang="en-US" dirty="0" smtClean="0"/>
              <a:t>Necrosis is usually complete in </a:t>
            </a:r>
            <a:r>
              <a:rPr lang="en-US" dirty="0" smtClean="0">
                <a:solidFill>
                  <a:srgbClr val="FF0000"/>
                </a:solidFill>
              </a:rPr>
              <a:t>6 hours </a:t>
            </a:r>
            <a:r>
              <a:rPr lang="en-US" dirty="0" smtClean="0"/>
              <a:t>unless reperfusion occurs or an extensive collateral circulation is present.</a:t>
            </a:r>
            <a:endParaRPr lang="en-US"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Accelerated </a:t>
            </a:r>
            <a:r>
              <a:rPr lang="en-US" b="1" dirty="0" err="1" smtClean="0"/>
              <a:t>Idioventricular</a:t>
            </a:r>
            <a:r>
              <a:rPr lang="en-US" b="1" dirty="0" smtClean="0"/>
              <a:t> Rhythm</a:t>
            </a:r>
            <a:endParaRPr lang="en-US" b="1" dirty="0"/>
          </a:p>
        </p:txBody>
      </p:sp>
      <p:sp>
        <p:nvSpPr>
          <p:cNvPr id="3" name="Content Placeholder 2"/>
          <p:cNvSpPr>
            <a:spLocks noGrp="1"/>
          </p:cNvSpPr>
          <p:nvPr>
            <p:ph idx="1"/>
          </p:nvPr>
        </p:nvSpPr>
        <p:spPr/>
        <p:txBody>
          <a:bodyPr>
            <a:normAutofit fontScale="62500" lnSpcReduction="20000"/>
          </a:bodyPr>
          <a:lstStyle/>
          <a:p>
            <a:r>
              <a:rPr lang="en-US" dirty="0" smtClean="0"/>
              <a:t>Typically </a:t>
            </a:r>
            <a:r>
              <a:rPr lang="en-US" dirty="0" smtClean="0"/>
              <a:t>occurs during the </a:t>
            </a:r>
            <a:r>
              <a:rPr lang="en-US" dirty="0" smtClean="0">
                <a:solidFill>
                  <a:srgbClr val="FF0000"/>
                </a:solidFill>
              </a:rPr>
              <a:t>first 2 days</a:t>
            </a:r>
            <a:r>
              <a:rPr lang="en-US" dirty="0" smtClean="0"/>
              <a:t>,</a:t>
            </a:r>
          </a:p>
          <a:p>
            <a:pPr>
              <a:buNone/>
            </a:pPr>
            <a:r>
              <a:rPr lang="en-US" dirty="0" smtClean="0"/>
              <a:t> </a:t>
            </a:r>
          </a:p>
          <a:p>
            <a:r>
              <a:rPr lang="en-US" dirty="0" smtClean="0"/>
              <a:t>with </a:t>
            </a:r>
            <a:r>
              <a:rPr lang="en-US" dirty="0" smtClean="0"/>
              <a:t>about </a:t>
            </a:r>
            <a:r>
              <a:rPr lang="en-US" dirty="0" smtClean="0">
                <a:solidFill>
                  <a:srgbClr val="FF0000"/>
                </a:solidFill>
              </a:rPr>
              <a:t>equal</a:t>
            </a:r>
            <a:r>
              <a:rPr lang="en-US" dirty="0" smtClean="0"/>
              <a:t> frequency in anterior and inferior infarctions. </a:t>
            </a:r>
            <a:endParaRPr lang="en-US" dirty="0" smtClean="0"/>
          </a:p>
          <a:p>
            <a:pPr>
              <a:buNone/>
            </a:pPr>
            <a:endParaRPr lang="en-US" dirty="0" smtClean="0"/>
          </a:p>
          <a:p>
            <a:r>
              <a:rPr lang="en-US" dirty="0" smtClean="0"/>
              <a:t>Most </a:t>
            </a:r>
            <a:r>
              <a:rPr lang="en-US" dirty="0" smtClean="0"/>
              <a:t>episodes </a:t>
            </a:r>
            <a:r>
              <a:rPr lang="en-US" dirty="0" smtClean="0">
                <a:solidFill>
                  <a:srgbClr val="FF0000"/>
                </a:solidFill>
              </a:rPr>
              <a:t>are brief</a:t>
            </a:r>
            <a:r>
              <a:rPr lang="en-US" dirty="0" smtClean="0"/>
              <a:t>. </a:t>
            </a:r>
            <a:endParaRPr lang="en-US" dirty="0" smtClean="0"/>
          </a:p>
          <a:p>
            <a:pPr>
              <a:buNone/>
            </a:pPr>
            <a:endParaRPr lang="en-US" dirty="0" smtClean="0"/>
          </a:p>
          <a:p>
            <a:r>
              <a:rPr lang="en-US" dirty="0" smtClean="0"/>
              <a:t>Often </a:t>
            </a:r>
            <a:r>
              <a:rPr lang="en-US" dirty="0" smtClean="0"/>
              <a:t>follows when </a:t>
            </a:r>
            <a:r>
              <a:rPr lang="en-US" dirty="0" smtClean="0">
                <a:solidFill>
                  <a:srgbClr val="FF0000"/>
                </a:solidFill>
              </a:rPr>
              <a:t>successful reperfusion </a:t>
            </a:r>
            <a:r>
              <a:rPr lang="en-US" dirty="0" smtClean="0"/>
              <a:t>has been established with </a:t>
            </a:r>
            <a:r>
              <a:rPr lang="en-US" dirty="0" err="1" smtClean="0"/>
              <a:t>fibrinolytic</a:t>
            </a:r>
            <a:r>
              <a:rPr lang="en-US" dirty="0" smtClean="0"/>
              <a:t> therapy. </a:t>
            </a:r>
            <a:endParaRPr lang="en-US" dirty="0" smtClean="0"/>
          </a:p>
          <a:p>
            <a:pPr>
              <a:buNone/>
            </a:pPr>
            <a:endParaRPr lang="en-US" dirty="0" smtClean="0"/>
          </a:p>
          <a:p>
            <a:r>
              <a:rPr lang="en-US" dirty="0" smtClean="0"/>
              <a:t>However</a:t>
            </a:r>
            <a:r>
              <a:rPr lang="en-US" dirty="0" smtClean="0"/>
              <a:t>, the frequent occurrence of this rhythm in patients </a:t>
            </a:r>
            <a:r>
              <a:rPr lang="en-US" dirty="0" smtClean="0">
                <a:solidFill>
                  <a:srgbClr val="FF0000"/>
                </a:solidFill>
              </a:rPr>
              <a:t>without reperfusion </a:t>
            </a:r>
            <a:r>
              <a:rPr lang="en-US" dirty="0" smtClean="0"/>
              <a:t>limits its reliability as a marker of the restoration of patency of the infarct-related coronary </a:t>
            </a:r>
            <a:r>
              <a:rPr lang="en-US" dirty="0" smtClean="0"/>
              <a:t>artery.</a:t>
            </a:r>
          </a:p>
          <a:p>
            <a:pPr>
              <a:buNone/>
            </a:pPr>
            <a:endParaRPr lang="en-US" dirty="0" smtClean="0"/>
          </a:p>
          <a:p>
            <a:r>
              <a:rPr lang="en-US" dirty="0" smtClean="0"/>
              <a:t>In </a:t>
            </a:r>
            <a:r>
              <a:rPr lang="en-US" dirty="0" smtClean="0"/>
              <a:t>contrast to rapid VT, accelerated </a:t>
            </a:r>
            <a:r>
              <a:rPr lang="en-US" dirty="0" err="1" smtClean="0"/>
              <a:t>idioventricular</a:t>
            </a:r>
            <a:r>
              <a:rPr lang="en-US" dirty="0" smtClean="0"/>
              <a:t> rhythm is thought </a:t>
            </a:r>
            <a:r>
              <a:rPr lang="en-US" dirty="0" smtClean="0">
                <a:solidFill>
                  <a:srgbClr val="FF0000"/>
                </a:solidFill>
              </a:rPr>
              <a:t>not</a:t>
            </a:r>
            <a:r>
              <a:rPr lang="en-US" dirty="0" smtClean="0"/>
              <a:t> to affect </a:t>
            </a:r>
            <a:r>
              <a:rPr lang="en-US" dirty="0" smtClean="0">
                <a:solidFill>
                  <a:srgbClr val="FF0000"/>
                </a:solidFill>
              </a:rPr>
              <a:t>prognosis, </a:t>
            </a:r>
            <a:r>
              <a:rPr lang="en-US" dirty="0" smtClean="0"/>
              <a:t>and we do not routinely treat accelerated </a:t>
            </a:r>
            <a:r>
              <a:rPr lang="en-US" dirty="0" err="1" smtClean="0"/>
              <a:t>idioventricular</a:t>
            </a:r>
            <a:r>
              <a:rPr lang="en-US" dirty="0" smtClean="0"/>
              <a:t> </a:t>
            </a:r>
            <a:r>
              <a:rPr lang="en-US" dirty="0" smtClean="0"/>
              <a:t>rhythms.</a:t>
            </a:r>
          </a:p>
          <a:p>
            <a:endParaRPr lang="en-US" dirty="0" smtClean="0"/>
          </a:p>
          <a:p>
            <a:pPr>
              <a:buNone/>
            </a:pPr>
            <a:endParaRPr lang="en-US"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srcRect/>
          <a:stretch>
            <a:fillRect/>
          </a:stretch>
        </p:blipFill>
        <p:spPr bwMode="auto">
          <a:xfrm>
            <a:off x="685800" y="1066800"/>
            <a:ext cx="7239000" cy="4629150"/>
          </a:xfrm>
          <a:prstGeom prst="rect">
            <a:avLst/>
          </a:prstGeom>
          <a:noFill/>
          <a:ln w="9525">
            <a:noFill/>
            <a:miter lim="800000"/>
            <a:headEnd/>
            <a:tailEnd/>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Ventricular Tachycardia and Ventricular Fibrillation</a:t>
            </a:r>
            <a:endParaRPr lang="en-US" sz="2800" b="1" dirty="0"/>
          </a:p>
        </p:txBody>
      </p:sp>
      <p:sp>
        <p:nvSpPr>
          <p:cNvPr id="3" name="Content Placeholder 2"/>
          <p:cNvSpPr>
            <a:spLocks noGrp="1"/>
          </p:cNvSpPr>
          <p:nvPr>
            <p:ph idx="1"/>
          </p:nvPr>
        </p:nvSpPr>
        <p:spPr/>
        <p:txBody>
          <a:bodyPr>
            <a:normAutofit fontScale="77500" lnSpcReduction="20000"/>
          </a:bodyPr>
          <a:lstStyle/>
          <a:p>
            <a:r>
              <a:rPr lang="en-US" dirty="0" smtClean="0"/>
              <a:t>A </a:t>
            </a:r>
            <a:r>
              <a:rPr lang="en-US" dirty="0" smtClean="0"/>
              <a:t>leading hypothesis for a major mechanism of ventricular arrhythmias in the </a:t>
            </a:r>
            <a:r>
              <a:rPr lang="en-US" dirty="0" smtClean="0">
                <a:solidFill>
                  <a:srgbClr val="FF0000"/>
                </a:solidFill>
              </a:rPr>
              <a:t>acute phase </a:t>
            </a:r>
            <a:r>
              <a:rPr lang="en-US" dirty="0" smtClean="0"/>
              <a:t>of coronary occlusion is reentry caused by </a:t>
            </a:r>
            <a:r>
              <a:rPr lang="en-US" dirty="0" err="1" smtClean="0">
                <a:solidFill>
                  <a:srgbClr val="FF0000"/>
                </a:solidFill>
              </a:rPr>
              <a:t>inhomogeneity</a:t>
            </a:r>
            <a:r>
              <a:rPr lang="en-US" dirty="0" smtClean="0">
                <a:solidFill>
                  <a:srgbClr val="FF0000"/>
                </a:solidFill>
              </a:rPr>
              <a:t> of the electrical characteristics of ischemic </a:t>
            </a:r>
            <a:r>
              <a:rPr lang="en-US" dirty="0" smtClean="0">
                <a:solidFill>
                  <a:srgbClr val="FF0000"/>
                </a:solidFill>
              </a:rPr>
              <a:t>myocardium.</a:t>
            </a:r>
            <a:r>
              <a:rPr lang="en-US" dirty="0" smtClean="0"/>
              <a:t> </a:t>
            </a:r>
          </a:p>
          <a:p>
            <a:endParaRPr lang="en-US" dirty="0" smtClean="0"/>
          </a:p>
          <a:p>
            <a:r>
              <a:rPr lang="en-US" dirty="0" smtClean="0"/>
              <a:t>The </a:t>
            </a:r>
            <a:r>
              <a:rPr lang="en-US" dirty="0" smtClean="0"/>
              <a:t>cellular </a:t>
            </a:r>
            <a:r>
              <a:rPr lang="en-US" dirty="0" err="1" smtClean="0"/>
              <a:t>electrophysiologic</a:t>
            </a:r>
            <a:r>
              <a:rPr lang="en-US" dirty="0" smtClean="0"/>
              <a:t> mechanisms for </a:t>
            </a:r>
            <a:r>
              <a:rPr lang="en-US" dirty="0" smtClean="0">
                <a:solidFill>
                  <a:srgbClr val="FF0000"/>
                </a:solidFill>
              </a:rPr>
              <a:t>reperfusion</a:t>
            </a:r>
            <a:r>
              <a:rPr lang="en-US" dirty="0" smtClean="0"/>
              <a:t> arrhythmias appear to include washout of various ions such as </a:t>
            </a:r>
            <a:r>
              <a:rPr lang="en-US" dirty="0" smtClean="0">
                <a:solidFill>
                  <a:srgbClr val="FF0000"/>
                </a:solidFill>
              </a:rPr>
              <a:t>lactate and potassium and toxic substances </a:t>
            </a:r>
            <a:r>
              <a:rPr lang="en-US" dirty="0" smtClean="0"/>
              <a:t>that have accumulated in the ischemic zone. </a:t>
            </a:r>
            <a:endParaRPr lang="en-US" dirty="0" smtClean="0"/>
          </a:p>
          <a:p>
            <a:endParaRPr lang="en-US" dirty="0" smtClean="0"/>
          </a:p>
          <a:p>
            <a:r>
              <a:rPr lang="en-US" dirty="0" smtClean="0"/>
              <a:t>VT </a:t>
            </a:r>
            <a:r>
              <a:rPr lang="en-US" dirty="0" smtClean="0"/>
              <a:t>or VF occurring </a:t>
            </a:r>
            <a:r>
              <a:rPr lang="en-US" dirty="0" smtClean="0">
                <a:solidFill>
                  <a:srgbClr val="FF0000"/>
                </a:solidFill>
              </a:rPr>
              <a:t>late </a:t>
            </a:r>
            <a:r>
              <a:rPr lang="en-US" dirty="0" smtClean="0"/>
              <a:t>in the course of STEMI is more common in patients with </a:t>
            </a:r>
            <a:r>
              <a:rPr lang="en-US" dirty="0" err="1" smtClean="0">
                <a:solidFill>
                  <a:srgbClr val="FF0000"/>
                </a:solidFill>
              </a:rPr>
              <a:t>transmural</a:t>
            </a:r>
            <a:r>
              <a:rPr lang="en-US" dirty="0" smtClean="0">
                <a:solidFill>
                  <a:srgbClr val="FF0000"/>
                </a:solidFill>
              </a:rPr>
              <a:t> infarction and LV dysfunction</a:t>
            </a:r>
            <a:r>
              <a:rPr lang="en-US" dirty="0" smtClean="0"/>
              <a:t> and is more frequently associated with hemodynamic </a:t>
            </a:r>
            <a:r>
              <a:rPr lang="en-US" dirty="0" smtClean="0"/>
              <a:t>deterioration.</a:t>
            </a:r>
            <a:endParaRPr lang="en-US"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VT and VF Prophylaxis</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Because </a:t>
            </a:r>
            <a:r>
              <a:rPr lang="en-US" dirty="0" err="1" smtClean="0">
                <a:solidFill>
                  <a:srgbClr val="FF0000"/>
                </a:solidFill>
              </a:rPr>
              <a:t>hypokalemia</a:t>
            </a:r>
            <a:r>
              <a:rPr lang="en-US" dirty="0" smtClean="0"/>
              <a:t> can increase the risk for development of VT, low serum potassium levels require prompt identification and treatment after admission for </a:t>
            </a:r>
            <a:r>
              <a:rPr lang="en-US" dirty="0" smtClean="0"/>
              <a:t>STEMI.</a:t>
            </a:r>
          </a:p>
          <a:p>
            <a:endParaRPr lang="en-US" dirty="0" smtClean="0"/>
          </a:p>
          <a:p>
            <a:r>
              <a:rPr lang="en-US" dirty="0" smtClean="0"/>
              <a:t>Despite </a:t>
            </a:r>
            <a:r>
              <a:rPr lang="en-US" dirty="0" smtClean="0"/>
              <a:t>the lack of a consistent relationship between </a:t>
            </a:r>
            <a:r>
              <a:rPr lang="en-US" dirty="0" err="1" smtClean="0">
                <a:solidFill>
                  <a:srgbClr val="FF0000"/>
                </a:solidFill>
              </a:rPr>
              <a:t>hypomagnesemia</a:t>
            </a:r>
            <a:r>
              <a:rPr lang="en-US" dirty="0" smtClean="0">
                <a:solidFill>
                  <a:srgbClr val="FF0000"/>
                </a:solidFill>
              </a:rPr>
              <a:t> </a:t>
            </a:r>
            <a:r>
              <a:rPr lang="en-US" dirty="0" smtClean="0"/>
              <a:t>and ventricular arrhythmias, magnesium deficits may still link to risk because patients with STEMI have reduced intracellular magnesium levels not adequately reflected by serum measurements. </a:t>
            </a:r>
            <a:endParaRPr lang="en-US" dirty="0" smtClean="0"/>
          </a:p>
          <a:p>
            <a:endParaRPr lang="en-US" dirty="0" smtClean="0"/>
          </a:p>
          <a:p>
            <a:r>
              <a:rPr lang="en-US" dirty="0" smtClean="0"/>
              <a:t>As </a:t>
            </a:r>
            <a:r>
              <a:rPr lang="en-US" dirty="0" smtClean="0"/>
              <a:t>noted earlier, magnesium should be </a:t>
            </a:r>
            <a:r>
              <a:rPr lang="en-US" dirty="0" err="1" smtClean="0"/>
              <a:t>repleted</a:t>
            </a:r>
            <a:r>
              <a:rPr lang="en-US" dirty="0" smtClean="0"/>
              <a:t> to achieve a serum level of </a:t>
            </a:r>
            <a:r>
              <a:rPr lang="en-US" dirty="0" smtClean="0">
                <a:solidFill>
                  <a:srgbClr val="FF0000"/>
                </a:solidFill>
              </a:rPr>
              <a:t>2 </a:t>
            </a:r>
            <a:r>
              <a:rPr lang="en-US" dirty="0" err="1" smtClean="0">
                <a:solidFill>
                  <a:srgbClr val="FF0000"/>
                </a:solidFill>
              </a:rPr>
              <a:t>mEq</a:t>
            </a:r>
            <a:r>
              <a:rPr lang="en-US" dirty="0" smtClean="0">
                <a:solidFill>
                  <a:srgbClr val="FF0000"/>
                </a:solidFill>
              </a:rPr>
              <a:t>/L</a:t>
            </a:r>
            <a:r>
              <a:rPr lang="en-US" dirty="0" smtClean="0"/>
              <a:t>. </a:t>
            </a:r>
            <a:endParaRPr lang="en-US" dirty="0" smtClean="0"/>
          </a:p>
          <a:p>
            <a:endParaRPr lang="en-US" dirty="0" smtClean="0"/>
          </a:p>
          <a:p>
            <a:r>
              <a:rPr lang="en-US" dirty="0" smtClean="0"/>
              <a:t>Early </a:t>
            </a:r>
            <a:r>
              <a:rPr lang="en-US" dirty="0" smtClean="0">
                <a:solidFill>
                  <a:srgbClr val="FF0000"/>
                </a:solidFill>
              </a:rPr>
              <a:t>beta-blocker </a:t>
            </a:r>
            <a:r>
              <a:rPr lang="en-US" dirty="0" smtClean="0"/>
              <a:t>use has reduced VF and can be instituted in patients who lack a contraindication</a:t>
            </a:r>
            <a:r>
              <a:rPr lang="en-US" dirty="0" smtClean="0"/>
              <a:t>. </a:t>
            </a:r>
          </a:p>
          <a:p>
            <a:endParaRPr lang="en-US" dirty="0" smtClean="0"/>
          </a:p>
          <a:p>
            <a:r>
              <a:rPr lang="en-US" dirty="0" err="1" smtClean="0">
                <a:solidFill>
                  <a:srgbClr val="FF0000"/>
                </a:solidFill>
              </a:rPr>
              <a:t>Lidocaine</a:t>
            </a:r>
            <a:r>
              <a:rPr lang="en-US" dirty="0" smtClean="0"/>
              <a:t> </a:t>
            </a:r>
            <a:r>
              <a:rPr lang="en-US" dirty="0" smtClean="0"/>
              <a:t>prophylaxis to prevent primary VF is </a:t>
            </a:r>
            <a:r>
              <a:rPr lang="en-US" dirty="0" smtClean="0">
                <a:solidFill>
                  <a:srgbClr val="FF0000"/>
                </a:solidFill>
              </a:rPr>
              <a:t>no longer advised</a:t>
            </a:r>
            <a:r>
              <a:rPr lang="en-US" dirty="0" smtClean="0"/>
              <a:t>.</a:t>
            </a:r>
            <a:endParaRPr lang="en-US"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err="1" smtClean="0"/>
              <a:t>ManagementTreatment</a:t>
            </a:r>
            <a:r>
              <a:rPr lang="en-US" sz="2800" b="1" dirty="0" smtClean="0"/>
              <a:t> of unstable VT or VF</a:t>
            </a:r>
            <a:endParaRPr lang="en-US" sz="2800" b="1" dirty="0"/>
          </a:p>
        </p:txBody>
      </p:sp>
      <p:sp>
        <p:nvSpPr>
          <p:cNvPr id="3" name="Content Placeholder 2"/>
          <p:cNvSpPr>
            <a:spLocks noGrp="1"/>
          </p:cNvSpPr>
          <p:nvPr>
            <p:ph idx="1"/>
          </p:nvPr>
        </p:nvSpPr>
        <p:spPr/>
        <p:txBody>
          <a:bodyPr>
            <a:normAutofit fontScale="62500" lnSpcReduction="20000"/>
          </a:bodyPr>
          <a:lstStyle/>
          <a:p>
            <a:r>
              <a:rPr lang="en-US" dirty="0" smtClean="0"/>
              <a:t>consists </a:t>
            </a:r>
            <a:r>
              <a:rPr lang="en-US" dirty="0" smtClean="0"/>
              <a:t>of </a:t>
            </a:r>
            <a:r>
              <a:rPr lang="en-US" dirty="0" smtClean="0">
                <a:solidFill>
                  <a:srgbClr val="FF0000"/>
                </a:solidFill>
              </a:rPr>
              <a:t>electrical </a:t>
            </a:r>
            <a:r>
              <a:rPr lang="en-US" dirty="0" err="1" smtClean="0">
                <a:solidFill>
                  <a:srgbClr val="FF0000"/>
                </a:solidFill>
              </a:rPr>
              <a:t>cardioversion</a:t>
            </a:r>
            <a:r>
              <a:rPr lang="en-US" dirty="0" smtClean="0">
                <a:solidFill>
                  <a:srgbClr val="FF0000"/>
                </a:solidFill>
              </a:rPr>
              <a:t> </a:t>
            </a:r>
            <a:r>
              <a:rPr lang="en-US" dirty="0" smtClean="0"/>
              <a:t>implemented as rapidly as </a:t>
            </a:r>
            <a:r>
              <a:rPr lang="en-US" dirty="0" smtClean="0"/>
              <a:t>possible.</a:t>
            </a:r>
          </a:p>
          <a:p>
            <a:endParaRPr lang="en-US" dirty="0" smtClean="0"/>
          </a:p>
          <a:p>
            <a:r>
              <a:rPr lang="en-US" dirty="0" smtClean="0"/>
              <a:t>IV </a:t>
            </a:r>
            <a:r>
              <a:rPr lang="en-US" dirty="0" smtClean="0"/>
              <a:t>administration of </a:t>
            </a:r>
            <a:r>
              <a:rPr lang="en-US" dirty="0" err="1" smtClean="0">
                <a:solidFill>
                  <a:srgbClr val="FF0000"/>
                </a:solidFill>
              </a:rPr>
              <a:t>amiodarone</a:t>
            </a:r>
            <a:r>
              <a:rPr lang="en-US" dirty="0" smtClean="0"/>
              <a:t> can also facilitate management of unstable ventricular arrhythmias </a:t>
            </a:r>
            <a:r>
              <a:rPr lang="en-US" dirty="0" smtClean="0">
                <a:solidFill>
                  <a:srgbClr val="FF0000"/>
                </a:solidFill>
              </a:rPr>
              <a:t>or</a:t>
            </a:r>
            <a:r>
              <a:rPr lang="en-US" dirty="0" smtClean="0"/>
              <a:t> prevention of refractory recurrent episodes. </a:t>
            </a:r>
            <a:endParaRPr lang="en-US" dirty="0" smtClean="0"/>
          </a:p>
          <a:p>
            <a:endParaRPr lang="en-US" dirty="0" smtClean="0"/>
          </a:p>
          <a:p>
            <a:r>
              <a:rPr lang="en-US" dirty="0" smtClean="0"/>
              <a:t>After </a:t>
            </a:r>
            <a:r>
              <a:rPr lang="en-US" dirty="0" smtClean="0"/>
              <a:t>reversion to sinus rhythm, every effort should be made to correct any underlying abnormalities, such as </a:t>
            </a:r>
            <a:r>
              <a:rPr lang="en-US" dirty="0" smtClean="0">
                <a:solidFill>
                  <a:srgbClr val="FF0000"/>
                </a:solidFill>
              </a:rPr>
              <a:t>hypoxia,</a:t>
            </a:r>
            <a:r>
              <a:rPr lang="en-US" dirty="0" smtClean="0"/>
              <a:t> </a:t>
            </a:r>
            <a:r>
              <a:rPr lang="en-US" dirty="0" smtClean="0">
                <a:solidFill>
                  <a:srgbClr val="FF0000"/>
                </a:solidFill>
              </a:rPr>
              <a:t>hypotension, acid-base or electrolyte disturbances, or digitalis excess</a:t>
            </a:r>
            <a:r>
              <a:rPr lang="en-US" dirty="0" smtClean="0"/>
              <a:t>. </a:t>
            </a:r>
            <a:endParaRPr lang="en-US" dirty="0" smtClean="0"/>
          </a:p>
          <a:p>
            <a:endParaRPr lang="en-US" dirty="0" smtClean="0"/>
          </a:p>
          <a:p>
            <a:r>
              <a:rPr lang="en-US" dirty="0" smtClean="0"/>
              <a:t>Urgent </a:t>
            </a:r>
            <a:r>
              <a:rPr lang="en-US" dirty="0" smtClean="0">
                <a:solidFill>
                  <a:srgbClr val="FF0000"/>
                </a:solidFill>
              </a:rPr>
              <a:t>revascularization</a:t>
            </a:r>
            <a:r>
              <a:rPr lang="en-US" dirty="0" smtClean="0"/>
              <a:t> is warranted if ventricular arrhythmias are ongoing and caused by ischemia. </a:t>
            </a:r>
            <a:endParaRPr lang="en-US" dirty="0" smtClean="0"/>
          </a:p>
          <a:p>
            <a:endParaRPr lang="en-US" dirty="0" smtClean="0"/>
          </a:p>
          <a:p>
            <a:r>
              <a:rPr lang="en-US" dirty="0" smtClean="0"/>
              <a:t>In </a:t>
            </a:r>
            <a:r>
              <a:rPr lang="en-US" dirty="0" smtClean="0"/>
              <a:t>patients with sustained VT or VF at a time </a:t>
            </a:r>
            <a:r>
              <a:rPr lang="en-US" dirty="0" smtClean="0">
                <a:solidFill>
                  <a:srgbClr val="FF0000"/>
                </a:solidFill>
              </a:rPr>
              <a:t>after successful reperfusion</a:t>
            </a:r>
            <a:r>
              <a:rPr lang="en-US" dirty="0" smtClean="0"/>
              <a:t>, we generally continue </a:t>
            </a:r>
            <a:r>
              <a:rPr lang="en-US" dirty="0" err="1" smtClean="0"/>
              <a:t>antiarrhythmic</a:t>
            </a:r>
            <a:r>
              <a:rPr lang="en-US" dirty="0" smtClean="0"/>
              <a:t> therapy, most often </a:t>
            </a:r>
            <a:r>
              <a:rPr lang="en-US" dirty="0" err="1" smtClean="0"/>
              <a:t>amiodarone</a:t>
            </a:r>
            <a:r>
              <a:rPr lang="en-US" dirty="0" smtClean="0"/>
              <a:t>, until a defibrillator is </a:t>
            </a:r>
            <a:r>
              <a:rPr lang="en-US" dirty="0" smtClean="0"/>
              <a:t>placed.</a:t>
            </a:r>
            <a:endParaRPr lang="en-US"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Prognosis of VT/VF</a:t>
            </a:r>
            <a:endParaRPr lang="en-US" b="1" dirty="0"/>
          </a:p>
        </p:txBody>
      </p:sp>
      <p:sp>
        <p:nvSpPr>
          <p:cNvPr id="3" name="Content Placeholder 2"/>
          <p:cNvSpPr>
            <a:spLocks noGrp="1"/>
          </p:cNvSpPr>
          <p:nvPr>
            <p:ph idx="1"/>
          </p:nvPr>
        </p:nvSpPr>
        <p:spPr/>
        <p:txBody>
          <a:bodyPr>
            <a:normAutofit fontScale="77500" lnSpcReduction="20000"/>
          </a:bodyPr>
          <a:lstStyle/>
          <a:p>
            <a:r>
              <a:rPr lang="en-US" dirty="0" smtClean="0"/>
              <a:t>Among </a:t>
            </a:r>
            <a:r>
              <a:rPr lang="en-US" dirty="0" smtClean="0"/>
              <a:t>patients who underwent </a:t>
            </a:r>
            <a:r>
              <a:rPr lang="en-US" dirty="0" err="1" smtClean="0"/>
              <a:t>fibrinolytic</a:t>
            </a:r>
            <a:r>
              <a:rPr lang="en-US" dirty="0" smtClean="0"/>
              <a:t> </a:t>
            </a:r>
            <a:r>
              <a:rPr lang="en-US" dirty="0" smtClean="0"/>
              <a:t>therapy, </a:t>
            </a:r>
            <a:r>
              <a:rPr lang="en-US" dirty="0" smtClean="0"/>
              <a:t>approximately </a:t>
            </a:r>
            <a:r>
              <a:rPr lang="en-US" dirty="0" smtClean="0">
                <a:solidFill>
                  <a:srgbClr val="FF0000"/>
                </a:solidFill>
              </a:rPr>
              <a:t>10% </a:t>
            </a:r>
            <a:r>
              <a:rPr lang="en-US" dirty="0" smtClean="0"/>
              <a:t>experienced VT/VF. </a:t>
            </a:r>
            <a:endParaRPr lang="en-US" dirty="0" smtClean="0"/>
          </a:p>
          <a:p>
            <a:endParaRPr lang="en-US" dirty="0" smtClean="0"/>
          </a:p>
          <a:p>
            <a:r>
              <a:rPr lang="en-US" dirty="0" smtClean="0"/>
              <a:t>In patients </a:t>
            </a:r>
            <a:r>
              <a:rPr lang="en-US" dirty="0" smtClean="0"/>
              <a:t>treated with primary PCI, sustained VT/VF developed in </a:t>
            </a:r>
            <a:r>
              <a:rPr lang="en-US" dirty="0" smtClean="0">
                <a:solidFill>
                  <a:srgbClr val="FF0000"/>
                </a:solidFill>
              </a:rPr>
              <a:t>5.7%</a:t>
            </a:r>
            <a:r>
              <a:rPr lang="en-US" dirty="0" smtClean="0"/>
              <a:t>. </a:t>
            </a:r>
            <a:endParaRPr lang="en-US" dirty="0" smtClean="0"/>
          </a:p>
          <a:p>
            <a:endParaRPr lang="en-US" dirty="0" smtClean="0"/>
          </a:p>
          <a:p>
            <a:r>
              <a:rPr lang="en-US" dirty="0" smtClean="0"/>
              <a:t>Patients </a:t>
            </a:r>
            <a:r>
              <a:rPr lang="en-US" dirty="0" smtClean="0"/>
              <a:t>with VT/VF had </a:t>
            </a:r>
            <a:r>
              <a:rPr lang="en-US" dirty="0" smtClean="0">
                <a:solidFill>
                  <a:srgbClr val="FF0000"/>
                </a:solidFill>
              </a:rPr>
              <a:t>worse</a:t>
            </a:r>
            <a:r>
              <a:rPr lang="en-US" dirty="0" smtClean="0"/>
              <a:t> clinical outcomes than those without VT/VF. </a:t>
            </a:r>
            <a:endParaRPr lang="en-US" dirty="0" smtClean="0"/>
          </a:p>
          <a:p>
            <a:endParaRPr lang="en-US" dirty="0" smtClean="0"/>
          </a:p>
          <a:p>
            <a:r>
              <a:rPr lang="en-US" dirty="0" smtClean="0"/>
              <a:t>Additionally</a:t>
            </a:r>
            <a:r>
              <a:rPr lang="en-US" dirty="0" smtClean="0"/>
              <a:t>, </a:t>
            </a:r>
            <a:r>
              <a:rPr lang="en-US" dirty="0" smtClean="0">
                <a:solidFill>
                  <a:srgbClr val="FF0000"/>
                </a:solidFill>
              </a:rPr>
              <a:t>mortality rates </a:t>
            </a:r>
            <a:r>
              <a:rPr lang="en-US" dirty="0" smtClean="0"/>
              <a:t>were higher in those with </a:t>
            </a:r>
            <a:r>
              <a:rPr lang="en-US" dirty="0" smtClean="0">
                <a:solidFill>
                  <a:srgbClr val="FF0000"/>
                </a:solidFill>
              </a:rPr>
              <a:t>late versus early </a:t>
            </a:r>
            <a:r>
              <a:rPr lang="en-US" dirty="0" smtClean="0"/>
              <a:t>VT/VF; specifically, when compared with patients without VT/VF, the adjusted risk of mortality at 90 days increased </a:t>
            </a:r>
            <a:r>
              <a:rPr lang="en-US" dirty="0" smtClean="0">
                <a:solidFill>
                  <a:srgbClr val="FF0000"/>
                </a:solidFill>
              </a:rPr>
              <a:t>twofold or </a:t>
            </a:r>
            <a:r>
              <a:rPr lang="en-US" dirty="0" err="1" smtClean="0">
                <a:solidFill>
                  <a:srgbClr val="FF0000"/>
                </a:solidFill>
              </a:rPr>
              <a:t>sixfold</a:t>
            </a:r>
            <a:r>
              <a:rPr lang="en-US" dirty="0" smtClean="0"/>
              <a:t> in patients with early or late VT/VF, </a:t>
            </a:r>
            <a:r>
              <a:rPr lang="en-US" dirty="0" smtClean="0"/>
              <a:t>respectively.</a:t>
            </a:r>
          </a:p>
          <a:p>
            <a:endParaRPr lang="en-US" dirty="0" smtClean="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In patients in whom sustained VT/VF develops later in the course after STEMI (e.g., &gt;48 hours) without evidence of a reversible cause</a:t>
            </a:r>
            <a:r>
              <a:rPr lang="en-US" dirty="0" smtClean="0">
                <a:solidFill>
                  <a:srgbClr val="FF0000"/>
                </a:solidFill>
              </a:rPr>
              <a:t>, ICD </a:t>
            </a:r>
            <a:r>
              <a:rPr lang="en-US" dirty="0" smtClean="0"/>
              <a:t>therapy for secondary prevention should be considered before </a:t>
            </a:r>
            <a:r>
              <a:rPr lang="en-US" dirty="0" smtClean="0"/>
              <a:t>discharge.</a:t>
            </a:r>
          </a:p>
          <a:p>
            <a:endParaRPr lang="en-US" dirty="0" smtClean="0"/>
          </a:p>
          <a:p>
            <a:r>
              <a:rPr lang="en-US" dirty="0" smtClean="0"/>
              <a:t>This </a:t>
            </a:r>
            <a:r>
              <a:rPr lang="en-US" dirty="0" smtClean="0"/>
              <a:t>situation differs from that in patients with VT/VF before reperfusion therapy, in whom </a:t>
            </a:r>
            <a:r>
              <a:rPr lang="en-US" dirty="0" err="1" smtClean="0"/>
              <a:t>antiarrhythmic</a:t>
            </a:r>
            <a:r>
              <a:rPr lang="en-US" dirty="0" smtClean="0"/>
              <a:t> therapy other than a beta blocker is not indicated. </a:t>
            </a:r>
          </a:p>
          <a:p>
            <a:endParaRPr lang="en-US"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Sinus </a:t>
            </a:r>
            <a:r>
              <a:rPr lang="en-US" b="1" dirty="0" err="1" smtClean="0"/>
              <a:t>Bradycardia</a:t>
            </a:r>
            <a:endParaRPr lang="en-US" b="1" dirty="0"/>
          </a:p>
        </p:txBody>
      </p:sp>
      <p:sp>
        <p:nvSpPr>
          <p:cNvPr id="3" name="Content Placeholder 2"/>
          <p:cNvSpPr>
            <a:spLocks noGrp="1"/>
          </p:cNvSpPr>
          <p:nvPr>
            <p:ph idx="1"/>
          </p:nvPr>
        </p:nvSpPr>
        <p:spPr/>
        <p:txBody>
          <a:bodyPr>
            <a:normAutofit fontScale="70000" lnSpcReduction="20000"/>
          </a:bodyPr>
          <a:lstStyle/>
          <a:p>
            <a:r>
              <a:rPr lang="en-US" dirty="0" smtClean="0"/>
              <a:t>Frequently </a:t>
            </a:r>
            <a:r>
              <a:rPr lang="en-US" dirty="0" smtClean="0"/>
              <a:t>occurs during the early phases of </a:t>
            </a:r>
            <a:r>
              <a:rPr lang="en-US" dirty="0" smtClean="0"/>
              <a:t>STEMI,</a:t>
            </a:r>
          </a:p>
          <a:p>
            <a:pPr>
              <a:buNone/>
            </a:pPr>
            <a:endParaRPr lang="en-US" dirty="0" smtClean="0"/>
          </a:p>
          <a:p>
            <a:r>
              <a:rPr lang="en-US" dirty="0" smtClean="0"/>
              <a:t>P</a:t>
            </a:r>
            <a:r>
              <a:rPr lang="en-US" dirty="0" smtClean="0"/>
              <a:t>articularly </a:t>
            </a:r>
            <a:r>
              <a:rPr lang="en-US" dirty="0" smtClean="0"/>
              <a:t>in patients with </a:t>
            </a:r>
            <a:r>
              <a:rPr lang="en-US" dirty="0" smtClean="0">
                <a:solidFill>
                  <a:srgbClr val="FF0000"/>
                </a:solidFill>
              </a:rPr>
              <a:t>inferior</a:t>
            </a:r>
            <a:r>
              <a:rPr lang="en-US" dirty="0" smtClean="0"/>
              <a:t> and </a:t>
            </a:r>
            <a:r>
              <a:rPr lang="en-US" dirty="0" smtClean="0">
                <a:solidFill>
                  <a:srgbClr val="FF0000"/>
                </a:solidFill>
              </a:rPr>
              <a:t>posterior</a:t>
            </a:r>
            <a:r>
              <a:rPr lang="en-US" dirty="0" smtClean="0"/>
              <a:t> infarctions. </a:t>
            </a:r>
            <a:endParaRPr lang="en-US" dirty="0" smtClean="0"/>
          </a:p>
          <a:p>
            <a:pPr>
              <a:buNone/>
            </a:pPr>
            <a:endParaRPr lang="en-US" dirty="0" smtClean="0"/>
          </a:p>
          <a:p>
            <a:r>
              <a:rPr lang="en-US" dirty="0" smtClean="0"/>
              <a:t>The </a:t>
            </a:r>
            <a:r>
              <a:rPr lang="en-US" dirty="0" smtClean="0"/>
              <a:t>increased </a:t>
            </a:r>
            <a:r>
              <a:rPr lang="en-US" dirty="0" err="1" smtClean="0">
                <a:solidFill>
                  <a:srgbClr val="FF0000"/>
                </a:solidFill>
              </a:rPr>
              <a:t>vagal</a:t>
            </a:r>
            <a:r>
              <a:rPr lang="en-US" dirty="0" smtClean="0">
                <a:solidFill>
                  <a:srgbClr val="FF0000"/>
                </a:solidFill>
              </a:rPr>
              <a:t> tone </a:t>
            </a:r>
            <a:r>
              <a:rPr lang="en-US" dirty="0" smtClean="0"/>
              <a:t>that produces sinus </a:t>
            </a:r>
            <a:r>
              <a:rPr lang="en-US" dirty="0" err="1" smtClean="0"/>
              <a:t>bradycardia</a:t>
            </a:r>
            <a:r>
              <a:rPr lang="en-US" dirty="0" smtClean="0"/>
              <a:t> during the early phase of STEMI may actually be </a:t>
            </a:r>
            <a:r>
              <a:rPr lang="en-US" dirty="0" smtClean="0">
                <a:solidFill>
                  <a:srgbClr val="FF0000"/>
                </a:solidFill>
              </a:rPr>
              <a:t>beneficial.</a:t>
            </a:r>
          </a:p>
          <a:p>
            <a:endParaRPr lang="en-US" dirty="0" smtClean="0">
              <a:solidFill>
                <a:srgbClr val="FF0000"/>
              </a:solidFill>
            </a:endParaRPr>
          </a:p>
          <a:p>
            <a:r>
              <a:rPr lang="en-US" dirty="0" smtClean="0">
                <a:solidFill>
                  <a:srgbClr val="FF0000"/>
                </a:solidFill>
              </a:rPr>
              <a:t>Isolated</a:t>
            </a:r>
            <a:r>
              <a:rPr lang="en-US" dirty="0" smtClean="0"/>
              <a:t> </a:t>
            </a:r>
            <a:r>
              <a:rPr lang="en-US" dirty="0" smtClean="0"/>
              <a:t>sinus </a:t>
            </a:r>
            <a:r>
              <a:rPr lang="en-US" dirty="0" err="1" smtClean="0"/>
              <a:t>bradycardia</a:t>
            </a:r>
            <a:r>
              <a:rPr lang="en-US" dirty="0" smtClean="0"/>
              <a:t>, unaccompanied by </a:t>
            </a:r>
            <a:r>
              <a:rPr lang="en-US" dirty="0" smtClean="0">
                <a:solidFill>
                  <a:srgbClr val="FF0000"/>
                </a:solidFill>
              </a:rPr>
              <a:t>hypotension</a:t>
            </a:r>
            <a:r>
              <a:rPr lang="en-US" dirty="0" smtClean="0"/>
              <a:t> or </a:t>
            </a:r>
            <a:r>
              <a:rPr lang="en-US" dirty="0" smtClean="0">
                <a:solidFill>
                  <a:srgbClr val="FF0000"/>
                </a:solidFill>
              </a:rPr>
              <a:t>ventricular </a:t>
            </a:r>
            <a:r>
              <a:rPr lang="en-US" dirty="0" err="1" smtClean="0">
                <a:solidFill>
                  <a:srgbClr val="FF0000"/>
                </a:solidFill>
              </a:rPr>
              <a:t>ectopy</a:t>
            </a:r>
            <a:r>
              <a:rPr lang="en-US" dirty="0" smtClean="0"/>
              <a:t>, should be observed rather than treated. </a:t>
            </a:r>
            <a:endParaRPr lang="en-US" dirty="0" smtClean="0"/>
          </a:p>
          <a:p>
            <a:endParaRPr lang="en-US" dirty="0" smtClean="0"/>
          </a:p>
          <a:p>
            <a:r>
              <a:rPr lang="en-US" dirty="0" smtClean="0"/>
              <a:t>In </a:t>
            </a:r>
            <a:r>
              <a:rPr lang="en-US" dirty="0" smtClean="0"/>
              <a:t>the first </a:t>
            </a:r>
            <a:r>
              <a:rPr lang="en-US" dirty="0" smtClean="0">
                <a:solidFill>
                  <a:srgbClr val="FF0000"/>
                </a:solidFill>
              </a:rPr>
              <a:t>4 to 6 hours </a:t>
            </a:r>
            <a:r>
              <a:rPr lang="en-US" dirty="0" smtClean="0"/>
              <a:t>after infarction, if the sinus rate is extremely low (&lt;40 to 50 beats/min) and associated with hypotension, IV </a:t>
            </a:r>
            <a:r>
              <a:rPr lang="en-US" dirty="0" smtClean="0">
                <a:solidFill>
                  <a:srgbClr val="FF0000"/>
                </a:solidFill>
              </a:rPr>
              <a:t>atropine</a:t>
            </a:r>
            <a:r>
              <a:rPr lang="en-US" dirty="0" smtClean="0"/>
              <a:t> in doses of 0.3 to 0.6 mg every 3 to 10 minutes (with total dose not exceeding 3 mg) can be administered to bring the heart rate up to approximately 60 beats/min.</a:t>
            </a:r>
            <a:endParaRPr lang="en-US"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0"/>
            <a:ext cx="9753600" cy="8715375"/>
          </a:xfrm>
          <a:prstGeom prst="rect">
            <a:avLst/>
          </a:prstGeom>
          <a:noFill/>
          <a:ln w="9525">
            <a:noFill/>
            <a:miter lim="800000"/>
            <a:headEnd/>
            <a:tailEnd/>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Approach to the Patient with Chest Pain</a:t>
            </a:r>
            <a:endParaRPr lang="en-US" sz="3200" dirty="0"/>
          </a:p>
        </p:txBody>
      </p:sp>
      <p:sp>
        <p:nvSpPr>
          <p:cNvPr id="3" name="Content Placeholder 2"/>
          <p:cNvSpPr>
            <a:spLocks noGrp="1"/>
          </p:cNvSpPr>
          <p:nvPr>
            <p:ph idx="1"/>
          </p:nvPr>
        </p:nvSpPr>
        <p:spPr/>
        <p:txBody>
          <a:bodyPr>
            <a:normAutofit/>
          </a:bodyPr>
          <a:lstStyle/>
          <a:p>
            <a:r>
              <a:rPr lang="en-US" dirty="0" smtClean="0"/>
              <a:t>Acute chest pain is one of the most common reasons for seeking care in the emergency department (ED) : approximately 10% </a:t>
            </a:r>
          </a:p>
          <a:p>
            <a:endParaRPr lang="en-US" dirty="0" smtClean="0"/>
          </a:p>
          <a:p>
            <a:r>
              <a:rPr lang="en-US" dirty="0" smtClean="0"/>
              <a:t> After diagnostic evaluation only 10% to 15% of patients with acute chest pain actually have ACS.</a:t>
            </a:r>
          </a:p>
          <a:p>
            <a:endParaRPr lang="en-US" dirty="0" smtClean="0"/>
          </a:p>
          <a:p>
            <a:r>
              <a:rPr lang="en-US" dirty="0" smtClean="0"/>
              <a:t> The diagnosis of ACS is missed in approximately 2% of patients</a:t>
            </a:r>
            <a:endParaRPr lang="en-US" dirty="0"/>
          </a:p>
        </p:txBody>
      </p:sp>
    </p:spTree>
  </p:cSld>
  <p:clrMapOvr>
    <a:masterClrMapping/>
  </p:clrMapOvr>
  <p:transition>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srcRect/>
          <a:stretch>
            <a:fillRect/>
          </a:stretch>
        </p:blipFill>
        <p:spPr bwMode="auto">
          <a:xfrm>
            <a:off x="1219200" y="1295400"/>
            <a:ext cx="6781799" cy="5278438"/>
          </a:xfrm>
          <a:prstGeom prst="rect">
            <a:avLst/>
          </a:prstGeom>
          <a:noFill/>
          <a:ln w="9525">
            <a:noFill/>
            <a:miter lim="800000"/>
            <a:headEnd/>
            <a:tailEnd/>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Common Causes of acute Chest Pain</a:t>
            </a:r>
            <a:endParaRPr lang="en-US" dirty="0"/>
          </a:p>
        </p:txBody>
      </p:sp>
      <p:sp>
        <p:nvSpPr>
          <p:cNvPr id="3" name="Content Placeholder 2"/>
          <p:cNvSpPr>
            <a:spLocks noGrp="1"/>
          </p:cNvSpPr>
          <p:nvPr>
            <p:ph idx="1"/>
          </p:nvPr>
        </p:nvSpPr>
        <p:spPr/>
        <p:txBody>
          <a:bodyPr/>
          <a:lstStyle/>
          <a:p>
            <a:r>
              <a:rPr lang="en-US" dirty="0" smtClean="0"/>
              <a:t>Cardiac</a:t>
            </a:r>
          </a:p>
          <a:p>
            <a:r>
              <a:rPr lang="en-US" dirty="0" smtClean="0"/>
              <a:t>Vascular</a:t>
            </a:r>
          </a:p>
          <a:p>
            <a:r>
              <a:rPr lang="en-US" dirty="0" smtClean="0"/>
              <a:t>Pulmonary</a:t>
            </a:r>
          </a:p>
          <a:p>
            <a:r>
              <a:rPr lang="en-US" dirty="0" smtClean="0"/>
              <a:t>Gastrointestinal</a:t>
            </a:r>
          </a:p>
          <a:p>
            <a:r>
              <a:rPr lang="en-US" dirty="0" smtClean="0"/>
              <a:t>Musculoskeletal</a:t>
            </a:r>
          </a:p>
          <a:p>
            <a:r>
              <a:rPr lang="en-US" dirty="0" smtClean="0"/>
              <a:t>Infectious</a:t>
            </a:r>
          </a:p>
          <a:p>
            <a:r>
              <a:rPr lang="en-US" dirty="0" smtClean="0"/>
              <a:t>Psychological</a:t>
            </a:r>
            <a:endParaRPr lang="en-US"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Cardiac Causes of Acute Chest Pain</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r>
              <a:rPr lang="en-US" dirty="0" smtClean="0"/>
              <a:t>Angina (Stable Coronary syndrome)</a:t>
            </a:r>
          </a:p>
          <a:p>
            <a:r>
              <a:rPr lang="en-US" dirty="0" smtClean="0"/>
              <a:t>Rest or Unstable Angina</a:t>
            </a:r>
          </a:p>
          <a:p>
            <a:r>
              <a:rPr lang="en-US" dirty="0" smtClean="0"/>
              <a:t>Acute MI</a:t>
            </a:r>
          </a:p>
          <a:p>
            <a:r>
              <a:rPr lang="en-US" dirty="0" err="1" smtClean="0"/>
              <a:t>Pericarditis</a:t>
            </a:r>
            <a:endParaRPr lang="en-US" dirty="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Angina Pectoris</a:t>
            </a:r>
            <a:endParaRPr lang="en-US" dirty="0"/>
          </a:p>
        </p:txBody>
      </p:sp>
      <p:sp>
        <p:nvSpPr>
          <p:cNvPr id="3" name="Content Placeholder 2"/>
          <p:cNvSpPr>
            <a:spLocks noGrp="1"/>
          </p:cNvSpPr>
          <p:nvPr>
            <p:ph idx="1"/>
          </p:nvPr>
        </p:nvSpPr>
        <p:spPr/>
        <p:txBody>
          <a:bodyPr>
            <a:normAutofit fontScale="92500"/>
          </a:bodyPr>
          <a:lstStyle/>
          <a:p>
            <a:r>
              <a:rPr lang="en-US" dirty="0" smtClean="0"/>
              <a:t>Classic angina pectoris is described as a pressure, heaviness, tightness, or constriction in the center or left of the chest that is precipitated by exertion and relieved by rest. It is generally not described as pain (sharp or dull), or needles and pins.</a:t>
            </a:r>
          </a:p>
          <a:p>
            <a:endParaRPr lang="en-US" dirty="0" smtClean="0"/>
          </a:p>
          <a:p>
            <a:r>
              <a:rPr lang="en-US" dirty="0" smtClean="0"/>
              <a:t>Quality</a:t>
            </a:r>
          </a:p>
          <a:p>
            <a:r>
              <a:rPr lang="en-US" dirty="0" smtClean="0"/>
              <a:t>Location and radiation</a:t>
            </a:r>
          </a:p>
          <a:p>
            <a:r>
              <a:rPr lang="en-US" dirty="0" smtClean="0"/>
              <a:t>Provoking factors</a:t>
            </a:r>
          </a:p>
          <a:p>
            <a:r>
              <a:rPr lang="en-US" dirty="0" smtClean="0"/>
              <a:t>Timing, Duration and relief</a:t>
            </a:r>
            <a:endParaRPr lang="fa-IR" dirty="0" smtClean="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Typical qualities of </a:t>
            </a:r>
            <a:r>
              <a:rPr lang="en-US" sz="2800" dirty="0" err="1" smtClean="0"/>
              <a:t>anginal</a:t>
            </a:r>
            <a:r>
              <a:rPr lang="en-US" sz="2800" dirty="0" smtClean="0"/>
              <a:t> pain (Quality)</a:t>
            </a:r>
            <a:br>
              <a:rPr lang="en-US" sz="2800" dirty="0" smtClean="0"/>
            </a:br>
            <a:endParaRPr lang="en-US" sz="2800" dirty="0"/>
          </a:p>
        </p:txBody>
      </p:sp>
      <p:sp>
        <p:nvSpPr>
          <p:cNvPr id="3" name="Content Placeholder 2"/>
          <p:cNvSpPr>
            <a:spLocks noGrp="1"/>
          </p:cNvSpPr>
          <p:nvPr>
            <p:ph idx="1"/>
          </p:nvPr>
        </p:nvSpPr>
        <p:spPr/>
        <p:txBody>
          <a:bodyPr>
            <a:normAutofit fontScale="62500" lnSpcReduction="20000"/>
          </a:bodyPr>
          <a:lstStyle/>
          <a:p>
            <a:r>
              <a:rPr lang="en-US" dirty="0" smtClean="0"/>
              <a:t>Angina is usually characterized more as a discomfort rather than pain. </a:t>
            </a:r>
          </a:p>
          <a:p>
            <a:pPr>
              <a:buNone/>
            </a:pPr>
            <a:endParaRPr lang="en-US" dirty="0" smtClean="0"/>
          </a:p>
          <a:p>
            <a:r>
              <a:rPr lang="en-US" dirty="0" smtClean="0"/>
              <a:t>Terms frequently used by patients include squeezing, tightness, pressure, constriction, strangling, burning, heart burn, fullness in the chest, band-like sensation, knot in the center of the chest, lump in throat, ache, heavy weight on chest (elephant sitting on chest), like a bra too tight, and toothache (when there is radiation to the lower jaw) [17]. In some cases, the patient cannot qualify the nature of the discomfort, but places his or her fist in the center of the chest, known as the "Levine sign.“</a:t>
            </a:r>
          </a:p>
          <a:p>
            <a:pPr>
              <a:buNone/>
            </a:pPr>
            <a:endParaRPr lang="en-US" dirty="0" smtClean="0"/>
          </a:p>
          <a:p>
            <a:r>
              <a:rPr lang="en-US" dirty="0" smtClean="0"/>
              <a:t>It is generally not described as sharp, dull-aching, knife-like, stabbing, or pins and needles-like. In a report of patients presenting to the emergency department, "sharp" or "stabbing" pain was a low risk description, particularly when the pain was </a:t>
            </a:r>
            <a:r>
              <a:rPr lang="en-US" dirty="0" err="1" smtClean="0"/>
              <a:t>pleuritic</a:t>
            </a:r>
            <a:r>
              <a:rPr lang="en-US" dirty="0" smtClean="0"/>
              <a:t> or positional, was fully reproducible by palpation, and the patient had no history of angina or myocardial infarction .</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62500" lnSpcReduction="20000"/>
          </a:bodyPr>
          <a:lstStyle/>
          <a:p>
            <a:r>
              <a:rPr lang="en-US" dirty="0" smtClean="0"/>
              <a:t>The following additional characteristics are typically seen:</a:t>
            </a:r>
          </a:p>
          <a:p>
            <a:endParaRPr lang="en-US" dirty="0" smtClean="0"/>
          </a:p>
          <a:p>
            <a:r>
              <a:rPr lang="en-US" dirty="0" smtClean="0"/>
              <a:t>Angina is typically gradual in onset and offset, with the intensity of the discomfort increasing and decreasing over several minutes. In contrast, </a:t>
            </a:r>
            <a:r>
              <a:rPr lang="en-US" dirty="0" err="1" smtClean="0"/>
              <a:t>noncardiac</a:t>
            </a:r>
            <a:r>
              <a:rPr lang="en-US" dirty="0" smtClean="0"/>
              <a:t> pain is often of greatest intensity at its onset and often has an abrupt onset and offset.</a:t>
            </a:r>
          </a:p>
          <a:p>
            <a:r>
              <a:rPr lang="en-US" dirty="0" smtClean="0"/>
              <a:t>Since angina is a referred discomfort, patients tend to have the same quality of chest discomfort with recurrent ischemic episodes. Generally, it is felt in the same location. The discomfort is generally the same prior to or with a myocardial infarction and is the same quality as prior to revascularization by either surgery (although the location may be different due to disruption of neural </a:t>
            </a:r>
            <a:r>
              <a:rPr lang="en-US" dirty="0" err="1" smtClean="0"/>
              <a:t>innervation</a:t>
            </a:r>
            <a:r>
              <a:rPr lang="en-US" dirty="0" smtClean="0"/>
              <a:t> of the heart) or </a:t>
            </a:r>
            <a:r>
              <a:rPr lang="en-US" dirty="0" err="1" smtClean="0"/>
              <a:t>percutaneous</a:t>
            </a:r>
            <a:r>
              <a:rPr lang="en-US" dirty="0" smtClean="0"/>
              <a:t> coronary intervention.</a:t>
            </a:r>
          </a:p>
          <a:p>
            <a:r>
              <a:rPr lang="en-US" dirty="0" smtClean="0"/>
              <a:t>Angina is a constant discomfort that does not change with respiration or position. It is also not provoked or worsened with palpation of the chest wall. </a:t>
            </a:r>
          </a:p>
          <a:p>
            <a:r>
              <a:rPr lang="en-US" dirty="0" smtClean="0"/>
              <a:t>However, the presence of a change in pain with respiration (or position) or pain elicited by palpation does not exclude angina as the cause.</a:t>
            </a:r>
          </a:p>
          <a:p>
            <a:endParaRPr lang="en-US" dirty="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Typical qualities of </a:t>
            </a:r>
            <a:r>
              <a:rPr lang="en-US" sz="2400" dirty="0" err="1" smtClean="0"/>
              <a:t>anginal</a:t>
            </a:r>
            <a:r>
              <a:rPr lang="en-US" sz="2400" dirty="0" smtClean="0"/>
              <a:t> pain (Location and Radiation)</a:t>
            </a:r>
            <a:endParaRPr lang="en-US" sz="2400" dirty="0"/>
          </a:p>
        </p:txBody>
      </p:sp>
      <p:sp>
        <p:nvSpPr>
          <p:cNvPr id="3" name="Content Placeholder 2"/>
          <p:cNvSpPr>
            <a:spLocks noGrp="1"/>
          </p:cNvSpPr>
          <p:nvPr>
            <p:ph idx="1"/>
          </p:nvPr>
        </p:nvSpPr>
        <p:spPr/>
        <p:txBody>
          <a:bodyPr>
            <a:normAutofit fontScale="92500" lnSpcReduction="20000"/>
          </a:bodyPr>
          <a:lstStyle/>
          <a:p>
            <a:r>
              <a:rPr lang="en-US" dirty="0" smtClean="0"/>
              <a:t>Angina is a referred pain due to involvement of a neural reflex pathway via the thoracic and cervical nerves. As a result, it is not felt in a specific spot, but is usually a diffuse discomfort that may be difficult to localize.</a:t>
            </a:r>
          </a:p>
          <a:p>
            <a:pPr>
              <a:buNone/>
            </a:pPr>
            <a:endParaRPr lang="en-US" dirty="0" smtClean="0"/>
          </a:p>
          <a:p>
            <a:r>
              <a:rPr lang="en-US" dirty="0" smtClean="0"/>
              <a:t>The patient often indicates the entire chest when asked where the discomfort is felt. </a:t>
            </a:r>
          </a:p>
          <a:p>
            <a:pPr>
              <a:buNone/>
            </a:pPr>
            <a:endParaRPr lang="en-US" dirty="0" smtClean="0"/>
          </a:p>
          <a:p>
            <a:r>
              <a:rPr lang="en-US" dirty="0" smtClean="0"/>
              <a:t>Pain that localizes to one small area of the chest is more likely of chest wall or pleural origin rather than visceral.</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r>
              <a:rPr lang="en-US" dirty="0" smtClean="0"/>
              <a:t>Angina often radiates to other parts of the body, including the upper abdomen (</a:t>
            </a:r>
            <a:r>
              <a:rPr lang="en-US" dirty="0" err="1" smtClean="0"/>
              <a:t>epigastric</a:t>
            </a:r>
            <a:r>
              <a:rPr lang="en-US" dirty="0" smtClean="0"/>
              <a:t>), shoulders, arms (upper and forearm), wrist, fingers, neck and throat, lower jaw and teeth (but not upper jaw), and rarely to the back (specifically the </a:t>
            </a:r>
            <a:r>
              <a:rPr lang="en-US" dirty="0" err="1" smtClean="0"/>
              <a:t>interscapular</a:t>
            </a:r>
            <a:r>
              <a:rPr lang="en-US" dirty="0" smtClean="0"/>
              <a:t> region).</a:t>
            </a:r>
          </a:p>
          <a:p>
            <a:pPr>
              <a:buNone/>
            </a:pPr>
            <a:endParaRPr lang="en-US" dirty="0" smtClean="0"/>
          </a:p>
          <a:p>
            <a:r>
              <a:rPr lang="en-US" dirty="0" smtClean="0"/>
              <a:t> Radiation to both arms is a stronger predictor of acute myocardial infarction. </a:t>
            </a:r>
          </a:p>
          <a:p>
            <a:pPr>
              <a:buNone/>
            </a:pPr>
            <a:endParaRPr lang="en-US" dirty="0" smtClean="0"/>
          </a:p>
          <a:p>
            <a:r>
              <a:rPr lang="en-US" dirty="0" smtClean="0"/>
              <a:t>Isolated back pain is unusual in patients with angina. However, it may be seen with an aortic dissection that also involves the coronary arteries.</a:t>
            </a:r>
            <a:endParaRPr lang="en-US"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Typical qualities of </a:t>
            </a:r>
            <a:r>
              <a:rPr lang="en-US" sz="2800" dirty="0" err="1" smtClean="0"/>
              <a:t>anginal</a:t>
            </a:r>
            <a:r>
              <a:rPr lang="en-US" sz="2800" dirty="0" smtClean="0"/>
              <a:t> pain (Provoking Factors)</a:t>
            </a:r>
            <a:endParaRPr lang="en-US" sz="2800" dirty="0"/>
          </a:p>
        </p:txBody>
      </p:sp>
      <p:sp>
        <p:nvSpPr>
          <p:cNvPr id="3" name="Content Placeholder 2"/>
          <p:cNvSpPr>
            <a:spLocks noGrp="1"/>
          </p:cNvSpPr>
          <p:nvPr>
            <p:ph idx="1"/>
          </p:nvPr>
        </p:nvSpPr>
        <p:spPr/>
        <p:txBody>
          <a:bodyPr>
            <a:normAutofit fontScale="77500" lnSpcReduction="20000"/>
          </a:bodyPr>
          <a:lstStyle/>
          <a:p>
            <a:r>
              <a:rPr lang="en-US" dirty="0" smtClean="0"/>
              <a:t>Angina is often elicited by activities and situations that increase myocardial oxygen demand, including physical activity, cold, emotional stress, sexual intercourse, meals, or lying down (which results in an increase in venous return and increase in wall stress).</a:t>
            </a:r>
          </a:p>
          <a:p>
            <a:endParaRPr lang="en-US" dirty="0" smtClean="0"/>
          </a:p>
          <a:p>
            <a:r>
              <a:rPr lang="en-US" dirty="0" smtClean="0"/>
              <a:t>Patients should be questioned about the use of cocaine or other recreational drugs, as they may trigger myocardial ischemia.</a:t>
            </a:r>
          </a:p>
          <a:p>
            <a:endParaRPr lang="en-US" dirty="0" smtClean="0"/>
          </a:p>
          <a:p>
            <a:r>
              <a:rPr lang="en-US" dirty="0" smtClean="0"/>
              <a:t>Postprandial pain is generally considered to be gastrointestinal in origin. However, it may also be </a:t>
            </a:r>
            <a:r>
              <a:rPr lang="en-US" dirty="0" err="1" smtClean="0"/>
              <a:t>anginal</a:t>
            </a:r>
            <a:r>
              <a:rPr lang="en-US" dirty="0" smtClean="0"/>
              <a:t>, especially in patients with severe ischemia (</a:t>
            </a:r>
            <a:r>
              <a:rPr lang="en-US" dirty="0" err="1" smtClean="0"/>
              <a:t>eg</a:t>
            </a:r>
            <a:r>
              <a:rPr lang="en-US" dirty="0" smtClean="0"/>
              <a:t>, left main or three vessel coronary disease).</a:t>
            </a:r>
            <a:endParaRPr lang="en-US"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Typical qualities of </a:t>
            </a:r>
            <a:r>
              <a:rPr lang="en-US" sz="3200" dirty="0" err="1" smtClean="0"/>
              <a:t>anginal</a:t>
            </a:r>
            <a:r>
              <a:rPr lang="en-US" sz="3200" dirty="0" smtClean="0"/>
              <a:t> pain (Timing)</a:t>
            </a:r>
            <a:endParaRPr lang="en-US" sz="3200" dirty="0"/>
          </a:p>
        </p:txBody>
      </p:sp>
      <p:sp>
        <p:nvSpPr>
          <p:cNvPr id="3" name="Content Placeholder 2"/>
          <p:cNvSpPr>
            <a:spLocks noGrp="1"/>
          </p:cNvSpPr>
          <p:nvPr>
            <p:ph idx="1"/>
          </p:nvPr>
        </p:nvSpPr>
        <p:spPr/>
        <p:txBody>
          <a:bodyPr>
            <a:normAutofit lnSpcReduction="10000"/>
          </a:bodyPr>
          <a:lstStyle/>
          <a:p>
            <a:r>
              <a:rPr lang="en-US" dirty="0" smtClean="0"/>
              <a:t>Angina occurs more commonly in the morning due to a diurnal increase in sympathetic tone. </a:t>
            </a:r>
          </a:p>
          <a:p>
            <a:endParaRPr lang="en-US" dirty="0" smtClean="0"/>
          </a:p>
          <a:p>
            <a:r>
              <a:rPr lang="en-US" dirty="0" smtClean="0"/>
              <a:t>Enhanced sympathetic activity raises heart rate, blood pressure, vessel tone and resistance (resulting in a reduced vessel diameter that causes any fixed lesion to be more occlusive), and promotes platelet aggregation (resulting in the release of </a:t>
            </a:r>
            <a:r>
              <a:rPr lang="en-US" dirty="0" err="1" smtClean="0"/>
              <a:t>vasoactive</a:t>
            </a:r>
            <a:r>
              <a:rPr lang="en-US" dirty="0" smtClean="0"/>
              <a:t> substances, such as serotonin and </a:t>
            </a:r>
            <a:r>
              <a:rPr lang="en-US" dirty="0" err="1" smtClean="0"/>
              <a:t>thromboxane</a:t>
            </a:r>
            <a:r>
              <a:rPr lang="en-US" dirty="0" smtClean="0"/>
              <a:t>.</a:t>
            </a:r>
            <a:endParaRPr lang="en-US" dirty="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Typical qualities of </a:t>
            </a:r>
            <a:r>
              <a:rPr lang="en-US" sz="2400" dirty="0" err="1" smtClean="0"/>
              <a:t>anginal</a:t>
            </a:r>
            <a:r>
              <a:rPr lang="en-US" sz="2400" dirty="0" smtClean="0"/>
              <a:t> pain (Duration and relief)</a:t>
            </a:r>
            <a:endParaRPr lang="en-US" sz="2400" dirty="0"/>
          </a:p>
        </p:txBody>
      </p:sp>
      <p:sp>
        <p:nvSpPr>
          <p:cNvPr id="3" name="Content Placeholder 2"/>
          <p:cNvSpPr>
            <a:spLocks noGrp="1"/>
          </p:cNvSpPr>
          <p:nvPr>
            <p:ph idx="1"/>
          </p:nvPr>
        </p:nvSpPr>
        <p:spPr/>
        <p:txBody>
          <a:bodyPr>
            <a:normAutofit fontScale="92500" lnSpcReduction="10000"/>
          </a:bodyPr>
          <a:lstStyle/>
          <a:p>
            <a:r>
              <a:rPr lang="en-US" dirty="0" smtClean="0"/>
              <a:t>Classic angina is often relieved with termination of the provoking factor.</a:t>
            </a:r>
          </a:p>
          <a:p>
            <a:pPr>
              <a:buNone/>
            </a:pPr>
            <a:r>
              <a:rPr lang="en-US" dirty="0" smtClean="0"/>
              <a:t> </a:t>
            </a:r>
          </a:p>
          <a:p>
            <a:r>
              <a:rPr lang="en-US" dirty="0" smtClean="0"/>
              <a:t>Angina generally lasts for two to five minutes. </a:t>
            </a:r>
          </a:p>
          <a:p>
            <a:pPr>
              <a:buNone/>
            </a:pPr>
            <a:endParaRPr lang="en-US" dirty="0" smtClean="0"/>
          </a:p>
          <a:p>
            <a:r>
              <a:rPr lang="en-US" dirty="0" smtClean="0"/>
              <a:t>It is not a fleeting discomfort, which lasts only for a few seconds or less than a minute.</a:t>
            </a:r>
          </a:p>
          <a:p>
            <a:pPr>
              <a:buNone/>
            </a:pPr>
            <a:endParaRPr lang="en-US" dirty="0" smtClean="0"/>
          </a:p>
          <a:p>
            <a:r>
              <a:rPr lang="en-US" dirty="0" smtClean="0"/>
              <a:t>It generally does not last for 20 to 30 minutes, unless the patient is experiencing an acute coronary syndrome, especially myocardial infarction</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752600" y="914400"/>
            <a:ext cx="5638800" cy="5257800"/>
          </a:xfrm>
          <a:prstGeom prst="rect">
            <a:avLst/>
          </a:prstGeom>
          <a:noFill/>
          <a:ln w="9525">
            <a:noFill/>
            <a:miter lim="800000"/>
            <a:headEnd/>
            <a:tailEnd/>
          </a:ln>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smtClean="0"/>
              <a:t>Factors that reduce oxygen demand or increase oxygen supply will result in relief of angina. These include :</a:t>
            </a:r>
          </a:p>
          <a:p>
            <a:endParaRPr lang="en-US" dirty="0" smtClean="0"/>
          </a:p>
          <a:p>
            <a:r>
              <a:rPr lang="en-US" dirty="0" smtClean="0"/>
              <a:t>cessation of activity or termination of the provoking factor</a:t>
            </a:r>
          </a:p>
          <a:p>
            <a:r>
              <a:rPr lang="en-US" dirty="0" smtClean="0"/>
              <a:t>use of nitroglycerin (which is a </a:t>
            </a:r>
            <a:r>
              <a:rPr lang="en-US" dirty="0" err="1" smtClean="0"/>
              <a:t>venodilator</a:t>
            </a:r>
            <a:r>
              <a:rPr lang="en-US" dirty="0" smtClean="0"/>
              <a:t>, reducing venous return, and a coronary artery vasodilator that increases coronary blood flow)</a:t>
            </a:r>
          </a:p>
          <a:p>
            <a:r>
              <a:rPr lang="en-US" dirty="0" smtClean="0"/>
              <a:t>sitting up (which reduces venous return and preload).</a:t>
            </a:r>
          </a:p>
          <a:p>
            <a:endParaRPr lang="en-US" dirty="0" smtClean="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Relief of chest discomfort with nitroglycerin is not specific for angina, since a similar response may be seen with esophageal spasm or other gastrointestinal problems as nitroglycerin also relaxes smooth muscle. In a review of 459 patients presenting to an emergency department with chest pain, the percentage of patients with relief of chest discomfort with nitroglycerin was similar among those with and without active coronary disease.</a:t>
            </a:r>
          </a:p>
          <a:p>
            <a:endParaRPr lang="en-US" dirty="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Atypical features </a:t>
            </a:r>
            <a:endParaRPr lang="en-US" dirty="0"/>
          </a:p>
        </p:txBody>
      </p:sp>
      <p:sp>
        <p:nvSpPr>
          <p:cNvPr id="3" name="Content Placeholder 2"/>
          <p:cNvSpPr>
            <a:spLocks noGrp="1"/>
          </p:cNvSpPr>
          <p:nvPr>
            <p:ph idx="1"/>
          </p:nvPr>
        </p:nvSpPr>
        <p:spPr/>
        <p:txBody>
          <a:bodyPr>
            <a:normAutofit fontScale="77500" lnSpcReduction="20000"/>
          </a:bodyPr>
          <a:lstStyle/>
          <a:p>
            <a:pPr>
              <a:buNone/>
            </a:pPr>
            <a:endParaRPr lang="en-US" dirty="0" smtClean="0"/>
          </a:p>
          <a:p>
            <a:pPr>
              <a:buNone/>
            </a:pPr>
            <a:r>
              <a:rPr lang="en-US" dirty="0" smtClean="0"/>
              <a:t>   The following characteristics were found to be more typical of </a:t>
            </a:r>
            <a:r>
              <a:rPr lang="en-US" dirty="0" err="1" smtClean="0"/>
              <a:t>nonischemic</a:t>
            </a:r>
            <a:r>
              <a:rPr lang="en-US" dirty="0" smtClean="0"/>
              <a:t> chest discomfort:</a:t>
            </a:r>
          </a:p>
          <a:p>
            <a:pPr>
              <a:buNone/>
            </a:pPr>
            <a:endParaRPr lang="en-US" dirty="0" smtClean="0"/>
          </a:p>
          <a:p>
            <a:r>
              <a:rPr lang="en-US" dirty="0" smtClean="0"/>
              <a:t>●</a:t>
            </a:r>
            <a:r>
              <a:rPr lang="en-US" dirty="0" err="1" smtClean="0"/>
              <a:t>Pleuritic</a:t>
            </a:r>
            <a:r>
              <a:rPr lang="en-US" dirty="0" smtClean="0"/>
              <a:t> pain, sharp or knife-like pain related to respiratory movements or cough.</a:t>
            </a:r>
          </a:p>
          <a:p>
            <a:r>
              <a:rPr lang="en-US" dirty="0" smtClean="0"/>
              <a:t>●Primary or sole location in the mid or lower abdominal region.</a:t>
            </a:r>
          </a:p>
          <a:p>
            <a:r>
              <a:rPr lang="en-US" dirty="0" smtClean="0"/>
              <a:t>●Any discomfort localized with one finger.</a:t>
            </a:r>
          </a:p>
          <a:p>
            <a:r>
              <a:rPr lang="en-US" dirty="0" smtClean="0"/>
              <a:t>●Any discomfort reproduced by movement or palpation.</a:t>
            </a:r>
          </a:p>
          <a:p>
            <a:r>
              <a:rPr lang="en-US" dirty="0" smtClean="0"/>
              <a:t>●Constant pain lasting for days.</a:t>
            </a:r>
          </a:p>
          <a:p>
            <a:r>
              <a:rPr lang="en-US" dirty="0" smtClean="0"/>
              <a:t>●Fleeting pains lasting for a few seconds or less.</a:t>
            </a:r>
          </a:p>
          <a:p>
            <a:r>
              <a:rPr lang="en-US" dirty="0" smtClean="0"/>
              <a:t>●Pain radiating into the lower extremities or above the mandible.</a:t>
            </a:r>
          </a:p>
          <a:p>
            <a:endParaRPr lang="en-US" dirty="0" smtClean="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Associated symptoms</a:t>
            </a:r>
            <a:endParaRPr lang="en-US" dirty="0"/>
          </a:p>
        </p:txBody>
      </p:sp>
      <p:sp>
        <p:nvSpPr>
          <p:cNvPr id="3" name="Content Placeholder 2"/>
          <p:cNvSpPr>
            <a:spLocks noGrp="1"/>
          </p:cNvSpPr>
          <p:nvPr>
            <p:ph idx="1"/>
          </p:nvPr>
        </p:nvSpPr>
        <p:spPr>
          <a:xfrm>
            <a:off x="457200" y="2362200"/>
            <a:ext cx="8229600" cy="4325112"/>
          </a:xfrm>
        </p:spPr>
        <p:txBody>
          <a:bodyPr>
            <a:normAutofit fontScale="92500" lnSpcReduction="20000"/>
          </a:bodyPr>
          <a:lstStyle/>
          <a:p>
            <a:r>
              <a:rPr lang="en-US" dirty="0" smtClean="0"/>
              <a:t>The most common is shortness of breath or wheezing, which may reflect mild pulmonary congestion. Pulmonary congestion is due to an elevation in left ventricular end diastolic pressure related to failure of the myocardium to relax normally in diastole. </a:t>
            </a:r>
          </a:p>
          <a:p>
            <a:pPr>
              <a:buNone/>
            </a:pPr>
            <a:endParaRPr lang="en-US" dirty="0" smtClean="0"/>
          </a:p>
          <a:p>
            <a:r>
              <a:rPr lang="en-US" dirty="0" smtClean="0"/>
              <a:t>Other symptoms may include belching, nausea, indigestion, diaphoresis, dizziness, lightheadedness, clamminess, and fatigue. However, these symptoms may be seen with other etiologies for chest pain, especially gastrointestinal causes.</a:t>
            </a:r>
          </a:p>
          <a:p>
            <a:pPr>
              <a:buNone/>
            </a:pPr>
            <a:endParaRPr lang="en-US" dirty="0" smtClean="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It is common for patients with diabetes mellitus, who often have autonomic (sympathetic) dysfunction, to experience "silent ischemia" or best termed "</a:t>
            </a:r>
            <a:r>
              <a:rPr lang="en-US" dirty="0" err="1" smtClean="0"/>
              <a:t>discomfortless</a:t>
            </a:r>
            <a:r>
              <a:rPr lang="en-US" dirty="0" smtClean="0"/>
              <a:t> ischemia". In this situation, they may experience the above symptoms associated with ischemia in the absence of the chest discomfort due to failure of transmission of neural impulses from the heart to the spinal cord.</a:t>
            </a:r>
          </a:p>
          <a:p>
            <a:pPr>
              <a:buNone/>
            </a:pPr>
            <a:endParaRPr lang="en-US" dirty="0"/>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1600201" y="1143000"/>
            <a:ext cx="5181600" cy="5430838"/>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Right Ventricular Infarction</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Approximately </a:t>
            </a:r>
            <a:r>
              <a:rPr lang="en-US" dirty="0" smtClean="0">
                <a:solidFill>
                  <a:srgbClr val="FF0000"/>
                </a:solidFill>
              </a:rPr>
              <a:t>30% to 50% </a:t>
            </a:r>
            <a:r>
              <a:rPr lang="en-US" dirty="0" smtClean="0"/>
              <a:t>of patients with </a:t>
            </a:r>
            <a:r>
              <a:rPr lang="en-US" dirty="0" smtClean="0">
                <a:solidFill>
                  <a:srgbClr val="FF0000"/>
                </a:solidFill>
              </a:rPr>
              <a:t>inferior </a:t>
            </a:r>
            <a:r>
              <a:rPr lang="en-US" dirty="0" smtClean="0"/>
              <a:t>infarction have some involvement of the right ventricle.</a:t>
            </a:r>
          </a:p>
          <a:p>
            <a:r>
              <a:rPr lang="en-US" dirty="0" smtClean="0"/>
              <a:t>RV infarction almost invariably </a:t>
            </a:r>
            <a:r>
              <a:rPr lang="en-US" dirty="0" smtClean="0">
                <a:solidFill>
                  <a:srgbClr val="FF0000"/>
                </a:solidFill>
              </a:rPr>
              <a:t>develops in association</a:t>
            </a:r>
            <a:r>
              <a:rPr lang="en-US" dirty="0" smtClean="0"/>
              <a:t> with a large infarction of the adjacent septum and inferior LV wall.</a:t>
            </a:r>
          </a:p>
          <a:p>
            <a:r>
              <a:rPr lang="en-US" dirty="0" smtClean="0"/>
              <a:t>Isolated infarction of the right ventricle is seen in just </a:t>
            </a:r>
            <a:r>
              <a:rPr lang="en-US" dirty="0" smtClean="0">
                <a:solidFill>
                  <a:srgbClr val="FF0000"/>
                </a:solidFill>
              </a:rPr>
              <a:t>3% to 5% </a:t>
            </a:r>
            <a:r>
              <a:rPr lang="en-US" dirty="0" smtClean="0"/>
              <a:t>of autopsy-proven cases of MI. </a:t>
            </a:r>
          </a:p>
          <a:p>
            <a:r>
              <a:rPr lang="en-US" dirty="0" smtClean="0"/>
              <a:t>RV infarction occurs less often than would be anticipated from the frequency of atherosclerotic lesions involving the </a:t>
            </a:r>
            <a:r>
              <a:rPr lang="en-US" dirty="0" smtClean="0">
                <a:solidFill>
                  <a:srgbClr val="FF0000"/>
                </a:solidFill>
              </a:rPr>
              <a:t>RCA</a:t>
            </a:r>
            <a:r>
              <a:rPr lang="en-US" dirty="0" smtClean="0"/>
              <a:t>.</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RV- MI</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The classic presentation of an RV infarct is </a:t>
            </a:r>
            <a:r>
              <a:rPr lang="en-US" dirty="0" smtClean="0">
                <a:solidFill>
                  <a:srgbClr val="FF0000"/>
                </a:solidFill>
              </a:rPr>
              <a:t>hypotension</a:t>
            </a:r>
            <a:r>
              <a:rPr lang="en-US" dirty="0" smtClean="0"/>
              <a:t>, </a:t>
            </a:r>
            <a:r>
              <a:rPr lang="en-US" dirty="0" smtClean="0">
                <a:solidFill>
                  <a:srgbClr val="FF0000"/>
                </a:solidFill>
              </a:rPr>
              <a:t>clear lung fields</a:t>
            </a:r>
            <a:r>
              <a:rPr lang="en-US" dirty="0" smtClean="0"/>
              <a:t>, and </a:t>
            </a:r>
            <a:r>
              <a:rPr lang="en-US" dirty="0" smtClean="0">
                <a:solidFill>
                  <a:srgbClr val="FF0000"/>
                </a:solidFill>
              </a:rPr>
              <a:t>elevated jugular venous pressures</a:t>
            </a:r>
            <a:r>
              <a:rPr lang="en-US" dirty="0" smtClean="0"/>
              <a:t>.</a:t>
            </a:r>
          </a:p>
          <a:p>
            <a:pPr>
              <a:buNone/>
            </a:pPr>
            <a:r>
              <a:rPr lang="en-US" dirty="0" smtClean="0"/>
              <a:t> </a:t>
            </a:r>
          </a:p>
          <a:p>
            <a:r>
              <a:rPr lang="en-US" dirty="0" smtClean="0"/>
              <a:t>Acute management of RV infarction complicated by </a:t>
            </a:r>
            <a:r>
              <a:rPr lang="en-US" dirty="0" err="1" smtClean="0">
                <a:solidFill>
                  <a:srgbClr val="FF0000"/>
                </a:solidFill>
              </a:rPr>
              <a:t>cardiogenic</a:t>
            </a:r>
            <a:r>
              <a:rPr lang="en-US" dirty="0" smtClean="0">
                <a:solidFill>
                  <a:srgbClr val="FF0000"/>
                </a:solidFill>
              </a:rPr>
              <a:t> shock </a:t>
            </a:r>
            <a:r>
              <a:rPr lang="en-US" dirty="0" smtClean="0"/>
              <a:t>includes:</a:t>
            </a:r>
          </a:p>
          <a:p>
            <a:pPr>
              <a:buFont typeface="Wingdings" pitchFamily="2" charset="2"/>
              <a:buChar char="Ø"/>
            </a:pPr>
            <a:r>
              <a:rPr lang="en-US" dirty="0" smtClean="0"/>
              <a:t>      judicious volume replacement</a:t>
            </a:r>
          </a:p>
          <a:p>
            <a:pPr>
              <a:buFont typeface="Wingdings" pitchFamily="2" charset="2"/>
              <a:buChar char="Ø"/>
            </a:pPr>
            <a:r>
              <a:rPr lang="en-US" dirty="0" smtClean="0"/>
              <a:t>      early revascularization</a:t>
            </a:r>
          </a:p>
          <a:p>
            <a:pPr>
              <a:buFont typeface="Wingdings" pitchFamily="2" charset="2"/>
              <a:buChar char="Ø"/>
            </a:pPr>
            <a:r>
              <a:rPr lang="en-US" dirty="0" smtClean="0"/>
              <a:t>      maintenance of </a:t>
            </a:r>
            <a:r>
              <a:rPr lang="en-US" dirty="0" err="1" smtClean="0"/>
              <a:t>atrioventricular</a:t>
            </a:r>
            <a:r>
              <a:rPr lang="en-US" dirty="0" smtClean="0"/>
              <a:t> synchrony </a:t>
            </a:r>
          </a:p>
          <a:p>
            <a:pPr>
              <a:buFont typeface="Wingdings" pitchFamily="2" charset="2"/>
              <a:buChar char="Ø"/>
            </a:pPr>
            <a:r>
              <a:rPr lang="en-US" dirty="0" smtClean="0"/>
              <a:t>      in refractory cases, mechanical circulatory support</a:t>
            </a:r>
          </a:p>
          <a:p>
            <a:pPr>
              <a:buNone/>
            </a:pPr>
            <a:endParaRPr lang="en-US" dirty="0" smtClean="0"/>
          </a:p>
          <a:p>
            <a:r>
              <a:rPr lang="en-US" dirty="0" smtClean="0"/>
              <a:t>In contrast to the left ventricle, the right ventricle can sustain long periods of ischemia but still demonstrate excellent recovery of contractile function after reperfusion.</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n-US" dirty="0" smtClean="0"/>
              <a:t>STEMI remains a major public health problem in the industrialized world and is on the rise in developing countries.</a:t>
            </a:r>
          </a:p>
          <a:p>
            <a:endParaRPr lang="en-US" dirty="0" smtClean="0"/>
          </a:p>
          <a:p>
            <a:r>
              <a:rPr lang="en-US" dirty="0" smtClean="0"/>
              <a:t>The rate of MI rises sharply in both men and women with increasing age, and racial differences exist, with MI occurring more frequently in black men and women compared to white, regardless of age. </a:t>
            </a:r>
          </a:p>
          <a:p>
            <a:endParaRPr lang="en-US" dirty="0" smtClean="0"/>
          </a:p>
          <a:p>
            <a:r>
              <a:rPr lang="en-US" dirty="0" smtClean="0"/>
              <a:t>Rates of appropriate initiation of reperfusion therapy vary widely, with up to </a:t>
            </a:r>
            <a:r>
              <a:rPr lang="en-US" dirty="0" smtClean="0">
                <a:solidFill>
                  <a:srgbClr val="FF0000"/>
                </a:solidFill>
              </a:rPr>
              <a:t>30% </a:t>
            </a:r>
            <a:r>
              <a:rPr lang="en-US" dirty="0" smtClean="0"/>
              <a:t>of patients with STEMI who are eligible to receive reperfusion therapy not receiving this lifesaving treatment.</a:t>
            </a:r>
          </a:p>
          <a:p>
            <a:endParaRPr lang="en-US" dirty="0" smtClean="0"/>
          </a:p>
          <a:p>
            <a:endParaRPr lang="en-US" dirty="0" smtClean="0"/>
          </a:p>
          <a:p>
            <a:pPr>
              <a:buNone/>
            </a:pPr>
            <a:endParaRPr lang="en-US" dirty="0"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Atrial</a:t>
            </a:r>
            <a:r>
              <a:rPr lang="en-US" dirty="0" smtClean="0"/>
              <a:t> Infarction</a:t>
            </a:r>
            <a:endParaRPr lang="en-US" dirty="0"/>
          </a:p>
        </p:txBody>
      </p:sp>
      <p:sp>
        <p:nvSpPr>
          <p:cNvPr id="3" name="Content Placeholder 2"/>
          <p:cNvSpPr>
            <a:spLocks noGrp="1"/>
          </p:cNvSpPr>
          <p:nvPr>
            <p:ph idx="1"/>
          </p:nvPr>
        </p:nvSpPr>
        <p:spPr/>
        <p:txBody>
          <a:bodyPr>
            <a:normAutofit/>
          </a:bodyPr>
          <a:lstStyle/>
          <a:p>
            <a:r>
              <a:rPr lang="en-US" dirty="0" smtClean="0"/>
              <a:t>Infarction of the atria occurs in </a:t>
            </a:r>
            <a:r>
              <a:rPr lang="en-US" dirty="0" smtClean="0">
                <a:solidFill>
                  <a:srgbClr val="FF0000"/>
                </a:solidFill>
              </a:rPr>
              <a:t>up to 10% </a:t>
            </a:r>
            <a:r>
              <a:rPr lang="en-US" dirty="0" smtClean="0"/>
              <a:t>of patients with STEMI if PR-segment displacement is used as the criterion. </a:t>
            </a:r>
          </a:p>
          <a:p>
            <a:pPr>
              <a:buNone/>
            </a:pPr>
            <a:endParaRPr lang="en-US" dirty="0" smtClean="0"/>
          </a:p>
          <a:p>
            <a:r>
              <a:rPr lang="en-US" dirty="0" smtClean="0"/>
              <a:t>Although</a:t>
            </a:r>
            <a:r>
              <a:rPr lang="en-US" dirty="0" smtClean="0">
                <a:solidFill>
                  <a:srgbClr val="FF0000"/>
                </a:solidFill>
              </a:rPr>
              <a:t> isolated </a:t>
            </a:r>
            <a:r>
              <a:rPr lang="en-US" dirty="0" err="1" smtClean="0"/>
              <a:t>atrial</a:t>
            </a:r>
            <a:r>
              <a:rPr lang="en-US" dirty="0" smtClean="0"/>
              <a:t> infarction is observed in </a:t>
            </a:r>
            <a:r>
              <a:rPr lang="en-US" dirty="0" smtClean="0">
                <a:solidFill>
                  <a:srgbClr val="FF0000"/>
                </a:solidFill>
              </a:rPr>
              <a:t>less than 5% </a:t>
            </a:r>
            <a:r>
              <a:rPr lang="en-US" dirty="0" smtClean="0"/>
              <a:t>of patients with STEMI at autopsy, it often occurs in conjunction with </a:t>
            </a:r>
            <a:r>
              <a:rPr lang="en-US" dirty="0" smtClean="0">
                <a:solidFill>
                  <a:srgbClr val="FF0000"/>
                </a:solidFill>
              </a:rPr>
              <a:t>ventricular infarction</a:t>
            </a:r>
            <a:r>
              <a:rPr lang="en-US" dirty="0" smtClean="0"/>
              <a:t> and can cause rupture of the </a:t>
            </a:r>
            <a:r>
              <a:rPr lang="en-US" dirty="0" err="1" smtClean="0"/>
              <a:t>atrial</a:t>
            </a:r>
            <a:r>
              <a:rPr lang="en-US" dirty="0" smtClean="0"/>
              <a:t> wall.</a:t>
            </a:r>
          </a:p>
          <a:p>
            <a:pPr>
              <a:buNone/>
            </a:pPr>
            <a:endParaRPr lang="en-US" dirty="0" smtClean="0"/>
          </a:p>
          <a:p>
            <a:pPr>
              <a:buNone/>
            </a:pPr>
            <a:endParaRPr lang="en-US" dirty="0" smtClean="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Atrial</a:t>
            </a:r>
            <a:r>
              <a:rPr lang="en-US" dirty="0" smtClean="0"/>
              <a:t> Infarction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This type of infarction is more common on the </a:t>
            </a:r>
            <a:r>
              <a:rPr lang="en-US" dirty="0" smtClean="0">
                <a:solidFill>
                  <a:srgbClr val="FF0000"/>
                </a:solidFill>
              </a:rPr>
              <a:t>right</a:t>
            </a:r>
            <a:r>
              <a:rPr lang="en-US" dirty="0" smtClean="0"/>
              <a:t> than the left side, occurs more frequently in the </a:t>
            </a:r>
            <a:r>
              <a:rPr lang="en-US" dirty="0" err="1" smtClean="0"/>
              <a:t>atrial</a:t>
            </a:r>
            <a:r>
              <a:rPr lang="en-US" dirty="0" smtClean="0"/>
              <a:t> </a:t>
            </a:r>
            <a:r>
              <a:rPr lang="en-US" dirty="0" smtClean="0">
                <a:solidFill>
                  <a:srgbClr val="FF0000"/>
                </a:solidFill>
              </a:rPr>
              <a:t>appendages</a:t>
            </a:r>
            <a:r>
              <a:rPr lang="en-US" dirty="0" smtClean="0"/>
              <a:t> than in the lateral or posterior walls of the atrium. </a:t>
            </a:r>
          </a:p>
          <a:p>
            <a:pPr>
              <a:buNone/>
            </a:pPr>
            <a:endParaRPr lang="en-US" dirty="0" smtClean="0"/>
          </a:p>
          <a:p>
            <a:r>
              <a:rPr lang="en-US" dirty="0" smtClean="0"/>
              <a:t>Can result in </a:t>
            </a:r>
            <a:r>
              <a:rPr lang="en-US" dirty="0" smtClean="0">
                <a:solidFill>
                  <a:srgbClr val="FF0000"/>
                </a:solidFill>
              </a:rPr>
              <a:t>thrombus</a:t>
            </a:r>
            <a:r>
              <a:rPr lang="en-US" dirty="0" smtClean="0"/>
              <a:t> formation.</a:t>
            </a:r>
          </a:p>
          <a:p>
            <a:pPr>
              <a:buNone/>
            </a:pPr>
            <a:r>
              <a:rPr lang="en-US" dirty="0" smtClean="0"/>
              <a:t> </a:t>
            </a:r>
          </a:p>
          <a:p>
            <a:r>
              <a:rPr lang="en-US" dirty="0" err="1" smtClean="0">
                <a:solidFill>
                  <a:srgbClr val="FF0000"/>
                </a:solidFill>
              </a:rPr>
              <a:t>Atrial</a:t>
            </a:r>
            <a:r>
              <a:rPr lang="en-US" dirty="0" smtClean="0">
                <a:solidFill>
                  <a:srgbClr val="FF0000"/>
                </a:solidFill>
              </a:rPr>
              <a:t> arrhythmias </a:t>
            </a:r>
            <a:r>
              <a:rPr lang="en-US" dirty="0" smtClean="0"/>
              <a:t>frequently accompany </a:t>
            </a:r>
            <a:r>
              <a:rPr lang="en-US" dirty="0" err="1" smtClean="0"/>
              <a:t>atrial</a:t>
            </a:r>
            <a:r>
              <a:rPr lang="en-US" dirty="0" smtClean="0"/>
              <a:t> infarction. </a:t>
            </a:r>
          </a:p>
          <a:p>
            <a:pPr>
              <a:buNone/>
            </a:pPr>
            <a:endParaRPr lang="en-US" dirty="0" smtClean="0"/>
          </a:p>
          <a:p>
            <a:r>
              <a:rPr lang="en-US" dirty="0" smtClean="0"/>
              <a:t>Reduced secretion of </a:t>
            </a:r>
            <a:r>
              <a:rPr lang="en-US" dirty="0" err="1" smtClean="0"/>
              <a:t>atrial</a:t>
            </a:r>
            <a:r>
              <a:rPr lang="en-US" dirty="0" smtClean="0"/>
              <a:t> </a:t>
            </a:r>
            <a:r>
              <a:rPr lang="en-US" dirty="0" err="1" smtClean="0"/>
              <a:t>natriuretic</a:t>
            </a:r>
            <a:r>
              <a:rPr lang="en-US" dirty="0" smtClean="0"/>
              <a:t> peptide (</a:t>
            </a:r>
            <a:r>
              <a:rPr lang="en-US" dirty="0" smtClean="0">
                <a:solidFill>
                  <a:srgbClr val="FF0000"/>
                </a:solidFill>
              </a:rPr>
              <a:t>ANP</a:t>
            </a:r>
            <a:r>
              <a:rPr lang="en-US" dirty="0" smtClean="0"/>
              <a:t>) may ensue and lead to a </a:t>
            </a:r>
            <a:r>
              <a:rPr lang="en-US" dirty="0" smtClean="0">
                <a:solidFill>
                  <a:srgbClr val="FF0000"/>
                </a:solidFill>
              </a:rPr>
              <a:t>low–cardiac output syndrome </a:t>
            </a:r>
            <a:r>
              <a:rPr lang="en-US" dirty="0" smtClean="0"/>
              <a:t>when RV infarction coexists.</a:t>
            </a:r>
          </a:p>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Collateral Circulation in Acute MI</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Patients with </a:t>
            </a:r>
            <a:r>
              <a:rPr lang="en-US" dirty="0" smtClean="0">
                <a:solidFill>
                  <a:srgbClr val="FF0000"/>
                </a:solidFill>
              </a:rPr>
              <a:t>occlusive</a:t>
            </a:r>
            <a:r>
              <a:rPr lang="en-US" dirty="0" smtClean="0"/>
              <a:t> CAD frequently have a particularly well-developed coronary </a:t>
            </a:r>
            <a:r>
              <a:rPr lang="en-US" dirty="0" smtClean="0">
                <a:solidFill>
                  <a:srgbClr val="FF0000"/>
                </a:solidFill>
              </a:rPr>
              <a:t>collateral</a:t>
            </a:r>
            <a:r>
              <a:rPr lang="en-US" dirty="0" smtClean="0"/>
              <a:t> circulation, especially:</a:t>
            </a:r>
          </a:p>
          <a:p>
            <a:pPr>
              <a:buNone/>
            </a:pPr>
            <a:endParaRPr lang="en-US" dirty="0" smtClean="0"/>
          </a:p>
          <a:p>
            <a:pPr>
              <a:buFont typeface="Wingdings" pitchFamily="2" charset="2"/>
              <a:buChar char="Ø"/>
            </a:pPr>
            <a:r>
              <a:rPr lang="en-US" dirty="0" smtClean="0"/>
              <a:t>Those with reduction of the luminal cross-sectional area by </a:t>
            </a:r>
            <a:r>
              <a:rPr lang="en-US" dirty="0" smtClean="0">
                <a:solidFill>
                  <a:srgbClr val="FF0000"/>
                </a:solidFill>
              </a:rPr>
              <a:t>more than 75% in one or more major vessels</a:t>
            </a:r>
            <a:r>
              <a:rPr lang="en-US" dirty="0" smtClean="0"/>
              <a:t>; </a:t>
            </a:r>
          </a:p>
          <a:p>
            <a:pPr>
              <a:buFont typeface="Wingdings" pitchFamily="2" charset="2"/>
              <a:buChar char="Ø"/>
            </a:pPr>
            <a:r>
              <a:rPr lang="en-US" dirty="0" smtClean="0"/>
              <a:t>Patients with chronic hypoxia, as occurs in severe anemia, COPD, and cyanotic congenital heart disease;</a:t>
            </a:r>
          </a:p>
          <a:p>
            <a:pPr>
              <a:buFont typeface="Wingdings" pitchFamily="2" charset="2"/>
              <a:buChar char="Ø"/>
            </a:pPr>
            <a:r>
              <a:rPr lang="en-US" dirty="0" smtClean="0"/>
              <a:t>Those with LV hypertrophy</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Collateral Circulation in Acute MI</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The magnitude of coronary collateral flow is a principal determinant of </a:t>
            </a:r>
            <a:r>
              <a:rPr lang="en-US" dirty="0" smtClean="0">
                <a:solidFill>
                  <a:srgbClr val="FF0000"/>
                </a:solidFill>
              </a:rPr>
              <a:t>infarct size</a:t>
            </a:r>
            <a:r>
              <a:rPr lang="en-US" dirty="0" smtClean="0"/>
              <a:t>. </a:t>
            </a:r>
          </a:p>
          <a:p>
            <a:endParaRPr lang="en-US" dirty="0" smtClean="0"/>
          </a:p>
          <a:p>
            <a:r>
              <a:rPr lang="en-US" dirty="0" smtClean="0"/>
              <a:t>Indeed, patients with abundant collateral vessels may have totally occluded coronary arteries </a:t>
            </a:r>
            <a:r>
              <a:rPr lang="en-US" dirty="0" smtClean="0">
                <a:solidFill>
                  <a:srgbClr val="FF0000"/>
                </a:solidFill>
              </a:rPr>
              <a:t>without </a:t>
            </a:r>
            <a:r>
              <a:rPr lang="en-US" dirty="0" smtClean="0"/>
              <a:t>evidence of infarction in the distribution of that artery; thus survival of myocardium distal to such occlusions depends largely on collateral blood flow.</a:t>
            </a:r>
          </a:p>
          <a:p>
            <a:endParaRPr lang="en-US" dirty="0" smtClean="0"/>
          </a:p>
          <a:p>
            <a:r>
              <a:rPr lang="en-US" dirty="0" smtClean="0"/>
              <a:t>Even if the collateral perfusion existing at the time of coronary occlusion </a:t>
            </a:r>
            <a:r>
              <a:rPr lang="en-US" dirty="0" smtClean="0">
                <a:solidFill>
                  <a:srgbClr val="FF0000"/>
                </a:solidFill>
              </a:rPr>
              <a:t>does not </a:t>
            </a:r>
            <a:r>
              <a:rPr lang="en-US" dirty="0" smtClean="0"/>
              <a:t>prevent infarction, it may still exert a beneficial effect by preventing the formation of LV aneurysms. </a:t>
            </a:r>
          </a:p>
          <a:p>
            <a:endParaRPr lang="en-US" dirty="0" smtClean="0"/>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Collateral Circulation in Acute MI</a:t>
            </a:r>
            <a:endParaRPr lang="en-US" dirty="0"/>
          </a:p>
        </p:txBody>
      </p:sp>
      <p:sp>
        <p:nvSpPr>
          <p:cNvPr id="3" name="Content Placeholder 2"/>
          <p:cNvSpPr>
            <a:spLocks noGrp="1"/>
          </p:cNvSpPr>
          <p:nvPr>
            <p:ph idx="1"/>
          </p:nvPr>
        </p:nvSpPr>
        <p:spPr/>
        <p:txBody>
          <a:bodyPr>
            <a:normAutofit fontScale="92500"/>
          </a:bodyPr>
          <a:lstStyle/>
          <a:p>
            <a:r>
              <a:rPr lang="en-US" dirty="0" smtClean="0"/>
              <a:t>The presence of a high-grade </a:t>
            </a:r>
            <a:r>
              <a:rPr lang="en-US" dirty="0" err="1" smtClean="0"/>
              <a:t>stenosis</a:t>
            </a:r>
            <a:r>
              <a:rPr lang="en-US" dirty="0" smtClean="0"/>
              <a:t> (</a:t>
            </a:r>
            <a:r>
              <a:rPr lang="en-US" dirty="0" smtClean="0">
                <a:solidFill>
                  <a:srgbClr val="FF0000"/>
                </a:solidFill>
              </a:rPr>
              <a:t>90%</a:t>
            </a:r>
            <a:r>
              <a:rPr lang="en-US" dirty="0" smtClean="0"/>
              <a:t>), possibly with </a:t>
            </a:r>
            <a:r>
              <a:rPr lang="en-US" dirty="0" smtClean="0">
                <a:solidFill>
                  <a:srgbClr val="FF0000"/>
                </a:solidFill>
              </a:rPr>
              <a:t>periods</a:t>
            </a:r>
            <a:r>
              <a:rPr lang="en-US" dirty="0" smtClean="0"/>
              <a:t> of intermittent total occlusion, probably permits the development of collateral vessels that remain only as </a:t>
            </a:r>
            <a:r>
              <a:rPr lang="en-US" dirty="0" smtClean="0">
                <a:solidFill>
                  <a:srgbClr val="FF0000"/>
                </a:solidFill>
              </a:rPr>
              <a:t>potential </a:t>
            </a:r>
            <a:r>
              <a:rPr lang="en-US" dirty="0" smtClean="0"/>
              <a:t>conduits until a total occlusion occurs or recurs. Total occlusion then brings these channels into full operation. </a:t>
            </a:r>
          </a:p>
          <a:p>
            <a:endParaRPr lang="en-US" dirty="0" smtClean="0"/>
          </a:p>
          <a:p>
            <a:r>
              <a:rPr lang="en-US" dirty="0" smtClean="0"/>
              <a:t>Patients with angiographic evidence of collateral formation have </a:t>
            </a:r>
            <a:r>
              <a:rPr lang="en-US" dirty="0" smtClean="0">
                <a:solidFill>
                  <a:srgbClr val="FF0000"/>
                </a:solidFill>
              </a:rPr>
              <a:t>improved</a:t>
            </a:r>
            <a:r>
              <a:rPr lang="en-US" dirty="0" smtClean="0"/>
              <a:t> angiographic and clinical outcomes after MI.</a:t>
            </a: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err="1" smtClean="0"/>
              <a:t>Nonatherosclerotic</a:t>
            </a:r>
            <a:r>
              <a:rPr lang="en-US" dirty="0" smtClean="0"/>
              <a:t> Causes of Acute Myocardial Infarction</a:t>
            </a:r>
            <a:endParaRPr lang="en-US" dirty="0"/>
          </a:p>
        </p:txBody>
      </p:sp>
      <p:sp>
        <p:nvSpPr>
          <p:cNvPr id="3" name="Content Placeholder 2"/>
          <p:cNvSpPr>
            <a:spLocks noGrp="1"/>
          </p:cNvSpPr>
          <p:nvPr>
            <p:ph idx="1"/>
          </p:nvPr>
        </p:nvSpPr>
        <p:spPr/>
        <p:txBody>
          <a:bodyPr>
            <a:normAutofit fontScale="40000" lnSpcReduction="20000"/>
          </a:bodyPr>
          <a:lstStyle/>
          <a:p>
            <a:r>
              <a:rPr lang="en-US" dirty="0" smtClean="0"/>
              <a:t>Numerous pathologic processes other than atherosclerosis can involve the coronary arteries and result in STEMI. For example,</a:t>
            </a:r>
          </a:p>
          <a:p>
            <a:endParaRPr lang="en-US" dirty="0" smtClean="0"/>
          </a:p>
          <a:p>
            <a:r>
              <a:rPr lang="en-US" dirty="0" err="1" smtClean="0"/>
              <a:t>Embolization</a:t>
            </a:r>
            <a:r>
              <a:rPr lang="en-US" dirty="0" smtClean="0"/>
              <a:t> into a coronary artery: infective </a:t>
            </a:r>
            <a:r>
              <a:rPr lang="en-US" dirty="0" err="1" smtClean="0"/>
              <a:t>endocarditis</a:t>
            </a:r>
            <a:r>
              <a:rPr lang="en-US" dirty="0" smtClean="0"/>
              <a:t> and nonbacterial thrombotic </a:t>
            </a:r>
            <a:r>
              <a:rPr lang="en-US" dirty="0" err="1" smtClean="0"/>
              <a:t>endocarditis</a:t>
            </a:r>
            <a:r>
              <a:rPr lang="en-US" dirty="0" smtClean="0"/>
              <a:t>, mural thrombi, prosthetic valves, </a:t>
            </a:r>
            <a:r>
              <a:rPr lang="en-US" dirty="0" err="1" smtClean="0"/>
              <a:t>neoplasms</a:t>
            </a:r>
            <a:r>
              <a:rPr lang="en-US" dirty="0" smtClean="0"/>
              <a:t>, air introduced at cardiac surgery, and calcium deposits from manipulation of calcified valves at surgery. </a:t>
            </a:r>
          </a:p>
          <a:p>
            <a:r>
              <a:rPr lang="en-US" dirty="0" smtClean="0"/>
              <a:t>In situ thrombosis of coronary arteries can occur secondary to chest wall trauma or </a:t>
            </a:r>
            <a:r>
              <a:rPr lang="en-US" dirty="0" err="1" smtClean="0"/>
              <a:t>hypercoagulable</a:t>
            </a:r>
            <a:r>
              <a:rPr lang="en-US" dirty="0" smtClean="0"/>
              <a:t> </a:t>
            </a:r>
            <a:r>
              <a:rPr lang="en-US" dirty="0" err="1" smtClean="0"/>
              <a:t>states.Spontaneous</a:t>
            </a:r>
            <a:r>
              <a:rPr lang="en-US" dirty="0" smtClean="0"/>
              <a:t> coronary artery dissection (SCAD), once thought to be a relatively rare event, is identified more frequently now with greater utilization of intracoronary imaging and may account for 10% to 30% of MIs in women younger than 50. Initial triage and evaluation of patients with suspected SCAD should follow standard ACS algorithms. A clear dissection flap and thrombosis may be visible at angiography, but often there is only an intramural hematoma, which can be mistaken for vasospasm or an atherosclerotic plaque unless intracoronary imaging is used. Revascularization strategies for SCAD diverge from standard ACS recommendations. Conservative management with oral and intravenous (IV) antithrombotic therapy alone is recommended if coronary flow is preserved because of high rates of PCI-related complications. Revascularization with PCI or coronary artery bypass grafting (CABG) should be considered for occlusive lesions, recognizing a higher risk of complications.33Rarer causes include syphilitic </a:t>
            </a:r>
            <a:r>
              <a:rPr lang="en-US" dirty="0" err="1" smtClean="0"/>
              <a:t>aortitis</a:t>
            </a:r>
            <a:r>
              <a:rPr lang="en-US" dirty="0" smtClean="0"/>
              <a:t>, which can produce marked narrowing or occlusion of one or both coronary </a:t>
            </a:r>
            <a:r>
              <a:rPr lang="en-US" dirty="0" err="1" smtClean="0"/>
              <a:t>ostia</a:t>
            </a:r>
            <a:r>
              <a:rPr lang="en-US" dirty="0" smtClean="0"/>
              <a:t>, whereas </a:t>
            </a:r>
            <a:r>
              <a:rPr lang="en-US" dirty="0" err="1" smtClean="0"/>
              <a:t>Takayasu</a:t>
            </a:r>
            <a:r>
              <a:rPr lang="en-US" dirty="0" smtClean="0"/>
              <a:t> </a:t>
            </a:r>
            <a:r>
              <a:rPr lang="en-US" dirty="0" err="1" smtClean="0"/>
              <a:t>arteritis</a:t>
            </a:r>
            <a:r>
              <a:rPr lang="en-US" dirty="0" smtClean="0"/>
              <a:t> can result in obstruction of the coronary arteries. Necrotizing </a:t>
            </a:r>
            <a:r>
              <a:rPr lang="en-US" dirty="0" err="1" smtClean="0"/>
              <a:t>arteritis</a:t>
            </a:r>
            <a:r>
              <a:rPr lang="en-US" dirty="0" smtClean="0"/>
              <a:t>, </a:t>
            </a:r>
            <a:r>
              <a:rPr lang="en-US" dirty="0" err="1" smtClean="0"/>
              <a:t>polyarteritis</a:t>
            </a:r>
            <a:r>
              <a:rPr lang="en-US" dirty="0" smtClean="0"/>
              <a:t> </a:t>
            </a:r>
            <a:r>
              <a:rPr lang="en-US" dirty="0" err="1" smtClean="0"/>
              <a:t>nodosa</a:t>
            </a:r>
            <a:r>
              <a:rPr lang="en-US" dirty="0" smtClean="0"/>
              <a:t>, </a:t>
            </a:r>
            <a:r>
              <a:rPr lang="en-US" dirty="0" err="1" smtClean="0"/>
              <a:t>mucocutaneous</a:t>
            </a:r>
            <a:r>
              <a:rPr lang="en-US" dirty="0" smtClean="0"/>
              <a:t> lymph node syndrome (Kawasaki disease), systemic lupus </a:t>
            </a:r>
            <a:r>
              <a:rPr lang="en-US" dirty="0" err="1" smtClean="0"/>
              <a:t>erythematosus</a:t>
            </a:r>
            <a:r>
              <a:rPr lang="en-US" dirty="0" smtClean="0"/>
              <a:t> (see Chapter 94), and giant cell </a:t>
            </a:r>
            <a:r>
              <a:rPr lang="en-US" dirty="0" err="1" smtClean="0"/>
              <a:t>arteritis</a:t>
            </a:r>
            <a:r>
              <a:rPr lang="en-US" dirty="0" smtClean="0"/>
              <a:t> can cause coronary occlusion. Therapeutic levels of </a:t>
            </a:r>
            <a:r>
              <a:rPr lang="en-US" dirty="0" err="1" smtClean="0"/>
              <a:t>mediastinal</a:t>
            </a:r>
            <a:r>
              <a:rPr lang="en-US" dirty="0" smtClean="0"/>
              <a:t> radiation can result in coronary arteriosclerosis34 with subsequent infarction. MI can also result from coronary arterial involvement in patients with </a:t>
            </a:r>
            <a:r>
              <a:rPr lang="en-US" dirty="0" err="1" smtClean="0"/>
              <a:t>amyloidosis</a:t>
            </a:r>
            <a:r>
              <a:rPr lang="en-US" dirty="0" smtClean="0"/>
              <a:t> (see Chapter 77), Hurler syndrome, </a:t>
            </a:r>
            <a:r>
              <a:rPr lang="en-US" dirty="0" err="1" smtClean="0"/>
              <a:t>pseudoxanthoma</a:t>
            </a:r>
            <a:r>
              <a:rPr lang="en-US" dirty="0" smtClean="0"/>
              <a:t> </a:t>
            </a:r>
            <a:r>
              <a:rPr lang="en-US" dirty="0" err="1" smtClean="0"/>
              <a:t>elasticum</a:t>
            </a:r>
            <a:r>
              <a:rPr lang="en-US" dirty="0" smtClean="0"/>
              <a:t>, and </a:t>
            </a:r>
            <a:r>
              <a:rPr lang="en-US" dirty="0" err="1" smtClean="0"/>
              <a:t>homocystinuria</a:t>
            </a:r>
            <a:r>
              <a:rPr lang="en-US" dirty="0" smtClean="0"/>
              <a:t>. Cocaine can cause MI in patients with normal coronary arteries, preexisting MI, documented coronary artery disease, or coronary artery spasm (see Chapter 80).</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t>Myocardial Infarction with </a:t>
            </a:r>
            <a:r>
              <a:rPr lang="en-US" sz="3200" dirty="0" err="1" smtClean="0"/>
              <a:t>Nonobstructive</a:t>
            </a:r>
            <a:r>
              <a:rPr lang="en-US" sz="3200" dirty="0" smtClean="0"/>
              <a:t> Coronary Arteries (MINOCA)</a:t>
            </a:r>
            <a:endParaRPr lang="en-US" sz="3200" dirty="0"/>
          </a:p>
        </p:txBody>
      </p:sp>
      <p:sp>
        <p:nvSpPr>
          <p:cNvPr id="3" name="Content Placeholder 2"/>
          <p:cNvSpPr>
            <a:spLocks noGrp="1"/>
          </p:cNvSpPr>
          <p:nvPr>
            <p:ph idx="1"/>
          </p:nvPr>
        </p:nvSpPr>
        <p:spPr/>
        <p:txBody>
          <a:bodyPr>
            <a:normAutofit lnSpcReduction="10000"/>
          </a:bodyPr>
          <a:lstStyle/>
          <a:p>
            <a:r>
              <a:rPr lang="en-US" dirty="0" smtClean="0"/>
              <a:t>MINOCA is defined as:</a:t>
            </a:r>
          </a:p>
          <a:p>
            <a:endParaRPr lang="en-US" dirty="0" smtClean="0"/>
          </a:p>
          <a:p>
            <a:pPr marL="624078" indent="-514350">
              <a:buFont typeface="+mj-lt"/>
              <a:buAutoNum type="arabicPeriod"/>
            </a:pPr>
            <a:r>
              <a:rPr lang="en-US" dirty="0" smtClean="0"/>
              <a:t>Evidence of MI (positive cardiac biomarker and clinical evidence of infarction)</a:t>
            </a:r>
          </a:p>
          <a:p>
            <a:pPr marL="624078" indent="-514350">
              <a:buFont typeface="+mj-lt"/>
              <a:buAutoNum type="arabicPeriod"/>
            </a:pPr>
            <a:r>
              <a:rPr lang="en-US" dirty="0" smtClean="0"/>
              <a:t> </a:t>
            </a:r>
            <a:r>
              <a:rPr lang="en-US" dirty="0" err="1" smtClean="0"/>
              <a:t>Angiographically</a:t>
            </a:r>
            <a:r>
              <a:rPr lang="en-US" dirty="0" smtClean="0"/>
              <a:t> normal or near-normal coronary arteries (the absence of obstructive CAD on angiography, i.e. no coronary artery </a:t>
            </a:r>
            <a:r>
              <a:rPr lang="en-US" dirty="0" err="1" smtClean="0"/>
              <a:t>stenosis</a:t>
            </a:r>
            <a:r>
              <a:rPr lang="en-US" dirty="0" smtClean="0"/>
              <a:t> ≥50%, in any potential infarct-related artery)</a:t>
            </a:r>
          </a:p>
          <a:p>
            <a:pPr marL="624078" indent="-514350">
              <a:buFont typeface="+mj-lt"/>
              <a:buAutoNum type="arabicPeriod"/>
            </a:pPr>
            <a:r>
              <a:rPr lang="en-US" dirty="0" smtClean="0"/>
              <a:t> No other explanation for the presentation</a:t>
            </a:r>
          </a:p>
          <a:p>
            <a:pPr marL="624078" indent="-514350">
              <a:buNone/>
            </a:pPr>
            <a:endParaRPr lang="en-US" dirty="0" smtClean="0"/>
          </a:p>
          <a:p>
            <a:pPr marL="624078" indent="-514350"/>
            <a:endParaRPr lang="en-US" dirty="0" smtClean="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Coronary artery spasm, plaque erosion or rupture, and coronary dissection are common MINOCA etiologies affecting the </a:t>
            </a:r>
            <a:r>
              <a:rPr lang="en-US" dirty="0" err="1" smtClean="0"/>
              <a:t>epicardial</a:t>
            </a:r>
            <a:r>
              <a:rPr lang="en-US" dirty="0" smtClean="0"/>
              <a:t> arteries, as are plaque erosion and plaque rupture not discerned by standard angiography.</a:t>
            </a:r>
          </a:p>
          <a:p>
            <a:endParaRPr lang="en-US" dirty="0" smtClean="0"/>
          </a:p>
          <a:p>
            <a:r>
              <a:rPr lang="en-US" dirty="0" smtClean="0"/>
              <a:t>Two most common myocardial or </a:t>
            </a:r>
            <a:r>
              <a:rPr lang="en-US" dirty="0" err="1" smtClean="0"/>
              <a:t>microvascular</a:t>
            </a:r>
            <a:r>
              <a:rPr lang="en-US" dirty="0" smtClean="0"/>
              <a:t> mimickers of MI are acute </a:t>
            </a:r>
            <a:r>
              <a:rPr lang="en-US" dirty="0" err="1" smtClean="0"/>
              <a:t>myocarditis</a:t>
            </a:r>
            <a:r>
              <a:rPr lang="en-US" dirty="0" smtClean="0"/>
              <a:t> , acute stress (</a:t>
            </a:r>
            <a:r>
              <a:rPr lang="en-US" dirty="0" err="1" smtClean="0"/>
              <a:t>takotsubo</a:t>
            </a:r>
            <a:r>
              <a:rPr lang="en-US" dirty="0" smtClean="0"/>
              <a:t>) </a:t>
            </a:r>
            <a:r>
              <a:rPr lang="en-US" dirty="0" err="1" smtClean="0"/>
              <a:t>cardiomyopathy</a:t>
            </a:r>
            <a:r>
              <a:rPr lang="en-US" dirty="0" smtClean="0"/>
              <a:t>.</a:t>
            </a:r>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MINOCA</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Compared to patients with atherosclerotic-mediated MI, patients with MINOCA tend to be </a:t>
            </a:r>
            <a:r>
              <a:rPr lang="en-US" dirty="0" smtClean="0">
                <a:solidFill>
                  <a:srgbClr val="FF0000"/>
                </a:solidFill>
              </a:rPr>
              <a:t>young</a:t>
            </a:r>
            <a:r>
              <a:rPr lang="en-US" dirty="0" smtClean="0"/>
              <a:t> and more often </a:t>
            </a:r>
            <a:r>
              <a:rPr lang="en-US" dirty="0" smtClean="0">
                <a:solidFill>
                  <a:srgbClr val="FF0000"/>
                </a:solidFill>
              </a:rPr>
              <a:t>females</a:t>
            </a:r>
            <a:r>
              <a:rPr lang="en-US" dirty="0" smtClean="0"/>
              <a:t>, with relatively </a:t>
            </a:r>
            <a:r>
              <a:rPr lang="en-US" dirty="0" smtClean="0">
                <a:solidFill>
                  <a:srgbClr val="FF0000"/>
                </a:solidFill>
              </a:rPr>
              <a:t>few</a:t>
            </a:r>
            <a:r>
              <a:rPr lang="en-US" dirty="0" smtClean="0"/>
              <a:t> coronary risk factors except a history of </a:t>
            </a:r>
            <a:r>
              <a:rPr lang="en-US" dirty="0" smtClean="0">
                <a:solidFill>
                  <a:srgbClr val="FF0000"/>
                </a:solidFill>
              </a:rPr>
              <a:t>cigarette smoking</a:t>
            </a:r>
            <a:r>
              <a:rPr lang="en-US" dirty="0" smtClean="0"/>
              <a:t>. </a:t>
            </a:r>
          </a:p>
          <a:p>
            <a:endParaRPr lang="en-US" dirty="0" smtClean="0"/>
          </a:p>
          <a:p>
            <a:r>
              <a:rPr lang="en-US" dirty="0" smtClean="0"/>
              <a:t>One third (1/3) of patients with MINOCA present with STEMI.</a:t>
            </a:r>
          </a:p>
          <a:p>
            <a:endParaRPr lang="en-US" dirty="0" smtClean="0"/>
          </a:p>
          <a:p>
            <a:r>
              <a:rPr lang="en-US" dirty="0" smtClean="0"/>
              <a:t>Usually, they have </a:t>
            </a:r>
            <a:r>
              <a:rPr lang="en-US" dirty="0" smtClean="0">
                <a:solidFill>
                  <a:srgbClr val="FF0000"/>
                </a:solidFill>
              </a:rPr>
              <a:t>no history </a:t>
            </a:r>
            <a:r>
              <a:rPr lang="en-US" dirty="0" smtClean="0"/>
              <a:t>of angina pectoris before the infarction. </a:t>
            </a:r>
          </a:p>
          <a:p>
            <a:endParaRPr lang="en-US" dirty="0" smtClean="0"/>
          </a:p>
          <a:p>
            <a:r>
              <a:rPr lang="en-US" dirty="0" smtClean="0"/>
              <a:t>These patients do not generally have a </a:t>
            </a:r>
            <a:r>
              <a:rPr lang="en-US" dirty="0" err="1" smtClean="0"/>
              <a:t>prodrome</a:t>
            </a:r>
            <a:r>
              <a:rPr lang="en-US" dirty="0" smtClean="0"/>
              <a:t> before infarction, but the clinical, laboratory, and electrocardiographic features of STEMI otherwise resemble those present in the overwhelming majority of patients with STEMI, who have classic obstructive atherosclerotic CAD. </a:t>
            </a:r>
          </a:p>
          <a:p>
            <a:endParaRPr lang="en-US" dirty="0" smtClean="0"/>
          </a:p>
          <a:p>
            <a:r>
              <a:rPr lang="en-US" dirty="0" smtClean="0"/>
              <a:t>Approximately </a:t>
            </a:r>
            <a:r>
              <a:rPr lang="en-US" dirty="0" smtClean="0">
                <a:solidFill>
                  <a:srgbClr val="FF0000"/>
                </a:solidFill>
              </a:rPr>
              <a:t>half  (50%)</a:t>
            </a:r>
            <a:r>
              <a:rPr lang="en-US" dirty="0" smtClean="0"/>
              <a:t>of patients with MINOCA have smooth vessels on angiography, whereas the other half has some </a:t>
            </a:r>
            <a:r>
              <a:rPr lang="en-US" dirty="0" err="1" smtClean="0"/>
              <a:t>nonobstructive</a:t>
            </a:r>
            <a:r>
              <a:rPr lang="en-US" dirty="0" smtClean="0"/>
              <a:t> irregularities that may predispose them to vasospasm or plaque erosions.</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MINOCA</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Additional causes MI in the setting of normal-appearing coronary arteries include:</a:t>
            </a:r>
          </a:p>
          <a:p>
            <a:endParaRPr lang="en-US" dirty="0" smtClean="0"/>
          </a:p>
          <a:p>
            <a:pPr>
              <a:buNone/>
            </a:pPr>
            <a:r>
              <a:rPr lang="en-US" dirty="0" smtClean="0"/>
              <a:t>   (1) coronary emboli, perhaps from a small mural thrombus, prolapsed mitral valve, or </a:t>
            </a:r>
            <a:r>
              <a:rPr lang="en-US" dirty="0" err="1" smtClean="0"/>
              <a:t>myxoma</a:t>
            </a:r>
            <a:r>
              <a:rPr lang="en-US" dirty="0" smtClean="0"/>
              <a:t>; </a:t>
            </a:r>
          </a:p>
          <a:p>
            <a:pPr>
              <a:buNone/>
            </a:pPr>
            <a:r>
              <a:rPr lang="en-US" dirty="0" smtClean="0"/>
              <a:t>   (2) CAD in vessels too small to be visualized on coronary </a:t>
            </a:r>
            <a:r>
              <a:rPr lang="en-US" dirty="0" err="1" smtClean="0"/>
              <a:t>arteriography</a:t>
            </a:r>
            <a:r>
              <a:rPr lang="en-US" dirty="0" smtClean="0"/>
              <a:t> or coronary arterial thrombosis with subsequent </a:t>
            </a:r>
            <a:r>
              <a:rPr lang="en-US" dirty="0" err="1" smtClean="0"/>
              <a:t>recanalization</a:t>
            </a:r>
            <a:r>
              <a:rPr lang="en-US" dirty="0" smtClean="0"/>
              <a:t>; </a:t>
            </a:r>
          </a:p>
          <a:p>
            <a:pPr>
              <a:buNone/>
            </a:pPr>
            <a:r>
              <a:rPr lang="en-US" dirty="0" smtClean="0"/>
              <a:t>   (3) a hematologic disorder (e.g., </a:t>
            </a:r>
            <a:r>
              <a:rPr lang="en-US" dirty="0" err="1" smtClean="0"/>
              <a:t>polycythemia</a:t>
            </a:r>
            <a:r>
              <a:rPr lang="en-US" dirty="0" smtClean="0"/>
              <a:t> </a:t>
            </a:r>
            <a:r>
              <a:rPr lang="en-US" dirty="0" err="1" smtClean="0"/>
              <a:t>vera</a:t>
            </a:r>
            <a:r>
              <a:rPr lang="en-US" dirty="0" smtClean="0"/>
              <a:t>, cyanotic heart disease with </a:t>
            </a:r>
            <a:r>
              <a:rPr lang="en-US" dirty="0" err="1" smtClean="0"/>
              <a:t>polycythemia</a:t>
            </a:r>
            <a:r>
              <a:rPr lang="en-US" dirty="0" smtClean="0"/>
              <a:t>, sickle cell anemia, disseminated intravascular coagulation, </a:t>
            </a:r>
            <a:r>
              <a:rPr lang="en-US" dirty="0" err="1" smtClean="0"/>
              <a:t>thrombocytosis</a:t>
            </a:r>
            <a:r>
              <a:rPr lang="en-US" dirty="0" smtClean="0"/>
              <a:t>, thrombotic thrombocytopenic </a:t>
            </a:r>
            <a:r>
              <a:rPr lang="en-US" dirty="0" err="1" smtClean="0"/>
              <a:t>purpura</a:t>
            </a:r>
            <a:r>
              <a:rPr lang="en-US" dirty="0" smtClean="0"/>
              <a:t>) causing in situ thrombosis in the presence of normal coronary arteries; </a:t>
            </a:r>
          </a:p>
          <a:p>
            <a:pPr>
              <a:buNone/>
            </a:pPr>
            <a:r>
              <a:rPr lang="en-US" dirty="0" smtClean="0"/>
              <a:t>   (4) augmented oxygen demand (e.g., </a:t>
            </a:r>
            <a:r>
              <a:rPr lang="en-US" dirty="0" err="1" smtClean="0"/>
              <a:t>thyrotoxicosis</a:t>
            </a:r>
            <a:r>
              <a:rPr lang="en-US" dirty="0" smtClean="0"/>
              <a:t>, amphetamine use); </a:t>
            </a:r>
          </a:p>
          <a:p>
            <a:pPr>
              <a:buNone/>
            </a:pPr>
            <a:r>
              <a:rPr lang="en-US" dirty="0" smtClean="0"/>
              <a:t>   (5) hypotension secondary to sepsis, blood loss, or pharmacologic agents;</a:t>
            </a:r>
          </a:p>
          <a:p>
            <a:pPr>
              <a:buNone/>
            </a:pPr>
            <a:r>
              <a:rPr lang="en-US" dirty="0" smtClean="0"/>
              <a:t>   (6) anatomic variations, such as anomalous origin of a coronary artery, coronary </a:t>
            </a:r>
            <a:r>
              <a:rPr lang="en-US" dirty="0" err="1" smtClean="0"/>
              <a:t>arteriovenous</a:t>
            </a:r>
            <a:r>
              <a:rPr lang="en-US" dirty="0" smtClean="0"/>
              <a:t> fistula, or a myocardial bridge.</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1066800"/>
          </a:xfrm>
        </p:spPr>
        <p:txBody>
          <a:bodyPr>
            <a:normAutofit/>
          </a:bodyPr>
          <a:lstStyle/>
          <a:p>
            <a:pPr algn="ctr"/>
            <a:r>
              <a:rPr lang="en-US" sz="2800" dirty="0" smtClean="0"/>
              <a:t>Causes of Myocardial Injury</a:t>
            </a:r>
            <a:endParaRPr lang="en-US" sz="2800"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2057400" y="1447800"/>
            <a:ext cx="4343400" cy="5126038"/>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MINOCA</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 In general, patients who have survived STEMI without evidence of significant CAD have a </a:t>
            </a:r>
            <a:r>
              <a:rPr lang="en-US" dirty="0" smtClean="0">
                <a:solidFill>
                  <a:srgbClr val="FF0000"/>
                </a:solidFill>
              </a:rPr>
              <a:t>better </a:t>
            </a:r>
            <a:r>
              <a:rPr lang="en-US" dirty="0" smtClean="0"/>
              <a:t>long-term outlook than those with atherosclerotic-mediated STEMI.</a:t>
            </a:r>
          </a:p>
          <a:p>
            <a:endParaRPr lang="en-US" dirty="0" smtClean="0"/>
          </a:p>
          <a:p>
            <a:r>
              <a:rPr lang="en-US" dirty="0" smtClean="0"/>
              <a:t>In-hospital mortality is approximately 60% lower, and 1-year mortality, 40% lower.</a:t>
            </a:r>
          </a:p>
          <a:p>
            <a:endParaRPr lang="en-US" dirty="0" smtClean="0"/>
          </a:p>
          <a:p>
            <a:r>
              <a:rPr lang="en-US" dirty="0" smtClean="0"/>
              <a:t>However, the subsequent risk for patients presenting with MINOCA is largely based on the underlying etiology and </a:t>
            </a:r>
            <a:r>
              <a:rPr lang="en-US" dirty="0" err="1" smtClean="0"/>
              <a:t>comorbidities</a:t>
            </a:r>
            <a:r>
              <a:rPr lang="en-US" dirty="0" smtClean="0"/>
              <a:t>. </a:t>
            </a:r>
          </a:p>
          <a:p>
            <a:endParaRPr lang="en-US" dirty="0" smtClean="0"/>
          </a:p>
          <a:p>
            <a:r>
              <a:rPr lang="en-US" dirty="0" smtClean="0"/>
              <a:t>Cardiac magnetic resonance imaging (CMR)is recommended to exclude </a:t>
            </a:r>
            <a:r>
              <a:rPr lang="en-US" dirty="0" err="1" smtClean="0"/>
              <a:t>myocarditis</a:t>
            </a:r>
            <a:r>
              <a:rPr lang="en-US" dirty="0" smtClean="0"/>
              <a:t> in patients without clear cause of MINOCA.</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Stress (</a:t>
            </a:r>
            <a:r>
              <a:rPr lang="en-US" dirty="0" err="1" smtClean="0"/>
              <a:t>Takotsubo</a:t>
            </a:r>
            <a:r>
              <a:rPr lang="en-US" dirty="0" smtClean="0"/>
              <a:t>) </a:t>
            </a:r>
            <a:r>
              <a:rPr lang="en-US" dirty="0" err="1" smtClean="0"/>
              <a:t>Cardiomyopathy</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Acute stress </a:t>
            </a:r>
            <a:r>
              <a:rPr lang="en-US" dirty="0" err="1" smtClean="0"/>
              <a:t>cardiomyopathy</a:t>
            </a:r>
            <a:r>
              <a:rPr lang="en-US" dirty="0" smtClean="0"/>
              <a:t>, also termed transient LV apical ballooning syndrome or </a:t>
            </a:r>
            <a:r>
              <a:rPr lang="en-US" dirty="0" err="1" smtClean="0"/>
              <a:t>takotsubo</a:t>
            </a:r>
            <a:r>
              <a:rPr lang="en-US" dirty="0" smtClean="0"/>
              <a:t> </a:t>
            </a:r>
            <a:r>
              <a:rPr lang="en-US" dirty="0" err="1" smtClean="0"/>
              <a:t>cardiomyopathy</a:t>
            </a:r>
            <a:r>
              <a:rPr lang="en-US" dirty="0" smtClean="0"/>
              <a:t>, typically involves transient wall motion abnormalities involving the LV apex and </a:t>
            </a:r>
            <a:r>
              <a:rPr lang="en-US" dirty="0" err="1" smtClean="0"/>
              <a:t>midventricle</a:t>
            </a:r>
            <a:r>
              <a:rPr lang="en-US" dirty="0" smtClean="0"/>
              <a:t> , although other patterns have been reported, including “reverse” </a:t>
            </a:r>
            <a:r>
              <a:rPr lang="en-US" dirty="0" err="1" smtClean="0"/>
              <a:t>takotsubo</a:t>
            </a:r>
            <a:r>
              <a:rPr lang="en-US" dirty="0" smtClean="0"/>
              <a:t> pattern.</a:t>
            </a:r>
          </a:p>
          <a:p>
            <a:endParaRPr lang="en-US" dirty="0" smtClean="0"/>
          </a:p>
          <a:p>
            <a:r>
              <a:rPr lang="en-US" dirty="0" smtClean="0"/>
              <a:t> This syndrome occurs in the absence of obstructive </a:t>
            </a:r>
            <a:r>
              <a:rPr lang="en-US" dirty="0" err="1" smtClean="0"/>
              <a:t>epicardial</a:t>
            </a:r>
            <a:r>
              <a:rPr lang="en-US" dirty="0" smtClean="0"/>
              <a:t> CAD and can mimic STEMI.</a:t>
            </a:r>
          </a:p>
          <a:p>
            <a:endParaRPr lang="en-US" dirty="0" smtClean="0"/>
          </a:p>
          <a:p>
            <a:r>
              <a:rPr lang="en-US" dirty="0" smtClean="0"/>
              <a:t>Typically, an episode of physical or psychological stress precedes the development of </a:t>
            </a:r>
            <a:r>
              <a:rPr lang="en-US" dirty="0" err="1" smtClean="0"/>
              <a:t>takotsubo</a:t>
            </a:r>
            <a:r>
              <a:rPr lang="en-US" dirty="0" smtClean="0"/>
              <a:t> </a:t>
            </a:r>
            <a:r>
              <a:rPr lang="en-US" dirty="0" err="1" smtClean="0"/>
              <a:t>cardiomyopathy</a:t>
            </a:r>
            <a:r>
              <a:rPr lang="en-US" dirty="0" smtClean="0"/>
              <a:t>; although some cases lack an evident precipitant. </a:t>
            </a:r>
          </a:p>
          <a:p>
            <a:endParaRPr lang="en-US" dirty="0" smtClean="0"/>
          </a:p>
          <a:p>
            <a:r>
              <a:rPr lang="en-US" dirty="0" smtClean="0"/>
              <a:t>should not preclude urgent catheterization to exclude acute thrombotic lesions.38</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Stress (</a:t>
            </a:r>
            <a:r>
              <a:rPr lang="en-US" dirty="0" err="1" smtClean="0"/>
              <a:t>Takotsubo</a:t>
            </a:r>
            <a:r>
              <a:rPr lang="en-US" dirty="0" smtClean="0"/>
              <a:t>) </a:t>
            </a:r>
            <a:r>
              <a:rPr lang="en-US" dirty="0" err="1" smtClean="0"/>
              <a:t>Cardiomyopathy</a:t>
            </a:r>
            <a:endParaRPr lang="en-US" dirty="0"/>
          </a:p>
        </p:txBody>
      </p:sp>
      <p:sp>
        <p:nvSpPr>
          <p:cNvPr id="3" name="Content Placeholder 2"/>
          <p:cNvSpPr>
            <a:spLocks noGrp="1"/>
          </p:cNvSpPr>
          <p:nvPr>
            <p:ph idx="1"/>
          </p:nvPr>
        </p:nvSpPr>
        <p:spPr/>
        <p:txBody>
          <a:bodyPr>
            <a:normAutofit fontScale="92500"/>
          </a:bodyPr>
          <a:lstStyle/>
          <a:p>
            <a:r>
              <a:rPr lang="en-US" dirty="0" smtClean="0"/>
              <a:t>More than half of patients presenting with </a:t>
            </a:r>
            <a:r>
              <a:rPr lang="en-US" dirty="0" err="1" smtClean="0"/>
              <a:t>takotsubo</a:t>
            </a:r>
            <a:r>
              <a:rPr lang="en-US" dirty="0" smtClean="0"/>
              <a:t> </a:t>
            </a:r>
            <a:r>
              <a:rPr lang="en-US" dirty="0" err="1" smtClean="0"/>
              <a:t>cardiomyopathy</a:t>
            </a:r>
            <a:r>
              <a:rPr lang="en-US" dirty="0" smtClean="0"/>
              <a:t> have an active or history of a neurologic or psychiatric disorder, potentially linking neurologic-mediated vasoconstriction. </a:t>
            </a:r>
          </a:p>
          <a:p>
            <a:endParaRPr lang="en-US" dirty="0" smtClean="0"/>
          </a:p>
          <a:p>
            <a:r>
              <a:rPr lang="en-US" dirty="0" smtClean="0"/>
              <a:t>Initial ECGs demonstrate substantial and often diffuse ST-segment elevation, prompting, when coupled with the typical (frequently severe) chest discomfort, the appropriate immediate referral for coronary angiography. </a:t>
            </a:r>
          </a:p>
          <a:p>
            <a:endParaRPr lang="en-US" dirty="0" smtClean="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Stress (</a:t>
            </a:r>
            <a:r>
              <a:rPr lang="en-US" dirty="0" err="1" smtClean="0"/>
              <a:t>Takotsubo</a:t>
            </a:r>
            <a:r>
              <a:rPr lang="en-US" dirty="0" smtClean="0"/>
              <a:t>) </a:t>
            </a:r>
            <a:r>
              <a:rPr lang="en-US" dirty="0" err="1" smtClean="0"/>
              <a:t>Cardiomyopathy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etiology of stress-induced </a:t>
            </a:r>
            <a:r>
              <a:rPr lang="en-US" dirty="0" err="1" smtClean="0"/>
              <a:t>cardiomyopathy</a:t>
            </a:r>
            <a:r>
              <a:rPr lang="en-US" dirty="0" smtClean="0"/>
              <a:t> is not clear, but </a:t>
            </a:r>
            <a:r>
              <a:rPr lang="en-US" dirty="0" err="1" smtClean="0"/>
              <a:t>neurally</a:t>
            </a:r>
            <a:r>
              <a:rPr lang="en-US" dirty="0" smtClean="0"/>
              <a:t> activated or circulating catecholamine-mediated </a:t>
            </a:r>
            <a:r>
              <a:rPr lang="en-US" dirty="0" err="1" smtClean="0">
                <a:solidFill>
                  <a:srgbClr val="FF0000"/>
                </a:solidFill>
              </a:rPr>
              <a:t>microvascular</a:t>
            </a:r>
            <a:r>
              <a:rPr lang="en-US" dirty="0" smtClean="0">
                <a:solidFill>
                  <a:srgbClr val="FF0000"/>
                </a:solidFill>
              </a:rPr>
              <a:t> dysfunction</a:t>
            </a:r>
            <a:r>
              <a:rPr lang="en-US" dirty="0" smtClean="0"/>
              <a:t>, as well as </a:t>
            </a:r>
            <a:r>
              <a:rPr lang="en-US" dirty="0" smtClean="0">
                <a:solidFill>
                  <a:srgbClr val="FF0000"/>
                </a:solidFill>
              </a:rPr>
              <a:t>myocardial stunning and injury</a:t>
            </a:r>
            <a:r>
              <a:rPr lang="en-US" dirty="0" smtClean="0"/>
              <a:t>, play important roles. </a:t>
            </a:r>
          </a:p>
          <a:p>
            <a:endParaRPr lang="en-US" dirty="0" smtClean="0"/>
          </a:p>
          <a:p>
            <a:r>
              <a:rPr lang="en-US" dirty="0" smtClean="0"/>
              <a:t>Most patients with </a:t>
            </a:r>
            <a:r>
              <a:rPr lang="en-US" dirty="0" err="1" smtClean="0"/>
              <a:t>takotsubo</a:t>
            </a:r>
            <a:r>
              <a:rPr lang="en-US" dirty="0" smtClean="0"/>
              <a:t> </a:t>
            </a:r>
            <a:r>
              <a:rPr lang="en-US" dirty="0" err="1" smtClean="0"/>
              <a:t>cardiomyopathy</a:t>
            </a:r>
            <a:r>
              <a:rPr lang="en-US" dirty="0" smtClean="0"/>
              <a:t> will experience </a:t>
            </a:r>
            <a:r>
              <a:rPr lang="en-US" dirty="0" smtClean="0">
                <a:solidFill>
                  <a:srgbClr val="FF0000"/>
                </a:solidFill>
              </a:rPr>
              <a:t>rapid recovery </a:t>
            </a:r>
            <a:r>
              <a:rPr lang="en-US" dirty="0" smtClean="0"/>
              <a:t>of ventricular function, although </a:t>
            </a:r>
            <a:r>
              <a:rPr lang="en-US" dirty="0" smtClean="0">
                <a:solidFill>
                  <a:srgbClr val="FF0000"/>
                </a:solidFill>
              </a:rPr>
              <a:t>more than 20% </a:t>
            </a:r>
            <a:r>
              <a:rPr lang="en-US" dirty="0" smtClean="0"/>
              <a:t>of patients do suffer in-hospital complications, including heart failure, arrhythmias, and death, and at rates similar to patients with ACS.</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Left Ventricular Function</a:t>
            </a:r>
            <a:br>
              <a:rPr lang="en-US" dirty="0" smtClean="0"/>
            </a:br>
            <a:r>
              <a:rPr lang="en-US" dirty="0" smtClean="0"/>
              <a:t>Systolic Function</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On interruption of </a:t>
            </a:r>
            <a:r>
              <a:rPr lang="en-US" dirty="0" err="1" smtClean="0"/>
              <a:t>antegrade</a:t>
            </a:r>
            <a:r>
              <a:rPr lang="en-US" dirty="0" smtClean="0"/>
              <a:t> flow in an </a:t>
            </a:r>
            <a:r>
              <a:rPr lang="en-US" dirty="0" err="1" smtClean="0"/>
              <a:t>epicardial</a:t>
            </a:r>
            <a:r>
              <a:rPr lang="en-US" dirty="0" smtClean="0"/>
              <a:t> coronary artery, the zone of myocardium supplied by that vessel immediately</a:t>
            </a:r>
            <a:r>
              <a:rPr lang="en-US" dirty="0" smtClean="0">
                <a:solidFill>
                  <a:srgbClr val="FF0000"/>
                </a:solidFill>
              </a:rPr>
              <a:t> loses </a:t>
            </a:r>
            <a:r>
              <a:rPr lang="en-US" dirty="0" smtClean="0"/>
              <a:t>its ability to shorten and perform contractile work.</a:t>
            </a:r>
          </a:p>
          <a:p>
            <a:endParaRPr lang="en-US" dirty="0" smtClean="0"/>
          </a:p>
          <a:p>
            <a:r>
              <a:rPr lang="en-US" dirty="0" smtClean="0"/>
              <a:t>Patients with STEMI may also have reduced myocardial contractile function </a:t>
            </a:r>
            <a:r>
              <a:rPr lang="en-US" dirty="0" smtClean="0">
                <a:solidFill>
                  <a:srgbClr val="FF0000"/>
                </a:solidFill>
              </a:rPr>
              <a:t>in </a:t>
            </a:r>
            <a:r>
              <a:rPr lang="en-US" dirty="0" err="1" smtClean="0">
                <a:solidFill>
                  <a:srgbClr val="FF0000"/>
                </a:solidFill>
              </a:rPr>
              <a:t>noninfarcted</a:t>
            </a:r>
            <a:r>
              <a:rPr lang="en-US" dirty="0" smtClean="0">
                <a:solidFill>
                  <a:srgbClr val="FF0000"/>
                </a:solidFill>
              </a:rPr>
              <a:t> zones</a:t>
            </a:r>
            <a:r>
              <a:rPr lang="en-US" dirty="0" smtClean="0"/>
              <a:t>. This finding may result from previous obstruction of the coronary artery supplying the </a:t>
            </a:r>
            <a:r>
              <a:rPr lang="en-US" dirty="0" err="1" smtClean="0"/>
              <a:t>noninfarcted</a:t>
            </a:r>
            <a:r>
              <a:rPr lang="en-US" dirty="0" smtClean="0"/>
              <a:t> region of the ventricle and loss of collaterals from the freshly occluded infarct-related vessel, a condition termed </a:t>
            </a:r>
            <a:r>
              <a:rPr lang="en-US" dirty="0" smtClean="0">
                <a:solidFill>
                  <a:srgbClr val="FF0000"/>
                </a:solidFill>
              </a:rPr>
              <a:t>ischemia at a distance</a:t>
            </a:r>
            <a:r>
              <a:rPr lang="en-US" dirty="0" smtClean="0"/>
              <a:t>. </a:t>
            </a:r>
          </a:p>
          <a:p>
            <a:endParaRPr lang="en-US" dirty="0" smtClean="0"/>
          </a:p>
          <a:p>
            <a:r>
              <a:rPr lang="en-US" dirty="0" smtClean="0"/>
              <a:t>Conversely, the development of collaterals before STEMI occurs may allow greater preservation of regional systolic function in an area of distribution of the occluded artery and improvement in the LV ejection fraction (EF) early after infarction.</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n-US" dirty="0" smtClean="0"/>
              <a:t>When the abnormally contracting segment </a:t>
            </a:r>
            <a:r>
              <a:rPr lang="en-US" dirty="0" smtClean="0">
                <a:solidFill>
                  <a:srgbClr val="FF0000"/>
                </a:solidFill>
              </a:rPr>
              <a:t>exceeds 15% </a:t>
            </a:r>
            <a:r>
              <a:rPr lang="en-US" dirty="0" smtClean="0"/>
              <a:t>of the myocardium, the EF may decline, and LV end-diastolic pressure and volume may increase. </a:t>
            </a:r>
          </a:p>
          <a:p>
            <a:endParaRPr lang="en-US" dirty="0" smtClean="0"/>
          </a:p>
          <a:p>
            <a:r>
              <a:rPr lang="en-US" dirty="0" smtClean="0"/>
              <a:t>The risk for the development of physical signs and symptoms of LV failure also increases in proportion to increasing areas of abnormal LV wall motion.</a:t>
            </a:r>
          </a:p>
          <a:p>
            <a:endParaRPr lang="en-US" dirty="0" smtClean="0"/>
          </a:p>
          <a:p>
            <a:r>
              <a:rPr lang="en-US" dirty="0" smtClean="0"/>
              <a:t>Clinical heart failure accompanies areas of abnormal contraction </a:t>
            </a:r>
            <a:r>
              <a:rPr lang="en-US" dirty="0" smtClean="0">
                <a:solidFill>
                  <a:srgbClr val="FF0000"/>
                </a:solidFill>
              </a:rPr>
              <a:t>exceeding 25%</a:t>
            </a:r>
            <a:r>
              <a:rPr lang="en-US" dirty="0" smtClean="0"/>
              <a:t>.</a:t>
            </a:r>
          </a:p>
          <a:p>
            <a:endParaRPr lang="en-US" dirty="0" smtClean="0"/>
          </a:p>
          <a:p>
            <a:r>
              <a:rPr lang="en-US" dirty="0" smtClean="0"/>
              <a:t>Loss of </a:t>
            </a:r>
            <a:r>
              <a:rPr lang="en-US" dirty="0" smtClean="0">
                <a:solidFill>
                  <a:srgbClr val="FF0000"/>
                </a:solidFill>
              </a:rPr>
              <a:t>more than 40% </a:t>
            </a:r>
            <a:r>
              <a:rPr lang="en-US" dirty="0" smtClean="0"/>
              <a:t>of the LV myocardium usually leads to </a:t>
            </a:r>
            <a:r>
              <a:rPr lang="en-US" dirty="0" err="1" smtClean="0"/>
              <a:t>cardiogenic</a:t>
            </a:r>
            <a:r>
              <a:rPr lang="en-US" dirty="0" smtClean="0"/>
              <a:t> shock, often fatal.</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Clinical Features</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Predisposing Factors</a:t>
            </a:r>
          </a:p>
          <a:p>
            <a:endParaRPr lang="en-US" dirty="0" smtClean="0"/>
          </a:p>
          <a:p>
            <a:r>
              <a:rPr lang="en-US" dirty="0" smtClean="0"/>
              <a:t>Up to one third (1/3) of patients with STEMI have an identifiable precipitating trigger or </a:t>
            </a:r>
            <a:r>
              <a:rPr lang="en-US" dirty="0" err="1" smtClean="0"/>
              <a:t>prodromal</a:t>
            </a:r>
            <a:r>
              <a:rPr lang="en-US" dirty="0" smtClean="0"/>
              <a:t> symptoms. </a:t>
            </a:r>
          </a:p>
          <a:p>
            <a:endParaRPr lang="en-US" dirty="0" smtClean="0"/>
          </a:p>
          <a:p>
            <a:r>
              <a:rPr lang="en-US" dirty="0" smtClean="0"/>
              <a:t>Unusually </a:t>
            </a:r>
            <a:r>
              <a:rPr lang="en-US" dirty="0" smtClean="0">
                <a:solidFill>
                  <a:srgbClr val="FF0000"/>
                </a:solidFill>
              </a:rPr>
              <a:t>heavy exercise </a:t>
            </a:r>
            <a:r>
              <a:rPr lang="en-US" dirty="0" smtClean="0"/>
              <a:t>(particularly in fatigued or habitually inactive patients), </a:t>
            </a:r>
            <a:r>
              <a:rPr lang="en-US" dirty="0" smtClean="0">
                <a:solidFill>
                  <a:srgbClr val="FF0000"/>
                </a:solidFill>
              </a:rPr>
              <a:t>emotional stress</a:t>
            </a:r>
            <a:r>
              <a:rPr lang="en-US" dirty="0" smtClean="0"/>
              <a:t>, and </a:t>
            </a:r>
            <a:r>
              <a:rPr lang="en-US" dirty="0" smtClean="0">
                <a:solidFill>
                  <a:srgbClr val="FF0000"/>
                </a:solidFill>
              </a:rPr>
              <a:t>acute illness</a:t>
            </a:r>
            <a:r>
              <a:rPr lang="en-US" dirty="0" smtClean="0"/>
              <a:t> are the most frequent triggers.</a:t>
            </a:r>
          </a:p>
          <a:p>
            <a:endParaRPr lang="en-US" dirty="0" smtClean="0"/>
          </a:p>
          <a:p>
            <a:r>
              <a:rPr lang="en-US" dirty="0" smtClean="0"/>
              <a:t>Such infarctions could result from marked increases in myocardial oxygen consumption in the presence of severe coronary arterial narrowing (a type 2 MI), </a:t>
            </a:r>
            <a:r>
              <a:rPr lang="en-US" dirty="0" smtClean="0">
                <a:solidFill>
                  <a:srgbClr val="FF0000"/>
                </a:solidFill>
              </a:rPr>
              <a:t>or</a:t>
            </a:r>
            <a:r>
              <a:rPr lang="en-US" dirty="0" smtClean="0"/>
              <a:t> the acute hemodynamic stress on a fragile plaque from a catecholamine or blood pressure surge.</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Clinical Features</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Accelerating angina and rest angina, two patterns of unstable angina, may culminate in STEMI. </a:t>
            </a:r>
          </a:p>
          <a:p>
            <a:endParaRPr lang="en-US" dirty="0" smtClean="0"/>
          </a:p>
          <a:p>
            <a:r>
              <a:rPr lang="en-US" dirty="0" err="1" smtClean="0"/>
              <a:t>Noncardiac</a:t>
            </a:r>
            <a:r>
              <a:rPr lang="en-US" dirty="0" smtClean="0"/>
              <a:t> surgical procedures may also precede STEMI.</a:t>
            </a:r>
          </a:p>
          <a:p>
            <a:endParaRPr lang="en-US" dirty="0" smtClean="0"/>
          </a:p>
          <a:p>
            <a:r>
              <a:rPr lang="en-US" dirty="0" smtClean="0"/>
              <a:t>Reduced myocardial perfusion secondary to hypotension (e.g., hemorrhagic or septic shock) and the increased myocardial oxygen demands caused by aortic </a:t>
            </a:r>
            <a:r>
              <a:rPr lang="en-US" dirty="0" err="1" smtClean="0"/>
              <a:t>stenosis</a:t>
            </a:r>
            <a:r>
              <a:rPr lang="en-US" dirty="0" smtClean="0"/>
              <a:t>, fever, tachycardia, and agitation can also contribute to myocardial necrosis. </a:t>
            </a:r>
          </a:p>
          <a:p>
            <a:endParaRPr lang="en-US" dirty="0" smtClean="0"/>
          </a:p>
          <a:p>
            <a:r>
              <a:rPr lang="en-US" dirty="0" smtClean="0"/>
              <a:t>Other factors reported to predispose to STEMI include respiratory infections, hypoxemia from any cause, pulmonary embolism, hypoglycemia, administration of ergot preparations, cocaine use, </a:t>
            </a:r>
            <a:r>
              <a:rPr lang="en-US" dirty="0" err="1" smtClean="0"/>
              <a:t>sympathomimetics</a:t>
            </a:r>
            <a:r>
              <a:rPr lang="en-US" dirty="0" smtClean="0"/>
              <a:t>, serum sickness, allergy, and rarely, wasp stings.</a:t>
            </a:r>
          </a:p>
          <a:p>
            <a:endParaRPr lang="en-US" dirty="0" smtClean="0"/>
          </a:p>
          <a:p>
            <a:r>
              <a:rPr lang="en-US" dirty="0" smtClean="0"/>
              <a:t> In patients with </a:t>
            </a:r>
            <a:r>
              <a:rPr lang="en-US" dirty="0" err="1" smtClean="0">
                <a:solidFill>
                  <a:srgbClr val="FF0000"/>
                </a:solidFill>
              </a:rPr>
              <a:t>Prinzmetal</a:t>
            </a:r>
            <a:r>
              <a:rPr lang="en-US" dirty="0" smtClean="0">
                <a:solidFill>
                  <a:srgbClr val="FF0000"/>
                </a:solidFill>
              </a:rPr>
              <a:t> angina </a:t>
            </a:r>
            <a:r>
              <a:rPr lang="en-US" dirty="0" smtClean="0"/>
              <a:t>, STEMI may develop in the territory of the coronary artery that undergoes spasm.</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Clinical Features</a:t>
            </a:r>
            <a:endParaRPr lang="en-US" dirty="0"/>
          </a:p>
        </p:txBody>
      </p:sp>
      <p:sp>
        <p:nvSpPr>
          <p:cNvPr id="3" name="Content Placeholder 2"/>
          <p:cNvSpPr>
            <a:spLocks noGrp="1"/>
          </p:cNvSpPr>
          <p:nvPr>
            <p:ph idx="1"/>
          </p:nvPr>
        </p:nvSpPr>
        <p:spPr/>
        <p:txBody>
          <a:bodyPr>
            <a:normAutofit fontScale="62500" lnSpcReduction="20000"/>
          </a:bodyPr>
          <a:lstStyle/>
          <a:p>
            <a:pPr>
              <a:buNone/>
            </a:pPr>
            <a:r>
              <a:rPr lang="en-US" b="1" dirty="0" smtClean="0"/>
              <a:t>Circadian Periodicity</a:t>
            </a:r>
          </a:p>
          <a:p>
            <a:pPr>
              <a:buNone/>
            </a:pPr>
            <a:endParaRPr lang="en-US" b="1" dirty="0" smtClean="0"/>
          </a:p>
          <a:p>
            <a:r>
              <a:rPr lang="en-US" dirty="0" smtClean="0"/>
              <a:t>The time of onset of STEMI has a pronounced circadian periodicity, with the peak incidence of events occurring in the </a:t>
            </a:r>
            <a:r>
              <a:rPr lang="en-US" dirty="0" smtClean="0">
                <a:solidFill>
                  <a:srgbClr val="FF0000"/>
                </a:solidFill>
              </a:rPr>
              <a:t>morning</a:t>
            </a:r>
            <a:r>
              <a:rPr lang="en-US" dirty="0" smtClean="0"/>
              <a:t>. </a:t>
            </a:r>
          </a:p>
          <a:p>
            <a:endParaRPr lang="en-US" dirty="0" smtClean="0"/>
          </a:p>
          <a:p>
            <a:r>
              <a:rPr lang="en-US" dirty="0" smtClean="0"/>
              <a:t>Circadian rhythms affect many physiologic and biochemical variables; plasma </a:t>
            </a:r>
            <a:r>
              <a:rPr lang="en-US" dirty="0" err="1" smtClean="0">
                <a:solidFill>
                  <a:srgbClr val="FF0000"/>
                </a:solidFill>
              </a:rPr>
              <a:t>catecholamines</a:t>
            </a:r>
            <a:r>
              <a:rPr lang="en-US" dirty="0" smtClean="0"/>
              <a:t> and </a:t>
            </a:r>
            <a:r>
              <a:rPr lang="en-US" dirty="0" err="1" smtClean="0">
                <a:solidFill>
                  <a:srgbClr val="FF0000"/>
                </a:solidFill>
              </a:rPr>
              <a:t>cortisol</a:t>
            </a:r>
            <a:r>
              <a:rPr lang="en-US" dirty="0" smtClean="0"/>
              <a:t> and </a:t>
            </a:r>
            <a:r>
              <a:rPr lang="en-US" dirty="0" smtClean="0">
                <a:solidFill>
                  <a:srgbClr val="FF0000"/>
                </a:solidFill>
              </a:rPr>
              <a:t>platelet </a:t>
            </a:r>
            <a:r>
              <a:rPr lang="en-US" dirty="0" err="1" smtClean="0">
                <a:solidFill>
                  <a:srgbClr val="FF0000"/>
                </a:solidFill>
              </a:rPr>
              <a:t>aggregability</a:t>
            </a:r>
            <a:r>
              <a:rPr lang="en-US" dirty="0" smtClean="0">
                <a:solidFill>
                  <a:srgbClr val="FF0000"/>
                </a:solidFill>
              </a:rPr>
              <a:t> </a:t>
            </a:r>
            <a:r>
              <a:rPr lang="en-US" dirty="0" smtClean="0"/>
              <a:t>increase in the early-morning hours. </a:t>
            </a:r>
          </a:p>
          <a:p>
            <a:endParaRPr lang="en-US" dirty="0" smtClean="0"/>
          </a:p>
          <a:p>
            <a:r>
              <a:rPr lang="en-US" dirty="0" smtClean="0"/>
              <a:t>Patients receiving a </a:t>
            </a:r>
            <a:r>
              <a:rPr lang="en-US" dirty="0" smtClean="0">
                <a:solidFill>
                  <a:srgbClr val="FF0000"/>
                </a:solidFill>
              </a:rPr>
              <a:t>beta-blocking agent </a:t>
            </a:r>
            <a:r>
              <a:rPr lang="en-US" dirty="0" smtClean="0"/>
              <a:t>or </a:t>
            </a:r>
            <a:r>
              <a:rPr lang="en-US" dirty="0" smtClean="0">
                <a:solidFill>
                  <a:srgbClr val="FF0000"/>
                </a:solidFill>
              </a:rPr>
              <a:t>aspirin</a:t>
            </a:r>
            <a:r>
              <a:rPr lang="en-US" dirty="0" smtClean="0"/>
              <a:t> do not exhibit this characteristic circadian peak before the development of STEMI, consistent with precipitation by sympathetic stimuli or platelet activation. </a:t>
            </a:r>
          </a:p>
          <a:p>
            <a:endParaRPr lang="en-US" dirty="0" smtClean="0"/>
          </a:p>
          <a:p>
            <a:r>
              <a:rPr lang="en-US" dirty="0" smtClean="0"/>
              <a:t>The concept of “triggering” a STEMI is complex and can involve the superimposition of multiple factors, such as the time of day, season, and the stress of natural disasters.</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Clinical Features</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err="1" smtClean="0"/>
              <a:t>Prodromal</a:t>
            </a:r>
            <a:r>
              <a:rPr lang="en-US" b="1" dirty="0" smtClean="0"/>
              <a:t> Symptoms</a:t>
            </a:r>
          </a:p>
          <a:p>
            <a:pPr>
              <a:buNone/>
            </a:pPr>
            <a:endParaRPr lang="en-US" b="1" dirty="0" smtClean="0"/>
          </a:p>
          <a:p>
            <a:r>
              <a:rPr lang="en-US" dirty="0" smtClean="0"/>
              <a:t>The patient's </a:t>
            </a:r>
            <a:r>
              <a:rPr lang="en-US" dirty="0" smtClean="0">
                <a:solidFill>
                  <a:srgbClr val="FF0000"/>
                </a:solidFill>
              </a:rPr>
              <a:t>history</a:t>
            </a:r>
            <a:r>
              <a:rPr lang="en-US" dirty="0" smtClean="0"/>
              <a:t> remains crucial to establishing a diagnosis of STEMI. </a:t>
            </a:r>
          </a:p>
          <a:p>
            <a:endParaRPr lang="en-US" dirty="0" smtClean="0"/>
          </a:p>
          <a:p>
            <a:r>
              <a:rPr lang="en-US" dirty="0" smtClean="0"/>
              <a:t>Chest discomfort resembling classic angina pectoris usually characterizes the </a:t>
            </a:r>
            <a:r>
              <a:rPr lang="en-US" dirty="0" err="1" smtClean="0"/>
              <a:t>prodrome</a:t>
            </a:r>
            <a:r>
              <a:rPr lang="en-US" dirty="0" smtClean="0"/>
              <a:t>, </a:t>
            </a:r>
            <a:r>
              <a:rPr lang="en-US" dirty="0" smtClean="0">
                <a:solidFill>
                  <a:srgbClr val="FF0000"/>
                </a:solidFill>
              </a:rPr>
              <a:t>but</a:t>
            </a:r>
            <a:r>
              <a:rPr lang="en-US" dirty="0" smtClean="0"/>
              <a:t> it occurs at rest or with less activity than usual. </a:t>
            </a:r>
          </a:p>
          <a:p>
            <a:pPr>
              <a:buNone/>
            </a:pPr>
            <a:endParaRPr lang="en-US" dirty="0" smtClean="0"/>
          </a:p>
          <a:p>
            <a:r>
              <a:rPr lang="en-US" dirty="0" smtClean="0"/>
              <a:t>A feeling of </a:t>
            </a:r>
            <a:r>
              <a:rPr lang="en-US" dirty="0" smtClean="0">
                <a:solidFill>
                  <a:srgbClr val="FF0000"/>
                </a:solidFill>
              </a:rPr>
              <a:t>general malaise </a:t>
            </a:r>
            <a:r>
              <a:rPr lang="en-US" dirty="0" smtClean="0"/>
              <a:t>or </a:t>
            </a:r>
            <a:r>
              <a:rPr lang="en-US" dirty="0" smtClean="0">
                <a:solidFill>
                  <a:srgbClr val="FF0000"/>
                </a:solidFill>
              </a:rPr>
              <a:t>frank exhaustion </a:t>
            </a:r>
            <a:r>
              <a:rPr lang="en-US" dirty="0" smtClean="0"/>
              <a:t>frequently accompanies other symptoms preceding STEMI.</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r>
              <a:rPr lang="en-US" dirty="0" smtClean="0"/>
              <a:t>Patients with new onset or worsening ischemic symptoms should be  considered as having an acute coronary syndrome (ACS): </a:t>
            </a:r>
          </a:p>
          <a:p>
            <a:pPr>
              <a:buFont typeface="Wingdings" pitchFamily="2" charset="2"/>
              <a:buChar char="Ø"/>
            </a:pPr>
            <a:r>
              <a:rPr lang="en-US" dirty="0" smtClean="0"/>
              <a:t>Unstable Angina</a:t>
            </a:r>
          </a:p>
          <a:p>
            <a:pPr>
              <a:buFont typeface="Wingdings" pitchFamily="2" charset="2"/>
              <a:buChar char="Ø"/>
            </a:pPr>
            <a:r>
              <a:rPr lang="en-US" dirty="0" smtClean="0"/>
              <a:t>Non–ST-segment elevation MI (NSTEMI) </a:t>
            </a:r>
          </a:p>
          <a:p>
            <a:pPr>
              <a:buFont typeface="Wingdings" pitchFamily="2" charset="2"/>
              <a:buChar char="Ø"/>
            </a:pPr>
            <a:r>
              <a:rPr lang="en-US" dirty="0" smtClean="0"/>
              <a:t>ST-segment elevation MI (STEMI). </a:t>
            </a:r>
          </a:p>
          <a:p>
            <a:endParaRPr lang="en-US" dirty="0" smtClean="0"/>
          </a:p>
          <a:p>
            <a:r>
              <a:rPr lang="en-US" dirty="0" smtClean="0"/>
              <a:t>The principal diagnostic tool for patients with suspected ACS is the 12-lead electrocardiogram (ECG).</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Clinical Features</a:t>
            </a: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b="1" dirty="0" smtClean="0"/>
              <a:t>Nature of the Pain</a:t>
            </a:r>
          </a:p>
          <a:p>
            <a:endParaRPr lang="en-US" b="1" dirty="0" smtClean="0"/>
          </a:p>
          <a:p>
            <a:r>
              <a:rPr lang="en-US" dirty="0" smtClean="0"/>
              <a:t>Pain</a:t>
            </a:r>
            <a:r>
              <a:rPr lang="en-US" b="1" dirty="0" smtClean="0"/>
              <a:t> </a:t>
            </a:r>
            <a:r>
              <a:rPr lang="en-US" dirty="0" smtClean="0"/>
              <a:t>in patients with STEMI varies in intensity; in most patients it is </a:t>
            </a:r>
            <a:r>
              <a:rPr lang="en-US" dirty="0" smtClean="0">
                <a:solidFill>
                  <a:srgbClr val="FF0000"/>
                </a:solidFill>
              </a:rPr>
              <a:t>severe</a:t>
            </a:r>
            <a:r>
              <a:rPr lang="en-US" dirty="0" smtClean="0"/>
              <a:t> and in some instances is intolerable.</a:t>
            </a:r>
          </a:p>
          <a:p>
            <a:pPr>
              <a:buNone/>
            </a:pPr>
            <a:endParaRPr lang="en-US" dirty="0" smtClean="0"/>
          </a:p>
          <a:p>
            <a:r>
              <a:rPr lang="en-US" dirty="0" smtClean="0"/>
              <a:t>The pain is </a:t>
            </a:r>
            <a:r>
              <a:rPr lang="en-US" dirty="0" smtClean="0">
                <a:solidFill>
                  <a:srgbClr val="FF0000"/>
                </a:solidFill>
              </a:rPr>
              <a:t>prolonged</a:t>
            </a:r>
            <a:r>
              <a:rPr lang="en-US" dirty="0" smtClean="0"/>
              <a:t>—it generally lasts for </a:t>
            </a:r>
            <a:r>
              <a:rPr lang="en-US" dirty="0" smtClean="0">
                <a:solidFill>
                  <a:srgbClr val="FF0000"/>
                </a:solidFill>
              </a:rPr>
              <a:t>more than 30 minutes</a:t>
            </a:r>
            <a:r>
              <a:rPr lang="en-US" dirty="0" smtClean="0"/>
              <a:t> and frequently for several hours if there is no reperfusion. </a:t>
            </a:r>
          </a:p>
          <a:p>
            <a:endParaRPr lang="en-US" dirty="0" smtClean="0"/>
          </a:p>
          <a:p>
            <a:r>
              <a:rPr lang="en-US" dirty="0" smtClean="0"/>
              <a:t>The patient usually describes the discomfort as constricting, crushing, oppressing, or compressing and often complains of a sensation of a heavy weight or a squeezing in the chest. </a:t>
            </a:r>
          </a:p>
          <a:p>
            <a:endParaRPr lang="en-US" dirty="0" smtClean="0"/>
          </a:p>
          <a:p>
            <a:r>
              <a:rPr lang="en-US" dirty="0" smtClean="0"/>
              <a:t>Although patients typically describe the discomfort as a choking, viselike, or heavy pain, it can also be characterized as a stabbing, knifelike, boring, or burning </a:t>
            </a:r>
            <a:r>
              <a:rPr lang="en-US" dirty="0" err="1" smtClean="0"/>
              <a:t>discomfor</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Clinical Features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The discomfort usually localizes </a:t>
            </a:r>
            <a:r>
              <a:rPr lang="en-US" dirty="0" err="1" smtClean="0">
                <a:solidFill>
                  <a:srgbClr val="FF0000"/>
                </a:solidFill>
              </a:rPr>
              <a:t>retrosternally</a:t>
            </a:r>
            <a:r>
              <a:rPr lang="en-US" dirty="0" smtClean="0"/>
              <a:t> and frequently spreads to both sides of the anterior part of the chest, with a predilection for the left side. </a:t>
            </a:r>
          </a:p>
          <a:p>
            <a:endParaRPr lang="en-US" dirty="0" smtClean="0"/>
          </a:p>
          <a:p>
            <a:r>
              <a:rPr lang="en-US" dirty="0" smtClean="0"/>
              <a:t>Often the pain radiates down the </a:t>
            </a:r>
            <a:r>
              <a:rPr lang="en-US" dirty="0" err="1" smtClean="0">
                <a:solidFill>
                  <a:srgbClr val="FF0000"/>
                </a:solidFill>
              </a:rPr>
              <a:t>ulnar</a:t>
            </a:r>
            <a:r>
              <a:rPr lang="en-US" dirty="0" smtClean="0"/>
              <a:t> aspect of the left arm and produces a tingling sensation in the left wrist, hand, and fingers.</a:t>
            </a:r>
          </a:p>
          <a:p>
            <a:pPr>
              <a:buNone/>
            </a:pPr>
            <a:endParaRPr lang="en-US" dirty="0" smtClean="0"/>
          </a:p>
          <a:p>
            <a:r>
              <a:rPr lang="en-US" dirty="0" smtClean="0"/>
              <a:t>Some patients note only a dull ache or numbness of the wrists in association with severe </a:t>
            </a:r>
            <a:r>
              <a:rPr lang="en-US" dirty="0" err="1" smtClean="0"/>
              <a:t>substernal</a:t>
            </a:r>
            <a:r>
              <a:rPr lang="en-US" dirty="0" smtClean="0"/>
              <a:t> or </a:t>
            </a:r>
            <a:r>
              <a:rPr lang="en-US" dirty="0" err="1" smtClean="0"/>
              <a:t>precordial</a:t>
            </a:r>
            <a:r>
              <a:rPr lang="en-US" dirty="0" smtClean="0"/>
              <a:t> discomfort. </a:t>
            </a:r>
          </a:p>
          <a:p>
            <a:endParaRPr lang="en-US" dirty="0" smtClean="0"/>
          </a:p>
          <a:p>
            <a:r>
              <a:rPr lang="en-US" dirty="0" smtClean="0"/>
              <a:t>In some patients, pain from STEMI may begin in the </a:t>
            </a:r>
            <a:r>
              <a:rPr lang="en-US" dirty="0" err="1" smtClean="0">
                <a:solidFill>
                  <a:srgbClr val="FF0000"/>
                </a:solidFill>
              </a:rPr>
              <a:t>epigastrium</a:t>
            </a:r>
            <a:r>
              <a:rPr lang="en-US" dirty="0" smtClean="0">
                <a:solidFill>
                  <a:srgbClr val="FF0000"/>
                </a:solidFill>
              </a:rPr>
              <a:t> </a:t>
            </a:r>
            <a:r>
              <a:rPr lang="en-US" dirty="0" smtClean="0"/>
              <a:t>and simulate a variety of abdominal disorders, which often causes STEMI to be misdiagnosed as “indigestion.”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Clinical Features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In other patients the discomfort of STEMI radiates to the shoulders, upper extremities, neck, jaw, and </a:t>
            </a:r>
            <a:r>
              <a:rPr lang="en-US" dirty="0" err="1" smtClean="0"/>
              <a:t>interscapular</a:t>
            </a:r>
            <a:r>
              <a:rPr lang="en-US" dirty="0" smtClean="0"/>
              <a:t> region, again usually favoring the left side. </a:t>
            </a:r>
          </a:p>
          <a:p>
            <a:endParaRPr lang="en-US" dirty="0" smtClean="0"/>
          </a:p>
          <a:p>
            <a:r>
              <a:rPr lang="en-US" dirty="0" smtClean="0"/>
              <a:t>In patients with preexisting angina pectoris, the pain of infarction generally resembles that of angina with respect to location,</a:t>
            </a:r>
            <a:r>
              <a:rPr lang="en-US" dirty="0" smtClean="0">
                <a:solidFill>
                  <a:srgbClr val="FF0000"/>
                </a:solidFill>
              </a:rPr>
              <a:t> but </a:t>
            </a:r>
            <a:r>
              <a:rPr lang="en-US" dirty="0" smtClean="0"/>
              <a:t>it is normally much more severe, lasts longer, and is not relieved by rest or nitroglycerin.</a:t>
            </a:r>
          </a:p>
          <a:p>
            <a:pPr>
              <a:buNone/>
            </a:pPr>
            <a:endParaRPr lang="en-US" dirty="0" smtClean="0"/>
          </a:p>
          <a:p>
            <a:r>
              <a:rPr lang="en-US" dirty="0" smtClean="0"/>
              <a:t>STEMI pain may subside by the time that the physician first encounters the patient (or the patient reaches the hospital), or it may persist for many hours until adequate reperfusion. </a:t>
            </a:r>
          </a:p>
          <a:p>
            <a:endParaRPr lang="en-US" dirty="0" smtClean="0"/>
          </a:p>
          <a:p>
            <a:endParaRPr lang="en-US" dirty="0" smtClean="0"/>
          </a:p>
          <a:p>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Clinical Features</a:t>
            </a:r>
            <a:endParaRPr lang="en-US" dirty="0"/>
          </a:p>
        </p:txBody>
      </p:sp>
      <p:sp>
        <p:nvSpPr>
          <p:cNvPr id="3" name="Content Placeholder 2"/>
          <p:cNvSpPr>
            <a:spLocks noGrp="1"/>
          </p:cNvSpPr>
          <p:nvPr>
            <p:ph idx="1"/>
          </p:nvPr>
        </p:nvSpPr>
        <p:spPr/>
        <p:txBody>
          <a:bodyPr>
            <a:normAutofit fontScale="77500" lnSpcReduction="20000"/>
          </a:bodyPr>
          <a:lstStyle/>
          <a:p>
            <a:endParaRPr lang="en-US" dirty="0" smtClean="0"/>
          </a:p>
          <a:p>
            <a:r>
              <a:rPr lang="en-US" dirty="0" smtClean="0"/>
              <a:t>Both angina pectoris and STEMI pain likely </a:t>
            </a:r>
            <a:r>
              <a:rPr lang="en-US" dirty="0" smtClean="0">
                <a:solidFill>
                  <a:srgbClr val="FF0000"/>
                </a:solidFill>
              </a:rPr>
              <a:t>arise from </a:t>
            </a:r>
            <a:r>
              <a:rPr lang="en-US" dirty="0" smtClean="0"/>
              <a:t>nerve endings in </a:t>
            </a:r>
            <a:r>
              <a:rPr lang="en-US" dirty="0" smtClean="0">
                <a:solidFill>
                  <a:srgbClr val="FF0000"/>
                </a:solidFill>
              </a:rPr>
              <a:t>ischemic or injured</a:t>
            </a:r>
            <a:r>
              <a:rPr lang="en-US" dirty="0" smtClean="0"/>
              <a:t>, but not necrotic myocardium. Thus, in cases of STEMI, stimulation of nerve fibers in an ischemic zone of myocardium surrounding the necrotic central area of infarction probably gives rise to the pain.</a:t>
            </a:r>
          </a:p>
          <a:p>
            <a:endParaRPr lang="en-US" dirty="0" smtClean="0"/>
          </a:p>
          <a:p>
            <a:r>
              <a:rPr lang="en-US" dirty="0" smtClean="0"/>
              <a:t>The pain often </a:t>
            </a:r>
            <a:r>
              <a:rPr lang="en-US" dirty="0" smtClean="0">
                <a:solidFill>
                  <a:srgbClr val="FF0000"/>
                </a:solidFill>
              </a:rPr>
              <a:t>disappears</a:t>
            </a:r>
            <a:r>
              <a:rPr lang="en-US" dirty="0" smtClean="0"/>
              <a:t> suddenly and completely following </a:t>
            </a:r>
            <a:r>
              <a:rPr lang="en-US" dirty="0" smtClean="0">
                <a:solidFill>
                  <a:srgbClr val="FF0000"/>
                </a:solidFill>
              </a:rPr>
              <a:t>restoration</a:t>
            </a:r>
            <a:r>
              <a:rPr lang="en-US" dirty="0" smtClean="0"/>
              <a:t> of blood flow to the infarct territory. </a:t>
            </a:r>
          </a:p>
          <a:p>
            <a:endParaRPr lang="en-US" dirty="0" smtClean="0"/>
          </a:p>
          <a:p>
            <a:r>
              <a:rPr lang="en-US" dirty="0" smtClean="0">
                <a:solidFill>
                  <a:srgbClr val="FF0000"/>
                </a:solidFill>
              </a:rPr>
              <a:t>Recurrent pain</a:t>
            </a:r>
            <a:r>
              <a:rPr lang="en-US" dirty="0" smtClean="0"/>
              <a:t> after initial reperfusion should prompt immediate evaluation for acute re-occlusion of the culprit lesion. </a:t>
            </a:r>
          </a:p>
          <a:p>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Clinical Features</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The recognition that </a:t>
            </a:r>
            <a:r>
              <a:rPr lang="en-US" dirty="0" smtClean="0">
                <a:solidFill>
                  <a:srgbClr val="FF0000"/>
                </a:solidFill>
              </a:rPr>
              <a:t>pain</a:t>
            </a:r>
            <a:r>
              <a:rPr lang="en-US" dirty="0" smtClean="0"/>
              <a:t> implies </a:t>
            </a:r>
            <a:r>
              <a:rPr lang="en-US" dirty="0" smtClean="0">
                <a:solidFill>
                  <a:srgbClr val="FF0000"/>
                </a:solidFill>
              </a:rPr>
              <a:t>ischemia</a:t>
            </a:r>
            <a:r>
              <a:rPr lang="en-US" dirty="0" smtClean="0"/>
              <a:t> and not infarction heightens the importance of targeted anti-ischemic therapy and immediate reperfusion (typically by repeat coronary angiography) to relieve the ischemia, for which the pain is a marker. </a:t>
            </a:r>
          </a:p>
          <a:p>
            <a:pPr>
              <a:buNone/>
            </a:pPr>
            <a:endParaRPr lang="en-US" dirty="0" smtClean="0"/>
          </a:p>
          <a:p>
            <a:r>
              <a:rPr lang="en-US" dirty="0" smtClean="0"/>
              <a:t>This finding suggests that clinicians should not be complacent about ongoing cardiac pain in any circumstances. </a:t>
            </a:r>
          </a:p>
          <a:p>
            <a:endParaRPr lang="en-US" dirty="0" smtClean="0"/>
          </a:p>
          <a:p>
            <a:r>
              <a:rPr lang="en-US" dirty="0" smtClean="0"/>
              <a:t>In some patients—particularly </a:t>
            </a:r>
            <a:r>
              <a:rPr lang="en-US" dirty="0" smtClean="0">
                <a:solidFill>
                  <a:srgbClr val="FF0000"/>
                </a:solidFill>
              </a:rPr>
              <a:t>older adults</a:t>
            </a:r>
            <a:r>
              <a:rPr lang="en-US" dirty="0" smtClean="0"/>
              <a:t>, patients with </a:t>
            </a:r>
            <a:r>
              <a:rPr lang="en-US" dirty="0" smtClean="0">
                <a:solidFill>
                  <a:srgbClr val="FF0000"/>
                </a:solidFill>
              </a:rPr>
              <a:t>diabetes</a:t>
            </a:r>
            <a:r>
              <a:rPr lang="en-US" dirty="0" smtClean="0"/>
              <a:t>, and </a:t>
            </a:r>
            <a:r>
              <a:rPr lang="en-US" dirty="0" smtClean="0">
                <a:solidFill>
                  <a:srgbClr val="FF0000"/>
                </a:solidFill>
              </a:rPr>
              <a:t>heart transplant recipients </a:t>
            </a:r>
            <a:r>
              <a:rPr lang="en-US" dirty="0" smtClean="0"/>
              <a:t>—STEMI can manifest clinically not by chest discomfort but rather by symptoms of </a:t>
            </a:r>
            <a:r>
              <a:rPr lang="en-US" dirty="0" smtClean="0">
                <a:solidFill>
                  <a:srgbClr val="FF0000"/>
                </a:solidFill>
              </a:rPr>
              <a:t>acute LV failure </a:t>
            </a:r>
            <a:r>
              <a:rPr lang="en-US" dirty="0" smtClean="0"/>
              <a:t>and </a:t>
            </a:r>
            <a:r>
              <a:rPr lang="en-US" dirty="0" smtClean="0">
                <a:solidFill>
                  <a:srgbClr val="FF0000"/>
                </a:solidFill>
              </a:rPr>
              <a:t>chest tightness </a:t>
            </a:r>
            <a:r>
              <a:rPr lang="en-US" dirty="0" smtClean="0"/>
              <a:t>or by </a:t>
            </a:r>
            <a:r>
              <a:rPr lang="en-US" dirty="0" smtClean="0">
                <a:solidFill>
                  <a:srgbClr val="FF0000"/>
                </a:solidFill>
              </a:rPr>
              <a:t>marked weakness </a:t>
            </a:r>
            <a:r>
              <a:rPr lang="en-US" dirty="0" smtClean="0"/>
              <a:t>or </a:t>
            </a:r>
            <a:r>
              <a:rPr lang="en-US" dirty="0" smtClean="0">
                <a:solidFill>
                  <a:srgbClr val="FF0000"/>
                </a:solidFill>
              </a:rPr>
              <a:t>frank syncope</a:t>
            </a:r>
            <a:r>
              <a:rPr lang="en-US" dirty="0" smtClean="0"/>
              <a:t>. </a:t>
            </a:r>
            <a:r>
              <a:rPr lang="en-US" dirty="0" smtClean="0">
                <a:solidFill>
                  <a:srgbClr val="FF0000"/>
                </a:solidFill>
              </a:rPr>
              <a:t>Diaphoresis</a:t>
            </a:r>
            <a:r>
              <a:rPr lang="en-US" dirty="0" smtClean="0"/>
              <a:t>, </a:t>
            </a:r>
            <a:r>
              <a:rPr lang="en-US" dirty="0" smtClean="0">
                <a:solidFill>
                  <a:srgbClr val="FF0000"/>
                </a:solidFill>
              </a:rPr>
              <a:t>nausea</a:t>
            </a:r>
            <a:r>
              <a:rPr lang="en-US" dirty="0" smtClean="0"/>
              <a:t>, and </a:t>
            </a:r>
            <a:r>
              <a:rPr lang="en-US" dirty="0" smtClean="0">
                <a:solidFill>
                  <a:srgbClr val="FF0000"/>
                </a:solidFill>
              </a:rPr>
              <a:t>vomiting</a:t>
            </a:r>
            <a:r>
              <a:rPr lang="en-US" dirty="0" smtClean="0"/>
              <a:t> may accompany these symptoms. </a:t>
            </a:r>
          </a:p>
          <a:p>
            <a:endParaRPr lang="en-US" dirty="0" smtClean="0"/>
          </a:p>
          <a:p>
            <a:r>
              <a:rPr lang="en-US" dirty="0" smtClean="0"/>
              <a:t>Women may experience symptoms of STEMI differently than men , requiring particular awareness and vigilance on the part of the interviewing physician.</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Clinical Features</a:t>
            </a: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b="1" dirty="0" smtClean="0"/>
              <a:t>Other Symptoms</a:t>
            </a:r>
          </a:p>
          <a:p>
            <a:pPr>
              <a:buNone/>
            </a:pPr>
            <a:endParaRPr lang="en-US" b="1" dirty="0" smtClean="0"/>
          </a:p>
          <a:p>
            <a:r>
              <a:rPr lang="en-US" dirty="0" smtClean="0"/>
              <a:t>Nausea and vomiting:</a:t>
            </a:r>
          </a:p>
          <a:p>
            <a:pPr>
              <a:buNone/>
            </a:pPr>
            <a:endParaRPr lang="en-US" dirty="0" smtClean="0"/>
          </a:p>
          <a:p>
            <a:pPr>
              <a:buNone/>
            </a:pPr>
            <a:r>
              <a:rPr lang="en-US" dirty="0" smtClean="0"/>
              <a:t>   - may occur, presumably because of activation of the </a:t>
            </a:r>
            <a:r>
              <a:rPr lang="en-US" dirty="0" err="1" smtClean="0">
                <a:solidFill>
                  <a:srgbClr val="FF0000"/>
                </a:solidFill>
              </a:rPr>
              <a:t>vagal</a:t>
            </a:r>
            <a:r>
              <a:rPr lang="en-US" dirty="0" smtClean="0">
                <a:solidFill>
                  <a:srgbClr val="FF0000"/>
                </a:solidFill>
              </a:rPr>
              <a:t> reflex </a:t>
            </a:r>
            <a:r>
              <a:rPr lang="en-US" dirty="0" smtClean="0"/>
              <a:t>or stimulation of LV receptors as part of the </a:t>
            </a:r>
            <a:r>
              <a:rPr lang="en-US" dirty="0" err="1" smtClean="0">
                <a:solidFill>
                  <a:srgbClr val="FF0000"/>
                </a:solidFill>
              </a:rPr>
              <a:t>Bezold-Jarisch</a:t>
            </a:r>
            <a:r>
              <a:rPr lang="en-US" dirty="0" smtClean="0">
                <a:solidFill>
                  <a:srgbClr val="FF0000"/>
                </a:solidFill>
              </a:rPr>
              <a:t> reflex</a:t>
            </a:r>
            <a:r>
              <a:rPr lang="en-US" dirty="0" smtClean="0"/>
              <a:t>.</a:t>
            </a:r>
          </a:p>
          <a:p>
            <a:pPr>
              <a:buNone/>
            </a:pPr>
            <a:endParaRPr lang="en-US" dirty="0" smtClean="0"/>
          </a:p>
          <a:p>
            <a:pPr>
              <a:buNone/>
            </a:pPr>
            <a:r>
              <a:rPr lang="en-US" dirty="0" smtClean="0"/>
              <a:t>    - These symptoms occur more frequently in patients with </a:t>
            </a:r>
            <a:r>
              <a:rPr lang="en-US" dirty="0" smtClean="0">
                <a:solidFill>
                  <a:srgbClr val="FF0000"/>
                </a:solidFill>
              </a:rPr>
              <a:t>inferior</a:t>
            </a:r>
            <a:r>
              <a:rPr lang="en-US" dirty="0" smtClean="0"/>
              <a:t> STEMI than with anterior STEMI. </a:t>
            </a:r>
          </a:p>
          <a:p>
            <a:pPr>
              <a:buNone/>
            </a:pPr>
            <a:endParaRPr lang="en-US" dirty="0" smtClean="0"/>
          </a:p>
          <a:p>
            <a:pPr>
              <a:buNone/>
            </a:pPr>
            <a:r>
              <a:rPr lang="en-US" dirty="0" smtClean="0"/>
              <a:t>    - When the pain of STEMI is </a:t>
            </a:r>
            <a:r>
              <a:rPr lang="en-US" dirty="0" err="1" smtClean="0"/>
              <a:t>epigastric</a:t>
            </a:r>
            <a:r>
              <a:rPr lang="en-US" dirty="0" smtClean="0"/>
              <a:t> in location and associated with nausea and vomiting, the clinical picture can easily be confused with that of acute </a:t>
            </a:r>
            <a:r>
              <a:rPr lang="en-US" dirty="0" err="1" smtClean="0"/>
              <a:t>cholecystitis</a:t>
            </a:r>
            <a:r>
              <a:rPr lang="en-US" dirty="0" smtClean="0"/>
              <a:t>, gastritis, or peptic ulcer. </a:t>
            </a:r>
          </a:p>
          <a:p>
            <a:pPr>
              <a:buNone/>
            </a:pPr>
            <a:endParaRPr lang="en-US" dirty="0" smtClean="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Clinical Features</a:t>
            </a:r>
            <a:endParaRPr lang="en-US" dirty="0"/>
          </a:p>
        </p:txBody>
      </p:sp>
      <p:sp>
        <p:nvSpPr>
          <p:cNvPr id="3" name="Content Placeholder 2"/>
          <p:cNvSpPr>
            <a:spLocks noGrp="1"/>
          </p:cNvSpPr>
          <p:nvPr>
            <p:ph idx="1"/>
          </p:nvPr>
        </p:nvSpPr>
        <p:spPr/>
        <p:txBody>
          <a:bodyPr>
            <a:normAutofit lnSpcReduction="10000"/>
          </a:bodyPr>
          <a:lstStyle/>
          <a:p>
            <a:r>
              <a:rPr lang="en-US" dirty="0" smtClean="0"/>
              <a:t>Feelings of profound weakness</a:t>
            </a:r>
          </a:p>
          <a:p>
            <a:r>
              <a:rPr lang="en-US" dirty="0" smtClean="0"/>
              <a:t>Dizziness</a:t>
            </a:r>
          </a:p>
          <a:p>
            <a:r>
              <a:rPr lang="en-US" dirty="0" smtClean="0"/>
              <a:t>Palpitations</a:t>
            </a:r>
          </a:p>
          <a:p>
            <a:r>
              <a:rPr lang="en-US" dirty="0" smtClean="0"/>
              <a:t>Cold perspiration</a:t>
            </a:r>
          </a:p>
          <a:p>
            <a:r>
              <a:rPr lang="en-US" dirty="0" smtClean="0"/>
              <a:t>A sense of impending doom</a:t>
            </a:r>
          </a:p>
          <a:p>
            <a:endParaRPr lang="en-US" dirty="0" smtClean="0"/>
          </a:p>
          <a:p>
            <a:r>
              <a:rPr lang="en-US" dirty="0" smtClean="0"/>
              <a:t>On occasion, symptoms arising from an episode of cerebral embolism or other systemic arterial embolism can herald STEMI. Chest discomfort may not accompany these symptoms.</a:t>
            </a:r>
          </a:p>
          <a:p>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Silent STEMI with Atypical Features</a:t>
            </a:r>
            <a:endParaRPr lang="en-US" sz="3600" dirty="0"/>
          </a:p>
        </p:txBody>
      </p:sp>
      <p:sp>
        <p:nvSpPr>
          <p:cNvPr id="3" name="Content Placeholder 2"/>
          <p:cNvSpPr>
            <a:spLocks noGrp="1"/>
          </p:cNvSpPr>
          <p:nvPr>
            <p:ph idx="1"/>
          </p:nvPr>
        </p:nvSpPr>
        <p:spPr/>
        <p:txBody>
          <a:bodyPr>
            <a:normAutofit fontScale="85000" lnSpcReduction="20000"/>
          </a:bodyPr>
          <a:lstStyle/>
          <a:p>
            <a:r>
              <a:rPr lang="en-US" dirty="0" smtClean="0"/>
              <a:t>Nonfatal STEMI can go unrecognized by the patient and may manifest only on subsequent routine electrocardiographic, imaging, or postmortem examination. </a:t>
            </a:r>
          </a:p>
          <a:p>
            <a:endParaRPr lang="en-US" dirty="0" smtClean="0"/>
          </a:p>
          <a:p>
            <a:r>
              <a:rPr lang="en-US" dirty="0" smtClean="0"/>
              <a:t>Of these unrecognized infarctions, approximately </a:t>
            </a:r>
            <a:r>
              <a:rPr lang="en-US" dirty="0" smtClean="0">
                <a:solidFill>
                  <a:srgbClr val="FF0000"/>
                </a:solidFill>
              </a:rPr>
              <a:t>half</a:t>
            </a:r>
            <a:r>
              <a:rPr lang="en-US" dirty="0" smtClean="0"/>
              <a:t> are truly silent, with patients unable to recall any symptoms. </a:t>
            </a:r>
          </a:p>
          <a:p>
            <a:endParaRPr lang="en-US" dirty="0" smtClean="0"/>
          </a:p>
          <a:p>
            <a:r>
              <a:rPr lang="en-US" dirty="0" smtClean="0"/>
              <a:t>The other portion of patients with so-called silent infarction can recall an event characterized by symptoms compatible with acute MI in response to leading questions after finding ECG or imaging abnormalities. </a:t>
            </a:r>
          </a:p>
          <a:p>
            <a:endParaRPr lang="en-US" dirty="0" smtClean="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Silent STEMI with Atypical Features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Unrecognized or silent infarction occurs more often in patients </a:t>
            </a:r>
            <a:r>
              <a:rPr lang="en-US" dirty="0" smtClean="0">
                <a:solidFill>
                  <a:srgbClr val="FF0000"/>
                </a:solidFill>
              </a:rPr>
              <a:t>without antecedent angina pectoris </a:t>
            </a:r>
            <a:r>
              <a:rPr lang="en-US" dirty="0" smtClean="0"/>
              <a:t>and in patients with </a:t>
            </a:r>
            <a:r>
              <a:rPr lang="en-US" dirty="0" smtClean="0">
                <a:solidFill>
                  <a:srgbClr val="FF0000"/>
                </a:solidFill>
              </a:rPr>
              <a:t>diabetes</a:t>
            </a:r>
            <a:r>
              <a:rPr lang="en-US" dirty="0" smtClean="0"/>
              <a:t> and </a:t>
            </a:r>
            <a:r>
              <a:rPr lang="en-US" dirty="0" smtClean="0">
                <a:solidFill>
                  <a:srgbClr val="FF0000"/>
                </a:solidFill>
              </a:rPr>
              <a:t>hypertension</a:t>
            </a:r>
            <a:r>
              <a:rPr lang="en-US" dirty="0" smtClean="0"/>
              <a:t> and typically manifests as new wall motion abnormalities, fixed perfusion defects, or pathologic Q waves.</a:t>
            </a:r>
          </a:p>
          <a:p>
            <a:pPr>
              <a:buNone/>
            </a:pPr>
            <a:endParaRPr lang="en-US" dirty="0" smtClean="0"/>
          </a:p>
          <a:p>
            <a:r>
              <a:rPr lang="en-US" dirty="0" smtClean="0"/>
              <a:t>Silent ischemia often </a:t>
            </a:r>
            <a:r>
              <a:rPr lang="en-US" dirty="0" smtClean="0">
                <a:solidFill>
                  <a:srgbClr val="FF0000"/>
                </a:solidFill>
              </a:rPr>
              <a:t>follows</a:t>
            </a:r>
            <a:r>
              <a:rPr lang="en-US" dirty="0" smtClean="0"/>
              <a:t> silent STEMI. </a:t>
            </a:r>
          </a:p>
          <a:p>
            <a:endParaRPr lang="en-US" dirty="0" smtClean="0"/>
          </a:p>
          <a:p>
            <a:r>
              <a:rPr lang="en-US" dirty="0" smtClean="0"/>
              <a:t>The prognosis of patients with silent and symptomatic manifestations of STEMI appear quite similar.</a:t>
            </a:r>
          </a:p>
          <a:p>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smtClean="0"/>
              <a:t>Atypical features of STEMI include the following: </a:t>
            </a:r>
            <a:r>
              <a:rPr lang="en-US" dirty="0" smtClean="0"/>
              <a:t/>
            </a:r>
            <a:br>
              <a:rPr lang="en-US" dirty="0" smtClean="0"/>
            </a:br>
            <a:endParaRPr lang="en-US" dirty="0"/>
          </a:p>
        </p:txBody>
      </p:sp>
      <p:sp>
        <p:nvSpPr>
          <p:cNvPr id="3" name="Content Placeholder 2"/>
          <p:cNvSpPr>
            <a:spLocks noGrp="1"/>
          </p:cNvSpPr>
          <p:nvPr>
            <p:ph idx="1"/>
          </p:nvPr>
        </p:nvSpPr>
        <p:spPr>
          <a:xfrm>
            <a:off x="457200" y="1905000"/>
            <a:ext cx="8229600" cy="4669536"/>
          </a:xfrm>
        </p:spPr>
        <p:txBody>
          <a:bodyPr>
            <a:normAutofit fontScale="62500" lnSpcReduction="20000"/>
          </a:bodyPr>
          <a:lstStyle/>
          <a:p>
            <a:pPr marL="624078" indent="-514350">
              <a:buFont typeface="+mj-lt"/>
              <a:buAutoNum type="arabicPeriod"/>
            </a:pPr>
            <a:r>
              <a:rPr lang="en-US" dirty="0" smtClean="0"/>
              <a:t>Heart failure (i.e., </a:t>
            </a:r>
            <a:r>
              <a:rPr lang="en-US" dirty="0" err="1" smtClean="0"/>
              <a:t>dyspnea</a:t>
            </a:r>
            <a:r>
              <a:rPr lang="en-US" dirty="0" smtClean="0"/>
              <a:t> without pain beginning de novo or worsening of established failure) </a:t>
            </a:r>
          </a:p>
          <a:p>
            <a:pPr marL="624078" indent="-514350">
              <a:buFont typeface="+mj-lt"/>
              <a:buAutoNum type="arabicPeriod"/>
            </a:pPr>
            <a:r>
              <a:rPr lang="en-US" dirty="0" smtClean="0"/>
              <a:t>Classic angina pectoris without a particularly severe or prolonged episode</a:t>
            </a:r>
          </a:p>
          <a:p>
            <a:pPr marL="624078" indent="-514350">
              <a:buFont typeface="+mj-lt"/>
              <a:buAutoNum type="arabicPeriod"/>
            </a:pPr>
            <a:r>
              <a:rPr lang="en-US" dirty="0" smtClean="0"/>
              <a:t>Atypical location of the pain</a:t>
            </a:r>
          </a:p>
          <a:p>
            <a:pPr marL="624078" indent="-514350">
              <a:buFont typeface="+mj-lt"/>
              <a:buAutoNum type="arabicPeriod"/>
            </a:pPr>
            <a:r>
              <a:rPr lang="en-US" dirty="0" smtClean="0"/>
              <a:t>Central nervous system manifestations resembling those of stroke  (secondary to a sharp reduction in cardiac output in a patient with cerebral arteriosclerosis)</a:t>
            </a:r>
          </a:p>
          <a:p>
            <a:pPr marL="624078" indent="-514350">
              <a:buFont typeface="+mj-lt"/>
              <a:buAutoNum type="arabicPeriod"/>
            </a:pPr>
            <a:r>
              <a:rPr lang="en-US" dirty="0" smtClean="0"/>
              <a:t>Apprehension and nervousness</a:t>
            </a:r>
          </a:p>
          <a:p>
            <a:pPr marL="624078" indent="-514350">
              <a:buFont typeface="+mj-lt"/>
              <a:buAutoNum type="arabicPeriod"/>
            </a:pPr>
            <a:r>
              <a:rPr lang="en-US" dirty="0" smtClean="0"/>
              <a:t>Sudden mania or psychosis</a:t>
            </a:r>
          </a:p>
          <a:p>
            <a:pPr marL="624078" indent="-514350">
              <a:buFont typeface="+mj-lt"/>
              <a:buAutoNum type="arabicPeriod"/>
            </a:pPr>
            <a:r>
              <a:rPr lang="en-US" dirty="0" smtClean="0"/>
              <a:t>Syncope</a:t>
            </a:r>
          </a:p>
          <a:p>
            <a:pPr marL="624078" indent="-514350">
              <a:buFont typeface="+mj-lt"/>
              <a:buAutoNum type="arabicPeriod"/>
            </a:pPr>
            <a:r>
              <a:rPr lang="en-US" dirty="0" smtClean="0"/>
              <a:t>Overwhelming weakness</a:t>
            </a:r>
          </a:p>
          <a:p>
            <a:pPr marL="624078" indent="-514350">
              <a:buFont typeface="+mj-lt"/>
              <a:buAutoNum type="arabicPeriod"/>
            </a:pPr>
            <a:r>
              <a:rPr lang="en-US" dirty="0" smtClean="0"/>
              <a:t>Acute indigestion </a:t>
            </a:r>
          </a:p>
          <a:p>
            <a:pPr marL="624078" indent="-514350">
              <a:buFont typeface="+mj-lt"/>
              <a:buAutoNum type="arabicPeriod"/>
            </a:pPr>
            <a:r>
              <a:rPr lang="en-US" dirty="0" smtClean="0"/>
              <a:t>Peripheral </a:t>
            </a:r>
            <a:r>
              <a:rPr lang="en-US" dirty="0" err="1" smtClean="0"/>
              <a:t>embolization</a:t>
            </a:r>
            <a:endParaRPr lang="en-US" dirty="0" smtClean="0"/>
          </a:p>
          <a:p>
            <a:pPr>
              <a:buNone/>
            </a:pPr>
            <a:endParaRPr lang="en-US" dirty="0" smtClean="0"/>
          </a:p>
          <a:p>
            <a:pPr>
              <a:buNone/>
            </a:pPr>
            <a:r>
              <a:rPr lang="en-US" dirty="0" smtClean="0"/>
              <a:t>Although women may more likely present with “atypical” features of STEMI than men, recent evidence suggests fewer differences between sexes than previously thought.</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a:stretch>
            <a:fillRect/>
          </a:stretch>
        </p:blipFill>
        <p:spPr bwMode="auto">
          <a:xfrm>
            <a:off x="1516176" y="838200"/>
            <a:ext cx="6111648" cy="5735638"/>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Laboratory Findings</a:t>
            </a:r>
            <a:endParaRPr lang="en-US" dirty="0"/>
          </a:p>
        </p:txBody>
      </p:sp>
      <p:sp>
        <p:nvSpPr>
          <p:cNvPr id="3" name="Content Placeholder 2"/>
          <p:cNvSpPr>
            <a:spLocks noGrp="1"/>
          </p:cNvSpPr>
          <p:nvPr>
            <p:ph idx="1"/>
          </p:nvPr>
        </p:nvSpPr>
        <p:spPr/>
        <p:txBody>
          <a:bodyPr>
            <a:normAutofit fontScale="62500" lnSpcReduction="20000"/>
          </a:bodyPr>
          <a:lstStyle/>
          <a:p>
            <a:pPr>
              <a:buNone/>
            </a:pPr>
            <a:r>
              <a:rPr lang="en-US" sz="3800" b="1" dirty="0" smtClean="0"/>
              <a:t>Serum and Plasma Markers of Cardiac Damage</a:t>
            </a:r>
          </a:p>
          <a:p>
            <a:pPr>
              <a:buNone/>
            </a:pPr>
            <a:endParaRPr lang="en-US" dirty="0" smtClean="0"/>
          </a:p>
          <a:p>
            <a:r>
              <a:rPr lang="en-US" dirty="0" smtClean="0"/>
              <a:t>Proteins released into the blood from damaged myocardial cells can indicate </a:t>
            </a:r>
            <a:r>
              <a:rPr lang="en-US" dirty="0" smtClean="0">
                <a:solidFill>
                  <a:srgbClr val="FF0000"/>
                </a:solidFill>
              </a:rPr>
              <a:t>myocardial injury</a:t>
            </a:r>
            <a:r>
              <a:rPr lang="en-US" dirty="0" smtClean="0"/>
              <a:t>.</a:t>
            </a:r>
          </a:p>
          <a:p>
            <a:pPr>
              <a:buNone/>
            </a:pPr>
            <a:endParaRPr lang="en-US" dirty="0" smtClean="0"/>
          </a:p>
          <a:p>
            <a:r>
              <a:rPr lang="en-US" dirty="0" smtClean="0"/>
              <a:t>Biochemical tests of myocardial injury provide no direct insight into the cause of the damage.</a:t>
            </a:r>
          </a:p>
          <a:p>
            <a:endParaRPr lang="en-US" dirty="0" smtClean="0"/>
          </a:p>
          <a:p>
            <a:r>
              <a:rPr lang="en-US" dirty="0" smtClean="0"/>
              <a:t>MI is the diagnosis given to myocardial injury that results from ischemia. </a:t>
            </a:r>
          </a:p>
          <a:p>
            <a:endParaRPr lang="en-US" dirty="0" smtClean="0"/>
          </a:p>
          <a:p>
            <a:r>
              <a:rPr lang="en-US" dirty="0" smtClean="0"/>
              <a:t>The preferred biomarker to detect myocardial injury is cardiac </a:t>
            </a:r>
            <a:r>
              <a:rPr lang="en-US" dirty="0" err="1" smtClean="0"/>
              <a:t>troponin</a:t>
            </a:r>
            <a:r>
              <a:rPr lang="en-US" dirty="0" smtClean="0"/>
              <a:t>.</a:t>
            </a:r>
          </a:p>
          <a:p>
            <a:pPr>
              <a:buNone/>
            </a:pPr>
            <a:endParaRPr lang="en-US" dirty="0" smtClean="0"/>
          </a:p>
          <a:p>
            <a:r>
              <a:rPr lang="en-US" dirty="0" smtClean="0"/>
              <a:t>Clinicians </a:t>
            </a:r>
            <a:r>
              <a:rPr lang="en-US" dirty="0" smtClean="0">
                <a:solidFill>
                  <a:srgbClr val="FF0000"/>
                </a:solidFill>
              </a:rPr>
              <a:t>should not </a:t>
            </a:r>
            <a:r>
              <a:rPr lang="en-US" dirty="0" smtClean="0"/>
              <a:t>wait for the results of biomarker assays to initiate treatment of patients with STEMI. </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Laboratory Findings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In patients with MI, concentrations of </a:t>
            </a:r>
            <a:r>
              <a:rPr lang="en-US" dirty="0" err="1" smtClean="0"/>
              <a:t>cTnT</a:t>
            </a:r>
            <a:r>
              <a:rPr lang="en-US" dirty="0" smtClean="0"/>
              <a:t> and </a:t>
            </a:r>
            <a:r>
              <a:rPr lang="en-US" dirty="0" err="1" smtClean="0"/>
              <a:t>cTnI</a:t>
            </a:r>
            <a:r>
              <a:rPr lang="en-US" dirty="0" smtClean="0"/>
              <a:t> detected by conventional assays (non–high-sensitivity) can be detected approximately </a:t>
            </a:r>
            <a:r>
              <a:rPr lang="en-US" dirty="0" smtClean="0">
                <a:solidFill>
                  <a:srgbClr val="FF0000"/>
                </a:solidFill>
              </a:rPr>
              <a:t>3 hours </a:t>
            </a:r>
            <a:r>
              <a:rPr lang="en-US" dirty="0" smtClean="0"/>
              <a:t>after the onset of chest pain.</a:t>
            </a:r>
          </a:p>
          <a:p>
            <a:endParaRPr lang="en-US" dirty="0" smtClean="0"/>
          </a:p>
          <a:p>
            <a:r>
              <a:rPr lang="en-US" dirty="0" smtClean="0"/>
              <a:t>Because of continuous release from a degenerating contractile apparatus in necrotic </a:t>
            </a:r>
            <a:r>
              <a:rPr lang="en-US" dirty="0" err="1" smtClean="0"/>
              <a:t>myocytes</a:t>
            </a:r>
            <a:r>
              <a:rPr lang="en-US" dirty="0" smtClean="0"/>
              <a:t>, elevations in </a:t>
            </a:r>
            <a:r>
              <a:rPr lang="en-US" dirty="0" err="1" smtClean="0"/>
              <a:t>cTnI</a:t>
            </a:r>
            <a:r>
              <a:rPr lang="en-US" dirty="0" smtClean="0"/>
              <a:t> may </a:t>
            </a:r>
            <a:r>
              <a:rPr lang="en-US" dirty="0" smtClean="0">
                <a:solidFill>
                  <a:srgbClr val="FF0000"/>
                </a:solidFill>
              </a:rPr>
              <a:t>persist for 7 to 10 days </a:t>
            </a:r>
            <a:r>
              <a:rPr lang="en-US" dirty="0" smtClean="0"/>
              <a:t>after MI; elevations in </a:t>
            </a:r>
            <a:r>
              <a:rPr lang="en-US" dirty="0" err="1" smtClean="0"/>
              <a:t>cTnT</a:t>
            </a:r>
            <a:r>
              <a:rPr lang="en-US" dirty="0" smtClean="0"/>
              <a:t> may persist for </a:t>
            </a:r>
            <a:r>
              <a:rPr lang="en-US" dirty="0" smtClean="0">
                <a:solidFill>
                  <a:srgbClr val="FF0000"/>
                </a:solidFill>
              </a:rPr>
              <a:t>up to 10 to 14 days </a:t>
            </a:r>
            <a:r>
              <a:rPr lang="en-US" dirty="0" smtClean="0"/>
              <a:t>. </a:t>
            </a:r>
          </a:p>
          <a:p>
            <a:endParaRPr lang="en-US" dirty="0" smtClean="0"/>
          </a:p>
          <a:p>
            <a:r>
              <a:rPr lang="en-US" dirty="0" smtClean="0"/>
              <a:t>The prolonged time course of the elevation in </a:t>
            </a:r>
            <a:r>
              <a:rPr lang="en-US" dirty="0" err="1" smtClean="0"/>
              <a:t>cTnT</a:t>
            </a:r>
            <a:r>
              <a:rPr lang="en-US" dirty="0" smtClean="0"/>
              <a:t> and </a:t>
            </a:r>
            <a:r>
              <a:rPr lang="en-US" dirty="0" err="1" smtClean="0"/>
              <a:t>cTnI</a:t>
            </a:r>
            <a:r>
              <a:rPr lang="en-US" dirty="0" smtClean="0"/>
              <a:t> is advantageous for the late diagnosis of MI. </a:t>
            </a:r>
          </a:p>
          <a:p>
            <a:endParaRPr lang="en-US" dirty="0" smtClean="0"/>
          </a:p>
          <a:p>
            <a:r>
              <a:rPr lang="en-US" dirty="0" smtClean="0"/>
              <a:t>Patients with STEMI who undergo successful </a:t>
            </a:r>
            <a:r>
              <a:rPr lang="en-US" dirty="0" err="1" smtClean="0">
                <a:solidFill>
                  <a:srgbClr val="FF0000"/>
                </a:solidFill>
              </a:rPr>
              <a:t>recanalization</a:t>
            </a:r>
            <a:r>
              <a:rPr lang="en-US" dirty="0" smtClean="0"/>
              <a:t> of the infarct-related artery have a rapid release of cardiac </a:t>
            </a:r>
            <a:r>
              <a:rPr lang="en-US" dirty="0" err="1" smtClean="0"/>
              <a:t>troponins</a:t>
            </a:r>
            <a:r>
              <a:rPr lang="en-US" dirty="0" smtClean="0"/>
              <a:t>, which can indicate reperfusion.</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1752600" y="762000"/>
            <a:ext cx="4724400" cy="5811838"/>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a:stretch>
            <a:fillRect/>
          </a:stretch>
        </p:blipFill>
        <p:spPr bwMode="auto">
          <a:xfrm>
            <a:off x="2272864" y="1066800"/>
            <a:ext cx="4966135" cy="5507038"/>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62500" lnSpcReduction="20000"/>
          </a:bodyPr>
          <a:lstStyle/>
          <a:p>
            <a:pPr>
              <a:buNone/>
            </a:pPr>
            <a:r>
              <a:rPr lang="en-US" sz="3400" b="1" dirty="0" smtClean="0"/>
              <a:t>CPK-MB </a:t>
            </a:r>
            <a:r>
              <a:rPr lang="en-US" sz="3400" b="1" dirty="0" err="1" smtClean="0"/>
              <a:t>Isoenzyme</a:t>
            </a:r>
            <a:endParaRPr lang="en-US" sz="3400" b="1" dirty="0" smtClean="0"/>
          </a:p>
          <a:p>
            <a:endParaRPr lang="en-US" dirty="0" smtClean="0"/>
          </a:p>
          <a:p>
            <a:r>
              <a:rPr lang="en-US" dirty="0" smtClean="0"/>
              <a:t>If a cardiac-specific </a:t>
            </a:r>
            <a:r>
              <a:rPr lang="en-US" dirty="0" err="1" smtClean="0"/>
              <a:t>troponin</a:t>
            </a:r>
            <a:r>
              <a:rPr lang="en-US" dirty="0" smtClean="0"/>
              <a:t> assay is not available, CK-MB measured with a mass assay is the best alternative. </a:t>
            </a:r>
          </a:p>
          <a:p>
            <a:endParaRPr lang="en-US" dirty="0" smtClean="0"/>
          </a:p>
          <a:p>
            <a:r>
              <a:rPr lang="en-US" dirty="0" smtClean="0"/>
              <a:t>Other tissues can contain small quantities of CK-MB, including the </a:t>
            </a:r>
            <a:r>
              <a:rPr lang="en-US" dirty="0" smtClean="0">
                <a:solidFill>
                  <a:srgbClr val="FF0000"/>
                </a:solidFill>
              </a:rPr>
              <a:t>small intestine</a:t>
            </a:r>
            <a:r>
              <a:rPr lang="en-US" dirty="0" smtClean="0"/>
              <a:t>, </a:t>
            </a:r>
            <a:r>
              <a:rPr lang="en-US" dirty="0" smtClean="0">
                <a:solidFill>
                  <a:srgbClr val="FF0000"/>
                </a:solidFill>
              </a:rPr>
              <a:t>tongue</a:t>
            </a:r>
            <a:r>
              <a:rPr lang="en-US" dirty="0" smtClean="0"/>
              <a:t>, </a:t>
            </a:r>
            <a:r>
              <a:rPr lang="en-US" dirty="0" smtClean="0">
                <a:solidFill>
                  <a:srgbClr val="FF0000"/>
                </a:solidFill>
              </a:rPr>
              <a:t>diaphragm</a:t>
            </a:r>
            <a:r>
              <a:rPr lang="en-US" dirty="0" smtClean="0"/>
              <a:t>, </a:t>
            </a:r>
            <a:r>
              <a:rPr lang="en-US" dirty="0" smtClean="0">
                <a:solidFill>
                  <a:srgbClr val="FF0000"/>
                </a:solidFill>
              </a:rPr>
              <a:t>uterus</a:t>
            </a:r>
            <a:r>
              <a:rPr lang="en-US" dirty="0" smtClean="0"/>
              <a:t>, and </a:t>
            </a:r>
            <a:r>
              <a:rPr lang="en-US" dirty="0" smtClean="0">
                <a:solidFill>
                  <a:srgbClr val="FF0000"/>
                </a:solidFill>
              </a:rPr>
              <a:t>prostate</a:t>
            </a:r>
            <a:r>
              <a:rPr lang="en-US" dirty="0" smtClean="0"/>
              <a:t>. </a:t>
            </a:r>
          </a:p>
          <a:p>
            <a:endParaRPr lang="en-US" dirty="0" smtClean="0"/>
          </a:p>
          <a:p>
            <a:r>
              <a:rPr lang="en-US" dirty="0" smtClean="0"/>
              <a:t>Strenuous exercise, particularly in trained long-distance runners or professional athletes, can elevate both total CK and CK-MB. </a:t>
            </a:r>
          </a:p>
          <a:p>
            <a:endParaRPr lang="en-US" dirty="0" smtClean="0"/>
          </a:p>
          <a:p>
            <a:r>
              <a:rPr lang="en-US" dirty="0" smtClean="0"/>
              <a:t>The diagnosis of MI requires a maximal concentration of CK-MB exceeding the 99th percentile of values for sex-specific reference levels </a:t>
            </a:r>
            <a:r>
              <a:rPr lang="en-US" dirty="0" smtClean="0">
                <a:solidFill>
                  <a:srgbClr val="FF0000"/>
                </a:solidFill>
              </a:rPr>
              <a:t>on two successive samples in a rise-and-fall pattern</a:t>
            </a:r>
            <a:r>
              <a:rPr lang="en-US" dirty="0" smtClean="0"/>
              <a:t>.</a:t>
            </a:r>
          </a:p>
          <a:p>
            <a:endParaRPr lang="en-US" dirty="0" smtClean="0"/>
          </a:p>
          <a:p>
            <a:r>
              <a:rPr lang="en-US" dirty="0" smtClean="0"/>
              <a:t>CK-MB may rise in circumstances involving severe skeletal muscle injury.</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Recommendations for Measurement of Circulating </a:t>
            </a:r>
            <a:r>
              <a:rPr lang="en-US" sz="2400" dirty="0" err="1" smtClean="0"/>
              <a:t>MarkersAll</a:t>
            </a:r>
            <a:endParaRPr lang="en-US" sz="2400" dirty="0"/>
          </a:p>
        </p:txBody>
      </p:sp>
      <p:sp>
        <p:nvSpPr>
          <p:cNvPr id="3" name="Content Placeholder 2"/>
          <p:cNvSpPr>
            <a:spLocks noGrp="1"/>
          </p:cNvSpPr>
          <p:nvPr>
            <p:ph idx="1"/>
          </p:nvPr>
        </p:nvSpPr>
        <p:spPr/>
        <p:txBody>
          <a:bodyPr>
            <a:normAutofit fontScale="70000" lnSpcReduction="20000"/>
          </a:bodyPr>
          <a:lstStyle/>
          <a:p>
            <a:r>
              <a:rPr lang="en-US" dirty="0" err="1" smtClean="0"/>
              <a:t>Allpatients</a:t>
            </a:r>
            <a:r>
              <a:rPr lang="en-US" dirty="0" smtClean="0"/>
              <a:t> with suspected MI should undergo measurement of cardiac-specific </a:t>
            </a:r>
            <a:r>
              <a:rPr lang="en-US" dirty="0" err="1" smtClean="0"/>
              <a:t>troponin</a:t>
            </a:r>
            <a:r>
              <a:rPr lang="en-US" dirty="0" smtClean="0"/>
              <a:t> as soon as possible at the initial encounter. </a:t>
            </a:r>
          </a:p>
          <a:p>
            <a:pPr>
              <a:buNone/>
            </a:pPr>
            <a:endParaRPr lang="en-US" dirty="0" smtClean="0"/>
          </a:p>
          <a:p>
            <a:r>
              <a:rPr lang="en-US" dirty="0" smtClean="0"/>
              <a:t>Use of conventional </a:t>
            </a:r>
            <a:r>
              <a:rPr lang="en-US" dirty="0" err="1" smtClean="0"/>
              <a:t>troponin</a:t>
            </a:r>
            <a:r>
              <a:rPr lang="en-US" dirty="0" smtClean="0"/>
              <a:t> assays permit the routine diagnosis of MI by obtaining measurements at initial evaluation and then </a:t>
            </a:r>
            <a:r>
              <a:rPr lang="en-US" dirty="0" smtClean="0">
                <a:solidFill>
                  <a:srgbClr val="FF0000"/>
                </a:solidFill>
              </a:rPr>
              <a:t>3 to 6 hours </a:t>
            </a:r>
            <a:r>
              <a:rPr lang="en-US" dirty="0" smtClean="0"/>
              <a:t>later . </a:t>
            </a:r>
          </a:p>
          <a:p>
            <a:endParaRPr lang="en-US" dirty="0" smtClean="0"/>
          </a:p>
          <a:p>
            <a:r>
              <a:rPr lang="en-US" dirty="0" smtClean="0"/>
              <a:t>The use of high-sensitivity assays can reduce the interval between testing to </a:t>
            </a:r>
            <a:r>
              <a:rPr lang="en-US" dirty="0" smtClean="0">
                <a:solidFill>
                  <a:srgbClr val="FF0000"/>
                </a:solidFill>
              </a:rPr>
              <a:t>1 to 2 hours </a:t>
            </a:r>
            <a:r>
              <a:rPr lang="en-US" dirty="0" smtClean="0"/>
              <a:t>in patients without diagnostic ECG changes. Emerging data suggest that an initial </a:t>
            </a:r>
            <a:r>
              <a:rPr lang="en-US" dirty="0" err="1" smtClean="0"/>
              <a:t>hsTn</a:t>
            </a:r>
            <a:r>
              <a:rPr lang="en-US" dirty="0" smtClean="0"/>
              <a:t> value below the limit of detection may provide a sufficiently high sensitivity and negative predictive value to enable discharge. Later testing is required only when uncertainty exists regarding the onset of pain or when stuttering symptoms occur. Testing beyond 2 hours from hospital arrival should also be considered for patients who arrive very early (&lt;2 hours) after symptom onset.</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pPr>
              <a:buNone/>
            </a:pPr>
            <a:r>
              <a:rPr lang="en-US" sz="3400" b="1" dirty="0" smtClean="0"/>
              <a:t>Serum Lipids</a:t>
            </a:r>
          </a:p>
          <a:p>
            <a:endParaRPr lang="en-US" dirty="0" smtClean="0"/>
          </a:p>
          <a:p>
            <a:r>
              <a:rPr lang="en-US" dirty="0" smtClean="0"/>
              <a:t>During the first 24 to 48 hours after admission, total cholesterol HDL cholesterol remain at or near baseline values, </a:t>
            </a:r>
            <a:r>
              <a:rPr lang="en-US" dirty="0" smtClean="0">
                <a:solidFill>
                  <a:srgbClr val="FF0000"/>
                </a:solidFill>
              </a:rPr>
              <a:t>but</a:t>
            </a:r>
            <a:r>
              <a:rPr lang="en-US" dirty="0" smtClean="0"/>
              <a:t> they generally </a:t>
            </a:r>
            <a:r>
              <a:rPr lang="en-US" dirty="0" smtClean="0">
                <a:solidFill>
                  <a:srgbClr val="FF0000"/>
                </a:solidFill>
              </a:rPr>
              <a:t>fall</a:t>
            </a:r>
            <a:r>
              <a:rPr lang="en-US" dirty="0" smtClean="0"/>
              <a:t> after that. </a:t>
            </a:r>
          </a:p>
          <a:p>
            <a:endParaRPr lang="en-US" dirty="0" smtClean="0"/>
          </a:p>
          <a:p>
            <a:r>
              <a:rPr lang="en-US" dirty="0" smtClean="0"/>
              <a:t>The fall in HDL cholesterol after STEMI is greater than the fall in total cholesterol.</a:t>
            </a:r>
          </a:p>
          <a:p>
            <a:endParaRPr lang="en-US" dirty="0" smtClean="0"/>
          </a:p>
          <a:p>
            <a:r>
              <a:rPr lang="en-US" dirty="0" smtClean="0"/>
              <a:t> All patients with STEMI admitted within 24 hours of symptom onset should have a lipid profile. </a:t>
            </a:r>
          </a:p>
          <a:p>
            <a:endParaRPr lang="en-US" dirty="0" smtClean="0"/>
          </a:p>
          <a:p>
            <a:r>
              <a:rPr lang="en-US" dirty="0" smtClean="0"/>
              <a:t>Further measurements </a:t>
            </a:r>
            <a:r>
              <a:rPr lang="en-US" dirty="0" smtClean="0">
                <a:solidFill>
                  <a:srgbClr val="FF0000"/>
                </a:solidFill>
              </a:rPr>
              <a:t>4 to 8 weeks </a:t>
            </a:r>
            <a:r>
              <a:rPr lang="en-US" dirty="0" smtClean="0"/>
              <a:t>after MI provide more informative determination of serum lipid concentrations. </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t>Hematologic Findings</a:t>
            </a:r>
            <a:r>
              <a:rPr lang="en-US" b="1" dirty="0" smtClean="0"/>
              <a:t/>
            </a:r>
            <a:br>
              <a:rPr lang="en-US" b="1" dirty="0" smtClean="0"/>
            </a:br>
            <a:endParaRPr lang="en-US" dirty="0"/>
          </a:p>
        </p:txBody>
      </p:sp>
      <p:sp>
        <p:nvSpPr>
          <p:cNvPr id="3" name="Content Placeholder 2"/>
          <p:cNvSpPr>
            <a:spLocks noGrp="1"/>
          </p:cNvSpPr>
          <p:nvPr>
            <p:ph idx="1"/>
          </p:nvPr>
        </p:nvSpPr>
        <p:spPr/>
        <p:txBody>
          <a:bodyPr>
            <a:normAutofit fontScale="70000" lnSpcReduction="20000"/>
          </a:bodyPr>
          <a:lstStyle/>
          <a:p>
            <a:pPr>
              <a:buNone/>
            </a:pPr>
            <a:endParaRPr lang="en-US" dirty="0" smtClean="0"/>
          </a:p>
          <a:p>
            <a:r>
              <a:rPr lang="en-US" sz="4000" b="1" dirty="0" smtClean="0"/>
              <a:t>WBC : </a:t>
            </a:r>
          </a:p>
          <a:p>
            <a:pPr>
              <a:buNone/>
            </a:pPr>
            <a:endParaRPr lang="en-US" dirty="0" smtClean="0"/>
          </a:p>
          <a:p>
            <a:pPr>
              <a:buFont typeface="Wingdings" pitchFamily="2" charset="2"/>
              <a:buChar char="Ø"/>
            </a:pPr>
            <a:r>
              <a:rPr lang="en-US" dirty="0" smtClean="0"/>
              <a:t>       Increases usually within </a:t>
            </a:r>
            <a:r>
              <a:rPr lang="en-US" dirty="0" smtClean="0">
                <a:solidFill>
                  <a:srgbClr val="FF0000"/>
                </a:solidFill>
              </a:rPr>
              <a:t>2 hours </a:t>
            </a:r>
            <a:r>
              <a:rPr lang="en-US" dirty="0" smtClean="0"/>
              <a:t>after the onset of chest pain, </a:t>
            </a:r>
          </a:p>
          <a:p>
            <a:pPr>
              <a:buFont typeface="Wingdings" pitchFamily="2" charset="2"/>
              <a:buChar char="Ø"/>
            </a:pPr>
            <a:r>
              <a:rPr lang="en-US" dirty="0" smtClean="0"/>
              <a:t>       reaches a peak </a:t>
            </a:r>
            <a:r>
              <a:rPr lang="en-US" dirty="0" smtClean="0">
                <a:solidFill>
                  <a:srgbClr val="FF0000"/>
                </a:solidFill>
              </a:rPr>
              <a:t>2 to 4 days</a:t>
            </a:r>
            <a:r>
              <a:rPr lang="en-US" dirty="0" smtClean="0"/>
              <a:t> after infarction, and </a:t>
            </a:r>
          </a:p>
          <a:p>
            <a:pPr>
              <a:buFont typeface="Wingdings" pitchFamily="2" charset="2"/>
              <a:buChar char="Ø"/>
            </a:pPr>
            <a:r>
              <a:rPr lang="en-US" dirty="0" smtClean="0"/>
              <a:t>       returns to normal in </a:t>
            </a:r>
            <a:r>
              <a:rPr lang="en-US" dirty="0" smtClean="0">
                <a:solidFill>
                  <a:srgbClr val="FF0000"/>
                </a:solidFill>
              </a:rPr>
              <a:t>1 week</a:t>
            </a:r>
            <a:r>
              <a:rPr lang="en-US" dirty="0" smtClean="0"/>
              <a:t>;</a:t>
            </a:r>
          </a:p>
          <a:p>
            <a:pPr>
              <a:buFont typeface="Wingdings" pitchFamily="2" charset="2"/>
              <a:buChar char="Ø"/>
            </a:pPr>
            <a:r>
              <a:rPr lang="en-US" dirty="0" smtClean="0"/>
              <a:t>       the peak leukocyte count generally ranges </a:t>
            </a:r>
            <a:r>
              <a:rPr lang="en-US" dirty="0" smtClean="0">
                <a:solidFill>
                  <a:srgbClr val="FF0000"/>
                </a:solidFill>
              </a:rPr>
              <a:t>between 12 and 15 × 103/</a:t>
            </a:r>
            <a:r>
              <a:rPr lang="en-US" dirty="0" err="1" smtClean="0">
                <a:solidFill>
                  <a:srgbClr val="FF0000"/>
                </a:solidFill>
              </a:rPr>
              <a:t>mL</a:t>
            </a:r>
            <a:r>
              <a:rPr lang="en-US" dirty="0" smtClean="0">
                <a:solidFill>
                  <a:srgbClr val="FF0000"/>
                </a:solidFill>
              </a:rPr>
              <a:t> </a:t>
            </a:r>
            <a:r>
              <a:rPr lang="en-US" dirty="0" smtClean="0"/>
              <a:t>but occasionally rises to as high as 20 × 103/</a:t>
            </a:r>
            <a:r>
              <a:rPr lang="en-US" dirty="0" err="1" smtClean="0"/>
              <a:t>mL</a:t>
            </a:r>
            <a:r>
              <a:rPr lang="en-US" dirty="0" smtClean="0"/>
              <a:t> in patients with large STEMI. </a:t>
            </a:r>
          </a:p>
          <a:p>
            <a:pPr>
              <a:buFont typeface="Wingdings" pitchFamily="2" charset="2"/>
              <a:buChar char="Ø"/>
            </a:pPr>
            <a:r>
              <a:rPr lang="en-US" dirty="0" smtClean="0"/>
              <a:t>       Frequently, there is an increase in the percentage of </a:t>
            </a:r>
            <a:r>
              <a:rPr lang="en-US" dirty="0" err="1" smtClean="0"/>
              <a:t>PMNand</a:t>
            </a:r>
            <a:r>
              <a:rPr lang="en-US" dirty="0" smtClean="0"/>
              <a:t> a left shift of the differential count. </a:t>
            </a:r>
          </a:p>
          <a:p>
            <a:pPr>
              <a:buFont typeface="Wingdings" pitchFamily="2" charset="2"/>
              <a:buChar char="Ø"/>
            </a:pPr>
            <a:r>
              <a:rPr lang="en-US" dirty="0" smtClean="0"/>
              <a:t>       In epidemiologic studies, </a:t>
            </a:r>
            <a:r>
              <a:rPr lang="en-US" dirty="0" smtClean="0">
                <a:solidFill>
                  <a:srgbClr val="FF0000"/>
                </a:solidFill>
              </a:rPr>
              <a:t>higher WBC</a:t>
            </a:r>
            <a:r>
              <a:rPr lang="en-US" dirty="0" smtClean="0"/>
              <a:t> counts at initial evaluation in patients with an ACS are associated with an increased risk for adverse clinical outcomes.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sz="5100" b="1" dirty="0" smtClean="0"/>
              <a:t>ESR:</a:t>
            </a:r>
          </a:p>
          <a:p>
            <a:endParaRPr lang="en-US" dirty="0" smtClean="0"/>
          </a:p>
          <a:p>
            <a:pPr>
              <a:buFont typeface="Wingdings" pitchFamily="2" charset="2"/>
              <a:buChar char="Ø"/>
            </a:pPr>
            <a:r>
              <a:rPr lang="en-US" dirty="0" smtClean="0"/>
              <a:t>Is usually normal the </a:t>
            </a:r>
            <a:r>
              <a:rPr lang="en-US" dirty="0" smtClean="0">
                <a:solidFill>
                  <a:srgbClr val="FF0000"/>
                </a:solidFill>
              </a:rPr>
              <a:t>first couple days </a:t>
            </a:r>
            <a:r>
              <a:rPr lang="en-US" dirty="0" smtClean="0"/>
              <a:t>after infarction.</a:t>
            </a:r>
          </a:p>
          <a:p>
            <a:pPr>
              <a:buNone/>
            </a:pPr>
            <a:r>
              <a:rPr lang="en-US" dirty="0" smtClean="0"/>
              <a:t> </a:t>
            </a:r>
          </a:p>
          <a:p>
            <a:pPr>
              <a:buFont typeface="Wingdings" pitchFamily="2" charset="2"/>
              <a:buChar char="Ø"/>
            </a:pPr>
            <a:r>
              <a:rPr lang="en-US" dirty="0" smtClean="0"/>
              <a:t>It then rises to a peak on the </a:t>
            </a:r>
            <a:r>
              <a:rPr lang="en-US" dirty="0" smtClean="0">
                <a:solidFill>
                  <a:srgbClr val="FF0000"/>
                </a:solidFill>
              </a:rPr>
              <a:t>fourth or fifth day</a:t>
            </a:r>
          </a:p>
          <a:p>
            <a:pPr>
              <a:buNone/>
            </a:pPr>
            <a:endParaRPr lang="en-US" dirty="0" smtClean="0">
              <a:solidFill>
                <a:srgbClr val="FF0000"/>
              </a:solidFill>
            </a:endParaRPr>
          </a:p>
          <a:p>
            <a:pPr>
              <a:buFont typeface="Wingdings" pitchFamily="2" charset="2"/>
              <a:buChar char="Ø"/>
            </a:pPr>
            <a:r>
              <a:rPr lang="en-US" dirty="0" smtClean="0"/>
              <a:t>May remain elevated for </a:t>
            </a:r>
            <a:r>
              <a:rPr lang="en-US" dirty="0" smtClean="0">
                <a:solidFill>
                  <a:srgbClr val="FF0000"/>
                </a:solidFill>
              </a:rPr>
              <a:t>several weeks</a:t>
            </a:r>
            <a:r>
              <a:rPr lang="en-US" dirty="0" smtClean="0"/>
              <a:t>. </a:t>
            </a:r>
          </a:p>
          <a:p>
            <a:pPr>
              <a:buNone/>
            </a:pPr>
            <a:endParaRPr lang="en-US" dirty="0" smtClean="0"/>
          </a:p>
          <a:p>
            <a:pPr>
              <a:buFont typeface="Wingdings" pitchFamily="2" charset="2"/>
              <a:buChar char="Ø"/>
            </a:pPr>
            <a:r>
              <a:rPr lang="en-US" dirty="0" smtClean="0"/>
              <a:t>The increase in the ESR does </a:t>
            </a:r>
            <a:r>
              <a:rPr lang="en-US" dirty="0" smtClean="0">
                <a:solidFill>
                  <a:srgbClr val="FF0000"/>
                </a:solidFill>
              </a:rPr>
              <a:t>not</a:t>
            </a:r>
            <a:r>
              <a:rPr lang="en-US" dirty="0" smtClean="0"/>
              <a:t> correlate well with the size of the infarction or with prognosis. </a:t>
            </a:r>
          </a:p>
          <a:p>
            <a:pPr>
              <a:buNone/>
            </a:pPr>
            <a:endParaRPr lang="en-US" dirty="0" smtClean="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62500" lnSpcReduction="20000"/>
          </a:bodyPr>
          <a:lstStyle/>
          <a:p>
            <a:r>
              <a:rPr lang="en-US" sz="3300" b="1" dirty="0" err="1" smtClean="0"/>
              <a:t>Hematocrit</a:t>
            </a:r>
            <a:r>
              <a:rPr lang="en-US" sz="3300" b="1" dirty="0" smtClean="0"/>
              <a:t>:</a:t>
            </a:r>
          </a:p>
          <a:p>
            <a:pPr>
              <a:buNone/>
            </a:pPr>
            <a:endParaRPr lang="en-US" dirty="0" smtClean="0"/>
          </a:p>
          <a:p>
            <a:r>
              <a:rPr lang="en-US" dirty="0" smtClean="0"/>
              <a:t>Often increases during the </a:t>
            </a:r>
            <a:r>
              <a:rPr lang="en-US" dirty="0" smtClean="0">
                <a:solidFill>
                  <a:srgbClr val="FF0000"/>
                </a:solidFill>
              </a:rPr>
              <a:t>first few days </a:t>
            </a:r>
            <a:r>
              <a:rPr lang="en-US" dirty="0" smtClean="0"/>
              <a:t>after infarction as a consequence of </a:t>
            </a:r>
            <a:r>
              <a:rPr lang="en-US" dirty="0" err="1" smtClean="0"/>
              <a:t>hemoconcentration</a:t>
            </a:r>
            <a:r>
              <a:rPr lang="en-US" dirty="0" smtClean="0"/>
              <a:t>. </a:t>
            </a:r>
          </a:p>
          <a:p>
            <a:endParaRPr lang="en-US" dirty="0" smtClean="0"/>
          </a:p>
          <a:p>
            <a:r>
              <a:rPr lang="en-US" dirty="0" smtClean="0"/>
              <a:t>The hemoglobin value at initial evaluation of a patient with STEMI </a:t>
            </a:r>
            <a:r>
              <a:rPr lang="en-US" dirty="0" smtClean="0">
                <a:solidFill>
                  <a:srgbClr val="FF0000"/>
                </a:solidFill>
              </a:rPr>
              <a:t>is strongly associated </a:t>
            </a:r>
            <a:r>
              <a:rPr lang="en-US" dirty="0" smtClean="0"/>
              <a:t>with the risk of recurrent major cardiovascular events following a </a:t>
            </a:r>
            <a:r>
              <a:rPr lang="en-US" dirty="0" smtClean="0">
                <a:solidFill>
                  <a:srgbClr val="FF0000"/>
                </a:solidFill>
              </a:rPr>
              <a:t>J-shaped relationship</a:t>
            </a:r>
            <a:r>
              <a:rPr lang="en-US" dirty="0" smtClean="0"/>
              <a:t>. </a:t>
            </a:r>
          </a:p>
          <a:p>
            <a:endParaRPr lang="en-US" dirty="0" smtClean="0"/>
          </a:p>
          <a:p>
            <a:r>
              <a:rPr lang="en-US" dirty="0" smtClean="0"/>
              <a:t>Cardiovascular mortality increases progressively as the initial hemoglobin value falls </a:t>
            </a:r>
            <a:r>
              <a:rPr lang="en-US" dirty="0" smtClean="0">
                <a:solidFill>
                  <a:srgbClr val="FF0000"/>
                </a:solidFill>
              </a:rPr>
              <a:t>below 14 to 15 g/</a:t>
            </a:r>
            <a:r>
              <a:rPr lang="en-US" dirty="0" err="1" smtClean="0">
                <a:solidFill>
                  <a:srgbClr val="FF0000"/>
                </a:solidFill>
              </a:rPr>
              <a:t>dL</a:t>
            </a:r>
            <a:r>
              <a:rPr lang="en-US" dirty="0" smtClean="0"/>
              <a:t>; conversely, it also rises as the hemoglobin level increases </a:t>
            </a:r>
            <a:r>
              <a:rPr lang="en-US" dirty="0" smtClean="0">
                <a:solidFill>
                  <a:srgbClr val="FF0000"/>
                </a:solidFill>
              </a:rPr>
              <a:t>above 17 g/</a:t>
            </a:r>
            <a:r>
              <a:rPr lang="en-US" dirty="0" err="1" smtClean="0">
                <a:solidFill>
                  <a:srgbClr val="FF0000"/>
                </a:solidFill>
              </a:rPr>
              <a:t>dL</a:t>
            </a:r>
            <a:r>
              <a:rPr lang="en-US" dirty="0" smtClean="0"/>
              <a:t>. </a:t>
            </a:r>
          </a:p>
          <a:p>
            <a:endParaRPr lang="en-US" dirty="0" smtClean="0"/>
          </a:p>
          <a:p>
            <a:r>
              <a:rPr lang="en-US" dirty="0" smtClean="0"/>
              <a:t>The increased risk from </a:t>
            </a:r>
            <a:r>
              <a:rPr lang="en-US" dirty="0" smtClean="0">
                <a:solidFill>
                  <a:srgbClr val="FF0000"/>
                </a:solidFill>
              </a:rPr>
              <a:t>anemia</a:t>
            </a:r>
            <a:r>
              <a:rPr lang="en-US" dirty="0" smtClean="0"/>
              <a:t> is probably related to diminished tissue delivery of oxygen, whereas the increased risk with </a:t>
            </a:r>
            <a:r>
              <a:rPr lang="en-US" dirty="0" err="1" smtClean="0">
                <a:solidFill>
                  <a:srgbClr val="FF0000"/>
                </a:solidFill>
              </a:rPr>
              <a:t>polycythemia</a:t>
            </a:r>
            <a:r>
              <a:rPr lang="en-US" dirty="0" smtClean="0"/>
              <a:t> may be relates to an increase in blood viscosity.</a:t>
            </a: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 Universal Myocardial Infarction (MI) Classification of Type</a:t>
            </a:r>
            <a:endParaRPr lang="en-US" sz="2400" dirty="0"/>
          </a:p>
        </p:txBody>
      </p:sp>
      <p:sp>
        <p:nvSpPr>
          <p:cNvPr id="3" name="Content Placeholder 2"/>
          <p:cNvSpPr>
            <a:spLocks noGrp="1"/>
          </p:cNvSpPr>
          <p:nvPr>
            <p:ph idx="1"/>
          </p:nvPr>
        </p:nvSpPr>
        <p:spPr/>
        <p:txBody>
          <a:bodyPr>
            <a:normAutofit fontScale="92500" lnSpcReduction="10000"/>
          </a:bodyPr>
          <a:lstStyle/>
          <a:p>
            <a:r>
              <a:rPr lang="en-US" b="1" dirty="0" smtClean="0">
                <a:solidFill>
                  <a:srgbClr val="FF0000"/>
                </a:solidFill>
              </a:rPr>
              <a:t>Type 1:  </a:t>
            </a:r>
            <a:r>
              <a:rPr lang="en-US" dirty="0" smtClean="0"/>
              <a:t>Spontaneous Myocardial Infarction:</a:t>
            </a:r>
          </a:p>
          <a:p>
            <a:pPr>
              <a:buNone/>
            </a:pPr>
            <a:endParaRPr lang="en-US" dirty="0" smtClean="0"/>
          </a:p>
          <a:p>
            <a:pPr>
              <a:buNone/>
            </a:pPr>
            <a:r>
              <a:rPr lang="en-US" dirty="0" smtClean="0"/>
              <a:t>   Related to atherosclerotic </a:t>
            </a:r>
            <a:r>
              <a:rPr lang="en-US" dirty="0" smtClean="0">
                <a:solidFill>
                  <a:srgbClr val="FF0000"/>
                </a:solidFill>
              </a:rPr>
              <a:t>plaque</a:t>
            </a:r>
            <a:r>
              <a:rPr lang="en-US" dirty="0" smtClean="0"/>
              <a:t> rupture, ulceration, fissuring, erosion, or dissection with resulting </a:t>
            </a:r>
            <a:r>
              <a:rPr lang="en-US" dirty="0" err="1" smtClean="0"/>
              <a:t>intraluminal</a:t>
            </a:r>
            <a:r>
              <a:rPr lang="en-US" dirty="0" smtClean="0"/>
              <a:t> </a:t>
            </a:r>
            <a:r>
              <a:rPr lang="en-US" dirty="0" smtClean="0">
                <a:solidFill>
                  <a:srgbClr val="FF0000"/>
                </a:solidFill>
              </a:rPr>
              <a:t>thrombus</a:t>
            </a:r>
            <a:r>
              <a:rPr lang="en-US" dirty="0" smtClean="0"/>
              <a:t> in one or more of the coronary arteries that leads to decreased myocardial blood flow or distal </a:t>
            </a:r>
            <a:r>
              <a:rPr lang="en-US" dirty="0" smtClean="0">
                <a:solidFill>
                  <a:srgbClr val="FF0000"/>
                </a:solidFill>
              </a:rPr>
              <a:t>platelet emboli </a:t>
            </a:r>
            <a:r>
              <a:rPr lang="en-US" dirty="0" smtClean="0"/>
              <a:t>with ensuing </a:t>
            </a:r>
            <a:r>
              <a:rPr lang="en-US" dirty="0" err="1" smtClean="0"/>
              <a:t>myocyte</a:t>
            </a:r>
            <a:r>
              <a:rPr lang="en-US" dirty="0" smtClean="0"/>
              <a:t> necrosis. </a:t>
            </a:r>
            <a:endParaRPr lang="en-US" dirty="0" smtClean="0"/>
          </a:p>
          <a:p>
            <a:pPr>
              <a:buNone/>
            </a:pPr>
            <a:endParaRPr lang="en-US" dirty="0" smtClean="0"/>
          </a:p>
          <a:p>
            <a:pPr>
              <a:buNone/>
            </a:pPr>
            <a:r>
              <a:rPr lang="en-US" dirty="0" smtClean="0"/>
              <a:t>   The patient may have underlying severe CAD but on occasion </a:t>
            </a:r>
            <a:r>
              <a:rPr lang="en-US" dirty="0" err="1" smtClean="0"/>
              <a:t>nonobstructive</a:t>
            </a:r>
            <a:r>
              <a:rPr lang="en-US" dirty="0" smtClean="0"/>
              <a:t> or no CAD.</a:t>
            </a: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90600"/>
            <a:ext cx="8229600" cy="1066800"/>
          </a:xfrm>
        </p:spPr>
        <p:txBody>
          <a:bodyPr/>
          <a:lstStyle/>
          <a:p>
            <a:pPr algn="ctr"/>
            <a:r>
              <a:rPr lang="en-US" b="1" dirty="0" smtClean="0"/>
              <a:t>Electrocardiography</a:t>
            </a:r>
            <a:endParaRPr lang="en-US" b="1" dirty="0"/>
          </a:p>
        </p:txBody>
      </p:sp>
      <p:sp>
        <p:nvSpPr>
          <p:cNvPr id="3" name="Content Placeholder 2"/>
          <p:cNvSpPr>
            <a:spLocks noGrp="1"/>
          </p:cNvSpPr>
          <p:nvPr>
            <p:ph idx="1"/>
          </p:nvPr>
        </p:nvSpPr>
        <p:spPr>
          <a:xfrm>
            <a:off x="381000" y="2133600"/>
            <a:ext cx="8229600" cy="4325112"/>
          </a:xfrm>
        </p:spPr>
        <p:txBody>
          <a:bodyPr>
            <a:noAutofit/>
          </a:bodyPr>
          <a:lstStyle/>
          <a:p>
            <a:r>
              <a:rPr lang="en-US" sz="1600" dirty="0" smtClean="0"/>
              <a:t>The ECG remains the most important diagnostic test in the evaluation of patients with suspected ischemic symptoms. </a:t>
            </a:r>
          </a:p>
          <a:p>
            <a:endParaRPr lang="en-US" sz="1600" dirty="0" smtClean="0"/>
          </a:p>
          <a:p>
            <a:r>
              <a:rPr lang="en-US" sz="1600" dirty="0" smtClean="0"/>
              <a:t>Established criteria aid the diagnosis of STEMI in </a:t>
            </a:r>
            <a:r>
              <a:rPr lang="en-US" sz="1600" dirty="0" smtClean="0">
                <a:solidFill>
                  <a:srgbClr val="FF0000"/>
                </a:solidFill>
              </a:rPr>
              <a:t>LBBB</a:t>
            </a:r>
            <a:r>
              <a:rPr lang="en-US" sz="1600" dirty="0" smtClean="0"/>
              <a:t>  (</a:t>
            </a:r>
            <a:r>
              <a:rPr lang="en-US" sz="1600" dirty="0" err="1" smtClean="0"/>
              <a:t>Sgarbossa</a:t>
            </a:r>
            <a:r>
              <a:rPr lang="en-US" sz="1600" dirty="0" smtClean="0"/>
              <a:t> criteria).</a:t>
            </a:r>
          </a:p>
          <a:p>
            <a:endParaRPr lang="en-US" sz="1600" dirty="0" smtClean="0"/>
          </a:p>
          <a:p>
            <a:r>
              <a:rPr lang="en-US" sz="1600" dirty="0" smtClean="0"/>
              <a:t> Evidence of </a:t>
            </a:r>
            <a:r>
              <a:rPr lang="en-US" sz="1600" dirty="0" smtClean="0">
                <a:solidFill>
                  <a:srgbClr val="FF0000"/>
                </a:solidFill>
              </a:rPr>
              <a:t>RBBB</a:t>
            </a:r>
            <a:r>
              <a:rPr lang="en-US" sz="1600" dirty="0" smtClean="0"/>
              <a:t> in setting of acute MI also portends a similar poor prognosis, and should prompt consideration of urgent catheterization in setting of persistent ischemic settings and RBBB.</a:t>
            </a:r>
          </a:p>
          <a:p>
            <a:endParaRPr lang="en-US" sz="1600" dirty="0" smtClean="0"/>
          </a:p>
          <a:p>
            <a:r>
              <a:rPr lang="en-US" sz="1600" dirty="0" smtClean="0"/>
              <a:t>Patients with chest pain and ECG changes consistent with STEMI must be considered for immediate reperfusion.</a:t>
            </a:r>
          </a:p>
          <a:p>
            <a:endParaRPr lang="en-US" sz="1600" dirty="0" smtClean="0"/>
          </a:p>
          <a:p>
            <a:endParaRPr lang="en-US" sz="1600" dirty="0" smtClean="0"/>
          </a:p>
          <a:p>
            <a:r>
              <a:rPr lang="en-US" sz="1600" dirty="0" smtClean="0"/>
              <a:t>ST-segment elevations in </a:t>
            </a:r>
            <a:r>
              <a:rPr lang="en-US" sz="1600" dirty="0" err="1" smtClean="0"/>
              <a:t>aVR</a:t>
            </a:r>
            <a:r>
              <a:rPr lang="en-US" sz="1600" dirty="0" smtClean="0"/>
              <a:t>, reflecting the basal </a:t>
            </a:r>
            <a:r>
              <a:rPr lang="en-US" sz="1600" dirty="0" err="1" smtClean="0"/>
              <a:t>intraventricular</a:t>
            </a:r>
            <a:r>
              <a:rPr lang="en-US" sz="1600" dirty="0" smtClean="0"/>
              <a:t> septum, can be observed in </a:t>
            </a:r>
            <a:r>
              <a:rPr lang="en-US" sz="1600" dirty="0" smtClean="0">
                <a:solidFill>
                  <a:srgbClr val="FF0000"/>
                </a:solidFill>
              </a:rPr>
              <a:t>up to 30% </a:t>
            </a:r>
            <a:r>
              <a:rPr lang="en-US" sz="1600" dirty="0" smtClean="0"/>
              <a:t>of STEMIs and identifies patients with a higher likelihood of </a:t>
            </a:r>
            <a:r>
              <a:rPr lang="en-US" sz="1600" dirty="0" smtClean="0">
                <a:solidFill>
                  <a:srgbClr val="FF0000"/>
                </a:solidFill>
              </a:rPr>
              <a:t>left main coronary artery </a:t>
            </a:r>
            <a:r>
              <a:rPr lang="en-US" sz="1600" dirty="0" smtClean="0"/>
              <a:t>or </a:t>
            </a:r>
            <a:r>
              <a:rPr lang="en-US" sz="1600" dirty="0" err="1" smtClean="0">
                <a:solidFill>
                  <a:srgbClr val="FF0000"/>
                </a:solidFill>
              </a:rPr>
              <a:t>multivessel</a:t>
            </a:r>
            <a:r>
              <a:rPr lang="en-US" sz="1600" dirty="0" smtClean="0">
                <a:solidFill>
                  <a:srgbClr val="FF0000"/>
                </a:solidFill>
              </a:rPr>
              <a:t> disease </a:t>
            </a:r>
            <a:r>
              <a:rPr lang="en-US" sz="1600" dirty="0" smtClean="0"/>
              <a:t>and worse outcomes. </a:t>
            </a:r>
            <a:endParaRPr lang="en-US" sz="16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Prehospital</a:t>
            </a:r>
            <a:r>
              <a:rPr lang="en-US" dirty="0" smtClean="0"/>
              <a:t> Management</a:t>
            </a:r>
            <a:endParaRPr lang="en-US" dirty="0"/>
          </a:p>
        </p:txBody>
      </p:sp>
      <p:sp>
        <p:nvSpPr>
          <p:cNvPr id="3" name="Content Placeholder 2"/>
          <p:cNvSpPr>
            <a:spLocks noGrp="1"/>
          </p:cNvSpPr>
          <p:nvPr>
            <p:ph idx="1"/>
          </p:nvPr>
        </p:nvSpPr>
        <p:spPr/>
        <p:txBody>
          <a:bodyPr/>
          <a:lstStyle/>
          <a:p>
            <a:r>
              <a:rPr lang="en-US" dirty="0" smtClean="0"/>
              <a:t>[19:02, 1/10/2020] </a:t>
            </a:r>
            <a:r>
              <a:rPr lang="en-US" dirty="0" err="1" smtClean="0"/>
              <a:t>Mahsa</a:t>
            </a:r>
            <a:r>
              <a:rPr lang="en-US" dirty="0" smtClean="0"/>
              <a:t>: Given the progressive loss of functioning </a:t>
            </a:r>
            <a:r>
              <a:rPr lang="en-US" dirty="0" err="1" smtClean="0"/>
              <a:t>myocytes</a:t>
            </a:r>
            <a:r>
              <a:rPr lang="en-US" dirty="0" smtClean="0"/>
              <a:t> with persistent occlusion of the infarct-related artery in STEMI (see Chapter 58), initial management aims to restore blood flow to the infarct zone as rapidly as possible. Primary PCI is generally the preferred option[19:04, 1/10/2020] </a:t>
            </a:r>
            <a:r>
              <a:rPr lang="en-US" dirty="0" err="1" smtClean="0"/>
              <a:t>Mahsa</a:t>
            </a:r>
            <a:r>
              <a:rPr lang="en-US" dirty="0" smtClean="0"/>
              <a:t>: failure to deliver any form of reperfusion therapy in approximately 15% of patients</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2133600" y="990600"/>
            <a:ext cx="4953000" cy="5278438"/>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1" name="Picture 3"/>
          <p:cNvPicPr>
            <a:picLocks noGrp="1" noChangeAspect="1" noChangeArrowheads="1"/>
          </p:cNvPicPr>
          <p:nvPr>
            <p:ph idx="1"/>
          </p:nvPr>
        </p:nvPicPr>
        <p:blipFill>
          <a:blip r:embed="rId2" cstate="print"/>
          <a:srcRect/>
          <a:stretch>
            <a:fillRect/>
          </a:stretch>
        </p:blipFill>
        <p:spPr bwMode="auto">
          <a:xfrm>
            <a:off x="381000" y="838200"/>
            <a:ext cx="8382000" cy="4900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srcRect/>
          <a:stretch>
            <a:fillRect/>
          </a:stretch>
        </p:blipFill>
        <p:spPr bwMode="auto">
          <a:xfrm>
            <a:off x="2057400" y="228600"/>
            <a:ext cx="5000625" cy="6400800"/>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srcRect/>
          <a:stretch>
            <a:fillRect/>
          </a:stretch>
        </p:blipFill>
        <p:spPr bwMode="auto">
          <a:xfrm>
            <a:off x="1219200" y="1600200"/>
            <a:ext cx="6705600"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a:stretch>
            <a:fillRect/>
          </a:stretch>
        </p:blipFill>
        <p:spPr bwMode="auto">
          <a:xfrm>
            <a:off x="533400" y="1676400"/>
            <a:ext cx="8096250" cy="41148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cstate="print"/>
          <a:srcRect/>
          <a:stretch>
            <a:fillRect/>
          </a:stretch>
        </p:blipFill>
        <p:spPr bwMode="auto">
          <a:xfrm>
            <a:off x="381000" y="1981200"/>
            <a:ext cx="8229600" cy="3535680"/>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cstate="print"/>
          <a:srcRect/>
          <a:stretch>
            <a:fillRect/>
          </a:stretch>
        </p:blipFill>
        <p:spPr bwMode="auto">
          <a:xfrm>
            <a:off x="1066800" y="1447800"/>
            <a:ext cx="7620000" cy="4048125"/>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cstate="print"/>
          <a:srcRect/>
          <a:stretch>
            <a:fillRect/>
          </a:stretch>
        </p:blipFill>
        <p:spPr bwMode="auto">
          <a:xfrm>
            <a:off x="1676400" y="381000"/>
            <a:ext cx="6286500" cy="59436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smtClean="0">
                <a:solidFill>
                  <a:srgbClr val="FF0000"/>
                </a:solidFill>
              </a:rPr>
              <a:t>Type 2</a:t>
            </a:r>
            <a:r>
              <a:rPr lang="en-US" dirty="0" smtClean="0"/>
              <a:t>: Myocardial Infarction Secondary to Ischemic </a:t>
            </a:r>
            <a:r>
              <a:rPr lang="en-US" dirty="0" err="1" smtClean="0"/>
              <a:t>ImbalanceIn</a:t>
            </a:r>
            <a:r>
              <a:rPr lang="en-US" dirty="0" smtClean="0"/>
              <a:t> </a:t>
            </a:r>
          </a:p>
          <a:p>
            <a:pPr>
              <a:buNone/>
            </a:pPr>
            <a:endParaRPr lang="en-US" dirty="0" smtClean="0"/>
          </a:p>
          <a:p>
            <a:pPr>
              <a:buNone/>
            </a:pPr>
            <a:r>
              <a:rPr lang="en-US" dirty="0" smtClean="0"/>
              <a:t>   cases of myocardial injury with necrosis in which a condition other than CAD contributes to an imbalance between myocardial oxygen supply and/or demand </a:t>
            </a:r>
          </a:p>
          <a:p>
            <a:pPr>
              <a:buNone/>
            </a:pPr>
            <a:r>
              <a:rPr lang="en-US" dirty="0" smtClean="0"/>
              <a:t>   (e.g., coronary endothelial dysfunction, coronary artery spasm, coronary embolism, </a:t>
            </a:r>
            <a:r>
              <a:rPr lang="en-US" dirty="0" err="1" smtClean="0"/>
              <a:t>tachy</a:t>
            </a:r>
            <a:r>
              <a:rPr lang="en-US" dirty="0" smtClean="0"/>
              <a:t>/</a:t>
            </a:r>
            <a:r>
              <a:rPr lang="en-US" dirty="0" err="1" smtClean="0"/>
              <a:t>bradyarrhythmias</a:t>
            </a:r>
            <a:r>
              <a:rPr lang="en-US" dirty="0" smtClean="0"/>
              <a:t>, anemia, respiratory failure, hypotension, hypertension ± left ventricular hypertrophy).</a:t>
            </a:r>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cstate="print"/>
          <a:srcRect/>
          <a:stretch>
            <a:fillRect/>
          </a:stretch>
        </p:blipFill>
        <p:spPr bwMode="auto">
          <a:xfrm>
            <a:off x="533400" y="1905000"/>
            <a:ext cx="8229600" cy="3368993"/>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cstate="print"/>
          <a:srcRect/>
          <a:stretch>
            <a:fillRect/>
          </a:stretch>
        </p:blipFill>
        <p:spPr bwMode="auto">
          <a:xfrm>
            <a:off x="1447800" y="2133600"/>
            <a:ext cx="6191250" cy="3838575"/>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cstate="print"/>
          <a:srcRect/>
          <a:stretch>
            <a:fillRect/>
          </a:stretch>
        </p:blipFill>
        <p:spPr bwMode="auto">
          <a:xfrm>
            <a:off x="457200" y="2362200"/>
            <a:ext cx="8229600" cy="3873698"/>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Grp="1" noChangeAspect="1" noChangeArrowheads="1"/>
          </p:cNvPicPr>
          <p:nvPr>
            <p:ph idx="1"/>
          </p:nvPr>
        </p:nvPicPr>
        <p:blipFill>
          <a:blip r:embed="rId2" cstate="print"/>
          <a:srcRect/>
          <a:stretch>
            <a:fillRect/>
          </a:stretch>
        </p:blipFill>
        <p:spPr bwMode="auto">
          <a:xfrm>
            <a:off x="2667000" y="1600200"/>
            <a:ext cx="3970941" cy="432435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Grp="1" noChangeAspect="1" noChangeArrowheads="1"/>
          </p:cNvPicPr>
          <p:nvPr>
            <p:ph idx="1"/>
          </p:nvPr>
        </p:nvPicPr>
        <p:blipFill>
          <a:blip r:embed="rId2" cstate="print"/>
          <a:srcRect/>
          <a:stretch>
            <a:fillRect/>
          </a:stretch>
        </p:blipFill>
        <p:spPr bwMode="auto">
          <a:xfrm>
            <a:off x="1219200" y="1143000"/>
            <a:ext cx="6324600" cy="5029200"/>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Grp="1" noChangeAspect="1" noChangeArrowheads="1"/>
          </p:cNvPicPr>
          <p:nvPr>
            <p:ph idx="1"/>
          </p:nvPr>
        </p:nvPicPr>
        <p:blipFill>
          <a:blip r:embed="rId2" cstate="print"/>
          <a:srcRect/>
          <a:stretch>
            <a:fillRect/>
          </a:stretch>
        </p:blipFill>
        <p:spPr bwMode="auto">
          <a:xfrm>
            <a:off x="457200" y="1828801"/>
            <a:ext cx="8229600" cy="449962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cstate="print"/>
          <a:srcRect/>
          <a:stretch>
            <a:fillRect/>
          </a:stretch>
        </p:blipFill>
        <p:spPr bwMode="auto">
          <a:xfrm>
            <a:off x="304800" y="457200"/>
            <a:ext cx="8382000" cy="5934075"/>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Grp="1" noChangeAspect="1" noChangeArrowheads="1"/>
          </p:cNvPicPr>
          <p:nvPr>
            <p:ph idx="1"/>
          </p:nvPr>
        </p:nvPicPr>
        <p:blipFill>
          <a:blip r:embed="rId2" cstate="print"/>
          <a:srcRect/>
          <a:stretch>
            <a:fillRect/>
          </a:stretch>
        </p:blipFill>
        <p:spPr bwMode="auto">
          <a:xfrm>
            <a:off x="533400" y="1600200"/>
            <a:ext cx="8096250" cy="4114800"/>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LAD Pattern (</a:t>
            </a:r>
            <a:r>
              <a:rPr lang="en-US" dirty="0" err="1" smtClean="0"/>
              <a:t>Wellen’s</a:t>
            </a:r>
            <a:r>
              <a:rPr lang="en-US" dirty="0" smtClean="0"/>
              <a:t> Pattern)</a:t>
            </a:r>
            <a:endParaRPr lang="en-US" dirty="0"/>
          </a:p>
        </p:txBody>
      </p:sp>
      <p:pic>
        <p:nvPicPr>
          <p:cNvPr id="19458" name="Picture 2"/>
          <p:cNvPicPr>
            <a:picLocks noGrp="1" noChangeAspect="1" noChangeArrowheads="1"/>
          </p:cNvPicPr>
          <p:nvPr>
            <p:ph idx="1"/>
          </p:nvPr>
        </p:nvPicPr>
        <p:blipFill>
          <a:blip r:embed="rId2" cstate="print"/>
          <a:srcRect/>
          <a:stretch>
            <a:fillRect/>
          </a:stretch>
        </p:blipFill>
        <p:spPr bwMode="auto">
          <a:xfrm>
            <a:off x="457200" y="2306042"/>
            <a:ext cx="8229600" cy="4211241"/>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Grp="1" noChangeAspect="1" noChangeArrowheads="1"/>
          </p:cNvPicPr>
          <p:nvPr>
            <p:ph idx="1"/>
          </p:nvPr>
        </p:nvPicPr>
        <p:blipFill>
          <a:blip r:embed="rId2" cstate="print"/>
          <a:srcRect/>
          <a:stretch>
            <a:fillRect/>
          </a:stretch>
        </p:blipFill>
        <p:spPr bwMode="auto">
          <a:xfrm>
            <a:off x="533400" y="2057400"/>
            <a:ext cx="8229600" cy="3246834"/>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solidFill>
                  <a:srgbClr val="FF0000"/>
                </a:solidFill>
              </a:rPr>
              <a:t>Type 3: </a:t>
            </a:r>
            <a:r>
              <a:rPr lang="en-US" dirty="0" smtClean="0"/>
              <a:t>Myocardial Infarction Resulting in Death When Biomarker Values Are Unavailable</a:t>
            </a:r>
          </a:p>
          <a:p>
            <a:pPr>
              <a:buNone/>
            </a:pPr>
            <a:endParaRPr lang="en-US" dirty="0" smtClean="0"/>
          </a:p>
          <a:p>
            <a:pPr>
              <a:buNone/>
            </a:pPr>
            <a:r>
              <a:rPr lang="en-US" dirty="0" smtClean="0"/>
              <a:t>   Cardiac death with symptoms suggestive of myocardial ischemia and presumed new ischemic changes on the ECG or new LBBB, but death occurring before blood samples could be obtained, before cardiac biomarkers could rise, or in rare cases, when cardiac biomarkers were not collected.</a:t>
            </a: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LAD Pattern (</a:t>
            </a:r>
            <a:r>
              <a:rPr lang="en-US" dirty="0" err="1" smtClean="0"/>
              <a:t>Wellen’s</a:t>
            </a:r>
            <a:r>
              <a:rPr lang="en-US" dirty="0" smtClean="0"/>
              <a:t> Pattern)</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Some patients with ischemic chest pain present with deep "coronary" T wave inversions in multiple </a:t>
            </a:r>
            <a:r>
              <a:rPr lang="en-US" dirty="0" err="1" smtClean="0"/>
              <a:t>precordial</a:t>
            </a:r>
            <a:r>
              <a:rPr lang="en-US" dirty="0" smtClean="0"/>
              <a:t> leads (</a:t>
            </a:r>
            <a:r>
              <a:rPr lang="en-US" dirty="0" err="1" smtClean="0"/>
              <a:t>eg</a:t>
            </a:r>
            <a:r>
              <a:rPr lang="en-US" dirty="0" smtClean="0"/>
              <a:t>, V1 to V4) </a:t>
            </a:r>
            <a:r>
              <a:rPr lang="en-US" dirty="0" smtClean="0">
                <a:solidFill>
                  <a:srgbClr val="FF0000"/>
                </a:solidFill>
              </a:rPr>
              <a:t>with or without </a:t>
            </a:r>
            <a:r>
              <a:rPr lang="en-US" dirty="0" smtClean="0"/>
              <a:t>cardiac enzyme elevations </a:t>
            </a:r>
            <a:r>
              <a:rPr lang="en-US" dirty="0" smtClean="0">
                <a:solidFill>
                  <a:srgbClr val="FF0000"/>
                </a:solidFill>
              </a:rPr>
              <a:t>and with </a:t>
            </a:r>
            <a:r>
              <a:rPr lang="en-US" dirty="0" smtClean="0"/>
              <a:t>minimal or no ST elevations. </a:t>
            </a:r>
          </a:p>
          <a:p>
            <a:endParaRPr lang="en-US" dirty="0" smtClean="0"/>
          </a:p>
          <a:p>
            <a:r>
              <a:rPr lang="en-US" dirty="0" smtClean="0"/>
              <a:t>This pattern, sometimes called the </a:t>
            </a:r>
            <a:r>
              <a:rPr lang="en-US" dirty="0" err="1" smtClean="0">
                <a:solidFill>
                  <a:srgbClr val="FF0000"/>
                </a:solidFill>
              </a:rPr>
              <a:t>Wellens</a:t>
            </a:r>
            <a:r>
              <a:rPr lang="en-US" dirty="0" smtClean="0">
                <a:solidFill>
                  <a:srgbClr val="FF0000"/>
                </a:solidFill>
              </a:rPr>
              <a:t>' pattern </a:t>
            </a:r>
            <a:r>
              <a:rPr lang="en-US" dirty="0" smtClean="0"/>
              <a:t>or </a:t>
            </a:r>
            <a:r>
              <a:rPr lang="en-US" dirty="0" smtClean="0">
                <a:solidFill>
                  <a:srgbClr val="FF0000"/>
                </a:solidFill>
              </a:rPr>
              <a:t>LAD-T wave inversion pattern</a:t>
            </a:r>
            <a:r>
              <a:rPr lang="en-US" dirty="0" smtClean="0"/>
              <a:t>, is typically caused by a tight </a:t>
            </a:r>
            <a:r>
              <a:rPr lang="en-US" dirty="0" err="1" smtClean="0"/>
              <a:t>stenosis</a:t>
            </a:r>
            <a:r>
              <a:rPr lang="en-US" dirty="0" smtClean="0"/>
              <a:t> in the LAD coronary artery system. </a:t>
            </a:r>
          </a:p>
          <a:p>
            <a:endParaRPr lang="en-US" dirty="0" smtClean="0"/>
          </a:p>
          <a:p>
            <a:r>
              <a:rPr lang="en-US" dirty="0" smtClean="0"/>
              <a:t>The natural history of this pattern is unfavorable, with a high incidence of recurrent symptoms and myocardial infarction. </a:t>
            </a:r>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US" dirty="0"/>
          </a:p>
        </p:txBody>
      </p:sp>
      <p:pic>
        <p:nvPicPr>
          <p:cNvPr id="21506" name="Picture 2"/>
          <p:cNvPicPr>
            <a:picLocks noGrp="1" noChangeAspect="1" noChangeArrowheads="1"/>
          </p:cNvPicPr>
          <p:nvPr>
            <p:ph idx="1"/>
          </p:nvPr>
        </p:nvPicPr>
        <p:blipFill>
          <a:blip r:embed="rId2" cstate="print"/>
          <a:srcRect/>
          <a:stretch>
            <a:fillRect/>
          </a:stretch>
        </p:blipFill>
        <p:spPr bwMode="auto">
          <a:xfrm>
            <a:off x="381000" y="2362200"/>
            <a:ext cx="8229600" cy="3986213"/>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Grp="1" noChangeAspect="1" noChangeArrowheads="1"/>
          </p:cNvPicPr>
          <p:nvPr>
            <p:ph idx="1"/>
          </p:nvPr>
        </p:nvPicPr>
        <p:blipFill>
          <a:blip r:embed="rId2" cstate="print"/>
          <a:srcRect/>
          <a:stretch>
            <a:fillRect/>
          </a:stretch>
        </p:blipFill>
        <p:spPr bwMode="auto">
          <a:xfrm>
            <a:off x="838200" y="1752600"/>
            <a:ext cx="7543670" cy="4324350"/>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3" name="Picture 3"/>
          <p:cNvPicPr>
            <a:picLocks noGrp="1" noChangeAspect="1" noChangeArrowheads="1"/>
          </p:cNvPicPr>
          <p:nvPr>
            <p:ph idx="1"/>
          </p:nvPr>
        </p:nvPicPr>
        <p:blipFill>
          <a:blip r:embed="rId2" cstate="print"/>
          <a:srcRect/>
          <a:stretch>
            <a:fillRect/>
          </a:stretch>
        </p:blipFill>
        <p:spPr bwMode="auto">
          <a:xfrm>
            <a:off x="1676400" y="1600200"/>
            <a:ext cx="5750824" cy="432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srcRect/>
          <a:stretch>
            <a:fillRect/>
          </a:stretch>
        </p:blipFill>
        <p:spPr bwMode="auto">
          <a:xfrm>
            <a:off x="1676400" y="1524000"/>
            <a:ext cx="6781800" cy="4324350"/>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a:stretch>
            <a:fillRect/>
          </a:stretch>
        </p:blipFill>
        <p:spPr bwMode="auto">
          <a:xfrm>
            <a:off x="381000" y="2057400"/>
            <a:ext cx="8229600" cy="4122837"/>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1066800" y="1752600"/>
            <a:ext cx="6689025" cy="4324350"/>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r>
              <a:rPr lang="en-US" dirty="0" smtClean="0"/>
              <a:t>Given the progressive loss of functioning </a:t>
            </a:r>
            <a:r>
              <a:rPr lang="en-US" dirty="0" err="1" smtClean="0"/>
              <a:t>myocytes</a:t>
            </a:r>
            <a:r>
              <a:rPr lang="en-US" dirty="0" smtClean="0"/>
              <a:t> with persistent occlusion of the infarct-related artery in STEMI, initial management aims to restore blood flow to the infarct zone as rapidly as possible. </a:t>
            </a:r>
          </a:p>
          <a:p>
            <a:pPr>
              <a:buNone/>
            </a:pPr>
            <a:endParaRPr lang="en-US" dirty="0" smtClean="0"/>
          </a:p>
          <a:p>
            <a:r>
              <a:rPr lang="en-US" dirty="0" smtClean="0"/>
              <a:t>Primary PCI is generally the preferred option (If not possible , </a:t>
            </a:r>
            <a:r>
              <a:rPr lang="en-US" dirty="0" err="1" smtClean="0"/>
              <a:t>fibrinolytic</a:t>
            </a:r>
            <a:r>
              <a:rPr lang="en-US" dirty="0" smtClean="0"/>
              <a:t>).</a:t>
            </a:r>
          </a:p>
          <a:p>
            <a:endParaRPr lang="en-US" dirty="0" smtClean="0"/>
          </a:p>
          <a:p>
            <a:r>
              <a:rPr lang="en-US" dirty="0" smtClean="0"/>
              <a:t>Failure to deliver any form of reperfusion therapy in approximately 15% of patients with STEMI.</a:t>
            </a:r>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solidFill>
                  <a:srgbClr val="FF0000"/>
                </a:solidFill>
              </a:rPr>
              <a:t>Most deaths</a:t>
            </a:r>
            <a:r>
              <a:rPr lang="en-US" dirty="0" smtClean="0"/>
              <a:t> associated with STEMI occur within the </a:t>
            </a:r>
            <a:r>
              <a:rPr lang="en-US" dirty="0" smtClean="0">
                <a:solidFill>
                  <a:srgbClr val="FF0000"/>
                </a:solidFill>
              </a:rPr>
              <a:t>first hour </a:t>
            </a:r>
            <a:r>
              <a:rPr lang="en-US" dirty="0" smtClean="0"/>
              <a:t>of its onset and usually result from ventricular fibrillation (</a:t>
            </a:r>
            <a:r>
              <a:rPr lang="en-US" dirty="0" smtClean="0">
                <a:solidFill>
                  <a:srgbClr val="FF0000"/>
                </a:solidFill>
              </a:rPr>
              <a:t>VF</a:t>
            </a:r>
            <a:r>
              <a:rPr lang="en-US" dirty="0" smtClean="0"/>
              <a:t>). Therefore, immediate implementation of resuscitative efforts and rapid transportation of the patient to a hospital have prime importance.</a:t>
            </a: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smtClean="0"/>
              <a:t>Patient-related factors that correlate with a longer </a:t>
            </a:r>
            <a:r>
              <a:rPr lang="en-US" dirty="0" smtClean="0">
                <a:solidFill>
                  <a:srgbClr val="FF0000"/>
                </a:solidFill>
              </a:rPr>
              <a:t>delay</a:t>
            </a:r>
            <a:r>
              <a:rPr lang="en-US" dirty="0" smtClean="0"/>
              <a:t> until deciding to seek medical attention include:</a:t>
            </a:r>
          </a:p>
          <a:p>
            <a:pPr>
              <a:buNone/>
            </a:pPr>
            <a:endParaRPr lang="en-US" dirty="0" smtClean="0"/>
          </a:p>
          <a:p>
            <a:r>
              <a:rPr lang="en-US" dirty="0" smtClean="0"/>
              <a:t> older age; </a:t>
            </a:r>
          </a:p>
          <a:p>
            <a:r>
              <a:rPr lang="en-US" dirty="0" smtClean="0"/>
              <a:t>female sex; </a:t>
            </a:r>
          </a:p>
          <a:p>
            <a:r>
              <a:rPr lang="en-US" dirty="0" smtClean="0"/>
              <a:t>black race; </a:t>
            </a:r>
          </a:p>
          <a:p>
            <a:r>
              <a:rPr lang="en-US" dirty="0" smtClean="0"/>
              <a:t>low socioeconomic or uninsured status; </a:t>
            </a:r>
          </a:p>
          <a:p>
            <a:r>
              <a:rPr lang="en-US" dirty="0" smtClean="0"/>
              <a:t>history of angina, diabetes, or both; </a:t>
            </a:r>
          </a:p>
          <a:p>
            <a:r>
              <a:rPr lang="en-US" dirty="0" smtClean="0"/>
              <a:t>consulting a spouse or other relative; </a:t>
            </a:r>
          </a:p>
          <a:p>
            <a:r>
              <a:rPr lang="en-US" dirty="0" smtClean="0"/>
              <a:t>consulting a physician</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r>
              <a:rPr lang="en-US" dirty="0" smtClean="0">
                <a:solidFill>
                  <a:srgbClr val="FF0000"/>
                </a:solidFill>
              </a:rPr>
              <a:t>Type 4a</a:t>
            </a:r>
            <a:r>
              <a:rPr lang="en-US" dirty="0" smtClean="0"/>
              <a:t>: Myocardial Infarction Related to PCI</a:t>
            </a:r>
          </a:p>
          <a:p>
            <a:pPr>
              <a:buNone/>
            </a:pPr>
            <a:r>
              <a:rPr lang="en-US" dirty="0" smtClean="0"/>
              <a:t>   </a:t>
            </a:r>
          </a:p>
          <a:p>
            <a:pPr>
              <a:buNone/>
            </a:pPr>
            <a:r>
              <a:rPr lang="en-US" dirty="0" smtClean="0"/>
              <a:t>    MI associated with PCI is arbitrarily defined by elevation of </a:t>
            </a:r>
            <a:r>
              <a:rPr lang="en-US" dirty="0" err="1" smtClean="0"/>
              <a:t>cTn</a:t>
            </a:r>
            <a:r>
              <a:rPr lang="en-US" dirty="0" smtClean="0"/>
              <a:t> values to &gt;5 × the 99th percentile URL in patients with normal baseline values (≤99th percentile URL) or a rise in </a:t>
            </a:r>
            <a:r>
              <a:rPr lang="en-US" dirty="0" err="1" smtClean="0"/>
              <a:t>cTn</a:t>
            </a:r>
            <a:r>
              <a:rPr lang="en-US" dirty="0" smtClean="0"/>
              <a:t> values &gt;20% if the baseline values are elevated and are stable or falling. In addition, either :</a:t>
            </a:r>
          </a:p>
          <a:p>
            <a:pPr>
              <a:buNone/>
            </a:pPr>
            <a:r>
              <a:rPr lang="en-US" dirty="0" smtClean="0"/>
              <a:t>   (1) symptoms suggestive of myocardial ischemia, </a:t>
            </a:r>
          </a:p>
          <a:p>
            <a:pPr>
              <a:buNone/>
            </a:pPr>
            <a:r>
              <a:rPr lang="en-US" dirty="0" smtClean="0"/>
              <a:t>   (2) new ischemic changes on the ECG or new LBBB, </a:t>
            </a:r>
          </a:p>
          <a:p>
            <a:pPr>
              <a:buNone/>
            </a:pPr>
            <a:r>
              <a:rPr lang="en-US" dirty="0" smtClean="0"/>
              <a:t>   (3) angiographic loss of patency of a major coronary artery or a side branch or persistent slow flow or no flow or </a:t>
            </a:r>
            <a:r>
              <a:rPr lang="en-US" dirty="0" err="1" smtClean="0"/>
              <a:t>embolization</a:t>
            </a:r>
            <a:r>
              <a:rPr lang="en-US" dirty="0" smtClean="0"/>
              <a:t>, or </a:t>
            </a:r>
          </a:p>
          <a:p>
            <a:pPr>
              <a:buNone/>
            </a:pPr>
            <a:r>
              <a:rPr lang="en-US" dirty="0" smtClean="0"/>
              <a:t>   (4) imaging demonstration of new loss of viable myocardium or new regional wall motion abnormality is required.</a:t>
            </a:r>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r>
              <a:rPr lang="en-US" dirty="0" smtClean="0"/>
              <a:t>Health care professionals should heighten the level of awareness of for STEMI (e.g., those with hypertension, diabetes, history of angina pectoris). </a:t>
            </a:r>
          </a:p>
          <a:p>
            <a:endParaRPr lang="en-US" dirty="0" smtClean="0"/>
          </a:p>
          <a:p>
            <a:r>
              <a:rPr lang="en-US" dirty="0" smtClean="0"/>
              <a:t>They should use each patient encounter as a “teachable moment” to review and reinforce with patients and their families the need to seek urgent medical attention for a pattern of symptoms that includes chest discomfort, extreme fatigue, and </a:t>
            </a:r>
            <a:r>
              <a:rPr lang="en-US" dirty="0" err="1" smtClean="0"/>
              <a:t>dyspnea</a:t>
            </a:r>
            <a:r>
              <a:rPr lang="en-US" dirty="0" smtClean="0"/>
              <a:t>. </a:t>
            </a:r>
          </a:p>
          <a:p>
            <a:endParaRPr lang="en-US" dirty="0" smtClean="0"/>
          </a:p>
          <a:p>
            <a:r>
              <a:rPr lang="en-US" dirty="0" smtClean="0"/>
              <a:t>Patients should also be instructed in the proper use of sublingual nitroglycerin and to call emergency services if the ischemic-type discomfort persists for more than 5 minutes.</a:t>
            </a:r>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p:cNvPicPr>
            <a:picLocks noGrp="1" noChangeAspect="1" noChangeArrowheads="1"/>
          </p:cNvPicPr>
          <p:nvPr>
            <p:ph idx="1"/>
          </p:nvPr>
        </p:nvPicPr>
        <p:blipFill>
          <a:blip r:embed="rId2" cstate="print"/>
          <a:srcRect/>
          <a:stretch>
            <a:fillRect/>
          </a:stretch>
        </p:blipFill>
        <p:spPr bwMode="auto">
          <a:xfrm>
            <a:off x="1524000" y="1600200"/>
            <a:ext cx="5992063" cy="4324350"/>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Because the 12-lead ECG is at the center of the decision pathway for initiation of reperfusion therapy, it should be obtained promptly (</a:t>
            </a:r>
            <a:r>
              <a:rPr lang="en-US" dirty="0" smtClean="0">
                <a:solidFill>
                  <a:srgbClr val="FF0000"/>
                </a:solidFill>
              </a:rPr>
              <a:t>≤10 minutes</a:t>
            </a:r>
            <a:r>
              <a:rPr lang="en-US" dirty="0" smtClean="0"/>
              <a:t> after hospital arrival) in patients with suspected ischemic symptoms.</a:t>
            </a:r>
          </a:p>
          <a:p>
            <a:endParaRPr lang="en-US" dirty="0" smtClean="0"/>
          </a:p>
          <a:p>
            <a:r>
              <a:rPr lang="en-US" dirty="0" smtClean="0"/>
              <a:t>Because lethal arrhythmias can occur suddenly in patients with STEMI, all patients should have bedside </a:t>
            </a:r>
            <a:r>
              <a:rPr lang="en-US" dirty="0" smtClean="0">
                <a:solidFill>
                  <a:srgbClr val="FF0000"/>
                </a:solidFill>
              </a:rPr>
              <a:t>monitoring of the ECG </a:t>
            </a:r>
            <a:r>
              <a:rPr lang="en-US" dirty="0" smtClean="0"/>
              <a:t>and intravenous </a:t>
            </a:r>
            <a:r>
              <a:rPr lang="en-US" dirty="0" smtClean="0">
                <a:solidFill>
                  <a:srgbClr val="FF0000"/>
                </a:solidFill>
              </a:rPr>
              <a:t>(IV) access</a:t>
            </a:r>
            <a:r>
              <a:rPr lang="en-US" dirty="0" smtClean="0"/>
              <a:t>.</a:t>
            </a:r>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Critical factors that weigh into selection of a reperfusion strategy include:</a:t>
            </a:r>
          </a:p>
          <a:p>
            <a:pPr>
              <a:buNone/>
            </a:pPr>
            <a:endParaRPr lang="en-US" dirty="0" smtClean="0"/>
          </a:p>
          <a:p>
            <a:pPr>
              <a:buNone/>
            </a:pPr>
            <a:r>
              <a:rPr lang="en-US" dirty="0" smtClean="0"/>
              <a:t>    - The time elapsed since the onset of symptoms</a:t>
            </a:r>
          </a:p>
          <a:p>
            <a:pPr>
              <a:buNone/>
            </a:pPr>
            <a:r>
              <a:rPr lang="en-US" dirty="0" smtClean="0"/>
              <a:t>    - The risk associated with STEMI</a:t>
            </a:r>
          </a:p>
          <a:p>
            <a:pPr>
              <a:buNone/>
            </a:pPr>
            <a:r>
              <a:rPr lang="en-US" dirty="0" smtClean="0"/>
              <a:t>    - The risk related to administering a </a:t>
            </a:r>
            <a:r>
              <a:rPr lang="en-US" dirty="0" err="1" smtClean="0"/>
              <a:t>fibrinolytic</a:t>
            </a:r>
            <a:r>
              <a:rPr lang="en-US" dirty="0" smtClean="0"/>
              <a:t>,</a:t>
            </a:r>
          </a:p>
          <a:p>
            <a:pPr>
              <a:buNone/>
            </a:pPr>
            <a:r>
              <a:rPr lang="en-US" dirty="0" smtClean="0"/>
              <a:t>    - The time required to initiate an invasive strategy</a:t>
            </a:r>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1447800" y="533400"/>
            <a:ext cx="6027883" cy="5888038"/>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ESC_AMI-STEMI_2017_for TF_18-08-17-V2final_JPG some slides 200817 - Copy0001.jpg"/>
          <p:cNvPicPr>
            <a:picLocks noChangeAspect="1"/>
          </p:cNvPicPr>
          <p:nvPr/>
        </p:nvPicPr>
        <p:blipFill>
          <a:blip r:embed="rId2" cstate="print"/>
          <a:srcRect/>
          <a:stretch>
            <a:fillRect/>
          </a:stretch>
        </p:blipFill>
        <p:spPr bwMode="auto">
          <a:xfrm>
            <a:off x="0" y="214313"/>
            <a:ext cx="9144000" cy="6143625"/>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ESC_AMI-STEMI_2017_for TF_18-08-17-V2final_JPG some slides 200817 - Copy0003.jpg"/>
          <p:cNvPicPr>
            <a:picLocks noChangeAspect="1"/>
          </p:cNvPicPr>
          <p:nvPr/>
        </p:nvPicPr>
        <p:blipFill>
          <a:blip r:embed="rId2" cstate="print"/>
          <a:srcRect/>
          <a:stretch>
            <a:fillRect/>
          </a:stretch>
        </p:blipFill>
        <p:spPr bwMode="auto">
          <a:xfrm>
            <a:off x="0" y="214313"/>
            <a:ext cx="9144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descr="ESC_AMI-STEMI_2017_for TF_18-08-17-V2final_JPG some slides 200817 - Copy0005.jpg"/>
          <p:cNvPicPr>
            <a:picLocks noChangeAspect="1"/>
          </p:cNvPicPr>
          <p:nvPr/>
        </p:nvPicPr>
        <p:blipFill>
          <a:blip r:embed="rId2" cstate="print"/>
          <a:srcRect/>
          <a:stretch>
            <a:fillRect/>
          </a:stretch>
        </p:blipFill>
        <p:spPr bwMode="auto">
          <a:xfrm>
            <a:off x="0" y="214313"/>
            <a:ext cx="9144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ESC_AMI-STEMI_2017_for TF_18-08-17-V2final_JPG some slides 200817 - Copy0006.jpg"/>
          <p:cNvPicPr>
            <a:picLocks noChangeAspect="1"/>
          </p:cNvPicPr>
          <p:nvPr/>
        </p:nvPicPr>
        <p:blipFill>
          <a:blip r:embed="rId2" cstate="print"/>
          <a:srcRect/>
          <a:stretch>
            <a:fillRect/>
          </a:stretch>
        </p:blipFill>
        <p:spPr bwMode="auto">
          <a:xfrm>
            <a:off x="0" y="285750"/>
            <a:ext cx="9144000" cy="5500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descr="ESC_AMI-STEMI_2017_for TF_18-08-17-V2final_JPG some slides 200817 - Copy0019.jpg"/>
          <p:cNvPicPr>
            <a:picLocks noChangeAspect="1"/>
          </p:cNvPicPr>
          <p:nvPr/>
        </p:nvPicPr>
        <p:blipFill>
          <a:blip r:embed="rId2" cstate="print"/>
          <a:srcRect/>
          <a:stretch>
            <a:fillRect/>
          </a:stretch>
        </p:blipFill>
        <p:spPr bwMode="auto">
          <a:xfrm>
            <a:off x="0" y="571500"/>
            <a:ext cx="9144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1025</TotalTime>
  <Words>8014</Words>
  <Application>Microsoft Office PowerPoint</Application>
  <PresentationFormat>On-screen Show (4:3)</PresentationFormat>
  <Paragraphs>608</Paragraphs>
  <Slides>175</Slides>
  <Notes>0</Notes>
  <HiddenSlides>0</HiddenSlides>
  <MMClips>0</MMClips>
  <ScaleCrop>false</ScaleCrop>
  <HeadingPairs>
    <vt:vector size="4" baseType="variant">
      <vt:variant>
        <vt:lpstr>Theme</vt:lpstr>
      </vt:variant>
      <vt:variant>
        <vt:i4>1</vt:i4>
      </vt:variant>
      <vt:variant>
        <vt:lpstr>Slide Titles</vt:lpstr>
      </vt:variant>
      <vt:variant>
        <vt:i4>175</vt:i4>
      </vt:variant>
    </vt:vector>
  </HeadingPairs>
  <TitlesOfParts>
    <vt:vector size="176" baseType="lpstr">
      <vt:lpstr>Urban</vt:lpstr>
      <vt:lpstr>STEMI</vt:lpstr>
      <vt:lpstr>Slide 2</vt:lpstr>
      <vt:lpstr>Causes of Myocardial Injury</vt:lpstr>
      <vt:lpstr>Slide 4</vt:lpstr>
      <vt:lpstr>Slide 5</vt:lpstr>
      <vt:lpstr> Universal Myocardial Infarction (MI) Classification of Type</vt:lpstr>
      <vt:lpstr>Slide 7</vt:lpstr>
      <vt:lpstr>Slide 8</vt:lpstr>
      <vt:lpstr>Slide 9</vt:lpstr>
      <vt:lpstr>Slide 10</vt:lpstr>
      <vt:lpstr>Slide 11</vt:lpstr>
      <vt:lpstr>Slide 12</vt:lpstr>
      <vt:lpstr>Slide 13</vt:lpstr>
      <vt:lpstr>Slide 14</vt:lpstr>
      <vt:lpstr>Slide 15</vt:lpstr>
      <vt:lpstr>Slide 16</vt:lpstr>
      <vt:lpstr>Slide 17</vt:lpstr>
      <vt:lpstr>Right Ventricular Infarction </vt:lpstr>
      <vt:lpstr>RV- MI</vt:lpstr>
      <vt:lpstr>Atrial Infarction</vt:lpstr>
      <vt:lpstr>Atrial Infarction</vt:lpstr>
      <vt:lpstr>Collateral Circulation in Acute MI</vt:lpstr>
      <vt:lpstr>Collateral Circulation in Acute MI</vt:lpstr>
      <vt:lpstr>Collateral Circulation in Acute MI</vt:lpstr>
      <vt:lpstr>Nonatherosclerotic Causes of Acute Myocardial Infarction</vt:lpstr>
      <vt:lpstr>Myocardial Infarction with Nonobstructive Coronary Arteries (MINOCA)</vt:lpstr>
      <vt:lpstr>Slide 27</vt:lpstr>
      <vt:lpstr>MINOCA</vt:lpstr>
      <vt:lpstr>MINOCA</vt:lpstr>
      <vt:lpstr>MINOCA</vt:lpstr>
      <vt:lpstr>Stress (Takotsubo) Cardiomyopathy</vt:lpstr>
      <vt:lpstr>Stress (Takotsubo) Cardiomyopathy</vt:lpstr>
      <vt:lpstr>Stress (Takotsubo) Cardiomyopathy</vt:lpstr>
      <vt:lpstr>Left Ventricular Function Systolic Function</vt:lpstr>
      <vt:lpstr>Slide 35</vt:lpstr>
      <vt:lpstr>Clinical Features</vt:lpstr>
      <vt:lpstr>Clinical Features</vt:lpstr>
      <vt:lpstr>Clinical Features</vt:lpstr>
      <vt:lpstr>Clinical Features</vt:lpstr>
      <vt:lpstr>Clinical Features</vt:lpstr>
      <vt:lpstr>Clinical Features</vt:lpstr>
      <vt:lpstr>Clinical Features</vt:lpstr>
      <vt:lpstr>Clinical Features</vt:lpstr>
      <vt:lpstr>Clinical Features</vt:lpstr>
      <vt:lpstr>Clinical Features</vt:lpstr>
      <vt:lpstr>Clinical Features</vt:lpstr>
      <vt:lpstr>Silent STEMI with Atypical Features</vt:lpstr>
      <vt:lpstr>Silent STEMI with Atypical Features</vt:lpstr>
      <vt:lpstr>Atypical features of STEMI include the following:  </vt:lpstr>
      <vt:lpstr>Laboratory Findings</vt:lpstr>
      <vt:lpstr>Laboratory Findings</vt:lpstr>
      <vt:lpstr>Slide 52</vt:lpstr>
      <vt:lpstr>Slide 53</vt:lpstr>
      <vt:lpstr>Slide 54</vt:lpstr>
      <vt:lpstr>Recommendations for Measurement of Circulating MarkersAll</vt:lpstr>
      <vt:lpstr>Slide 56</vt:lpstr>
      <vt:lpstr>Hematologic Findings </vt:lpstr>
      <vt:lpstr>Slide 58</vt:lpstr>
      <vt:lpstr>Slide 59</vt:lpstr>
      <vt:lpstr>Electrocardiography</vt:lpstr>
      <vt:lpstr>Prehospital Management</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LAD Pattern (Wellen’s Pattern)</vt:lpstr>
      <vt:lpstr>Slide 79</vt:lpstr>
      <vt:lpstr>LAD Pattern (Wellen’s Pattern)</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Left Main Pattern</vt:lpstr>
      <vt:lpstr>Left Main Pattern</vt:lpstr>
      <vt:lpstr>Left Main Pattern</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Cardiogenic Shock</vt:lpstr>
      <vt:lpstr>Slide 143</vt:lpstr>
      <vt:lpstr>Slide 144</vt:lpstr>
      <vt:lpstr>Slide 145</vt:lpstr>
      <vt:lpstr>Slide 146</vt:lpstr>
      <vt:lpstr>Arrhythmias</vt:lpstr>
      <vt:lpstr>Ventricular Premature Depolarizations (PVC) </vt:lpstr>
      <vt:lpstr>PVC</vt:lpstr>
      <vt:lpstr>Accelerated Idioventricular Rhythm</vt:lpstr>
      <vt:lpstr>Slide 151</vt:lpstr>
      <vt:lpstr>Ventricular Tachycardia and Ventricular Fibrillation</vt:lpstr>
      <vt:lpstr>VT and VF Prophylaxis</vt:lpstr>
      <vt:lpstr>ManagementTreatment of unstable VT or VF</vt:lpstr>
      <vt:lpstr>Prognosis of VT/VF</vt:lpstr>
      <vt:lpstr>Slide 156</vt:lpstr>
      <vt:lpstr>Sinus Bradycardia</vt:lpstr>
      <vt:lpstr>Slide 158</vt:lpstr>
      <vt:lpstr>Approach to the Patient with Chest Pain</vt:lpstr>
      <vt:lpstr>Common Causes of acute Chest Pain</vt:lpstr>
      <vt:lpstr>Cardiac Causes of Acute Chest Pain</vt:lpstr>
      <vt:lpstr>Angina Pectoris</vt:lpstr>
      <vt:lpstr>Typical qualities of anginal pain (Quality) </vt:lpstr>
      <vt:lpstr>Slide 164</vt:lpstr>
      <vt:lpstr>Typical qualities of anginal pain (Location and Radiation)</vt:lpstr>
      <vt:lpstr>Slide 166</vt:lpstr>
      <vt:lpstr>Typical qualities of anginal pain (Provoking Factors)</vt:lpstr>
      <vt:lpstr>Typical qualities of anginal pain (Timing)</vt:lpstr>
      <vt:lpstr>Typical qualities of anginal pain (Duration and relief)</vt:lpstr>
      <vt:lpstr>Slide 170</vt:lpstr>
      <vt:lpstr>Slide 171</vt:lpstr>
      <vt:lpstr>Atypical features </vt:lpstr>
      <vt:lpstr>Associated symptoms</vt:lpstr>
      <vt:lpstr>Slide 174</vt:lpstr>
      <vt:lpstr>Slide 175</vt:lpstr>
    </vt:vector>
  </TitlesOfParts>
  <Company>MRT www.Win2Farsi.com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ACS</dc:title>
  <dc:creator>MRT</dc:creator>
  <cp:lastModifiedBy>MRT</cp:lastModifiedBy>
  <cp:revision>244</cp:revision>
  <dcterms:created xsi:type="dcterms:W3CDTF">2020-01-09T15:10:04Z</dcterms:created>
  <dcterms:modified xsi:type="dcterms:W3CDTF">2020-01-15T08:48:28Z</dcterms:modified>
</cp:coreProperties>
</file>