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66"/>
  </p:notesMasterIdLst>
  <p:sldIdLst>
    <p:sldId id="256" r:id="rId2"/>
    <p:sldId id="299" r:id="rId3"/>
    <p:sldId id="300" r:id="rId4"/>
    <p:sldId id="383" r:id="rId5"/>
    <p:sldId id="373" r:id="rId6"/>
    <p:sldId id="374" r:id="rId7"/>
    <p:sldId id="375" r:id="rId8"/>
    <p:sldId id="384" r:id="rId9"/>
    <p:sldId id="376" r:id="rId10"/>
    <p:sldId id="380" r:id="rId11"/>
    <p:sldId id="381" r:id="rId12"/>
    <p:sldId id="382" r:id="rId13"/>
    <p:sldId id="385" r:id="rId14"/>
    <p:sldId id="444" r:id="rId15"/>
    <p:sldId id="371" r:id="rId16"/>
    <p:sldId id="388" r:id="rId17"/>
    <p:sldId id="390" r:id="rId18"/>
    <p:sldId id="339" r:id="rId19"/>
    <p:sldId id="402" r:id="rId20"/>
    <p:sldId id="340" r:id="rId21"/>
    <p:sldId id="401" r:id="rId22"/>
    <p:sldId id="410" r:id="rId23"/>
    <p:sldId id="400" r:id="rId24"/>
    <p:sldId id="349" r:id="rId25"/>
    <p:sldId id="354" r:id="rId26"/>
    <p:sldId id="356" r:id="rId27"/>
    <p:sldId id="396" r:id="rId28"/>
    <p:sldId id="365" r:id="rId29"/>
    <p:sldId id="357" r:id="rId30"/>
    <p:sldId id="406" r:id="rId31"/>
    <p:sldId id="404" r:id="rId32"/>
    <p:sldId id="403" r:id="rId33"/>
    <p:sldId id="407" r:id="rId34"/>
    <p:sldId id="405" r:id="rId35"/>
    <p:sldId id="413" r:id="rId36"/>
    <p:sldId id="414" r:id="rId37"/>
    <p:sldId id="398" r:id="rId38"/>
    <p:sldId id="307" r:id="rId39"/>
    <p:sldId id="308" r:id="rId40"/>
    <p:sldId id="309" r:id="rId41"/>
    <p:sldId id="310" r:id="rId42"/>
    <p:sldId id="311" r:id="rId43"/>
    <p:sldId id="312" r:id="rId44"/>
    <p:sldId id="288" r:id="rId45"/>
    <p:sldId id="446" r:id="rId46"/>
    <p:sldId id="437" r:id="rId47"/>
    <p:sldId id="397" r:id="rId48"/>
    <p:sldId id="415" r:id="rId49"/>
    <p:sldId id="416" r:id="rId50"/>
    <p:sldId id="417" r:id="rId51"/>
    <p:sldId id="419" r:id="rId52"/>
    <p:sldId id="420" r:id="rId53"/>
    <p:sldId id="421" r:id="rId54"/>
    <p:sldId id="422" r:id="rId55"/>
    <p:sldId id="423" r:id="rId56"/>
    <p:sldId id="440" r:id="rId57"/>
    <p:sldId id="438" r:id="rId58"/>
    <p:sldId id="439" r:id="rId59"/>
    <p:sldId id="426" r:id="rId60"/>
    <p:sldId id="430" r:id="rId61"/>
    <p:sldId id="435" r:id="rId62"/>
    <p:sldId id="447" r:id="rId63"/>
    <p:sldId id="443" r:id="rId64"/>
    <p:sldId id="448" r:id="rId6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MS PGothic" panose="020B0600070205080204" pitchFamily="34" charset="-128"/>
      <p:regular r:id="rId71"/>
    </p:embeddedFont>
    <p:embeddedFont>
      <p:font typeface="Wingdings 2" panose="05020102010507070707" pitchFamily="18" charset="2"/>
      <p:regular r:id="rId72"/>
    </p:embeddedFont>
    <p:embeddedFont>
      <p:font typeface="B Titr" panose="00000700000000000000" pitchFamily="2" charset="-78"/>
      <p:bold r:id="rId73"/>
    </p:embeddedFont>
    <p:embeddedFont>
      <p:font typeface="B Nazanin" panose="00000400000000000000" pitchFamily="2" charset="-78"/>
      <p:regular r:id="rId74"/>
      <p:bold r:id="rId75"/>
    </p:embeddedFont>
    <p:embeddedFont>
      <p:font typeface="B Morvarid" panose="00000400000000000000" pitchFamily="2" charset="-78"/>
      <p:regular r:id="rId76"/>
    </p:embeddedFont>
    <p:embeddedFont>
      <p:font typeface="Garamond" panose="02020404030301010803" pitchFamily="18" charset="0"/>
      <p:regular r:id="rId77"/>
      <p:bold r:id="rId78"/>
      <p:italic r:id="rId79"/>
    </p:embeddedFont>
    <p:embeddedFont>
      <p:font typeface="Arial Narrow" panose="020B0606020202030204" pitchFamily="34" charset="0"/>
      <p:regular r:id="rId80"/>
      <p:bold r:id="rId81"/>
      <p:italic r:id="rId82"/>
      <p:boldItalic r:id="rId83"/>
    </p:embeddedFont>
    <p:embeddedFont>
      <p:font typeface="Arial Black" panose="020B0A04020102020204" pitchFamily="34" charset="0"/>
      <p:bold r:id="rId84"/>
    </p:embeddedFont>
    <p:embeddedFont>
      <p:font typeface="Comic Sans MS" panose="030F0702030302020204" pitchFamily="66" charset="0"/>
      <p:regular r:id="rId85"/>
      <p:bold r:id="rId86"/>
      <p:italic r:id="rId87"/>
      <p:boldItalic r:id="rId88"/>
    </p:embeddedFont>
    <p:embeddedFont>
      <p:font typeface="B Paatch" panose="00000400000000000000" pitchFamily="2" charset="-78"/>
      <p:regular r:id="rId89"/>
      <p:bold r:id="rId90"/>
    </p:embeddedFont>
    <p:embeddedFont>
      <p:font typeface="Book Antiqua" panose="02040602050305030304" pitchFamily="18" charset="0"/>
      <p:regular r:id="rId91"/>
      <p:bold r:id="rId92"/>
      <p:italic r:id="rId93"/>
      <p:boldItalic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font" Target="fonts/font2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24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font" Target="fonts/font25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92" Type="http://schemas.openxmlformats.org/officeDocument/2006/relationships/font" Target="fonts/font2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87" Type="http://schemas.openxmlformats.org/officeDocument/2006/relationships/font" Target="fonts/font21.fntdata"/><Relationship Id="rId61" Type="http://schemas.openxmlformats.org/officeDocument/2006/relationships/slide" Target="slides/slide60.xml"/><Relationship Id="rId82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93" Type="http://schemas.openxmlformats.org/officeDocument/2006/relationships/font" Target="fonts/font27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6B209-8BD0-4FAD-B4B3-09BF2E147AEC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BCAFC-0BD1-4B3C-ACA2-D22E260AA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53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599337-C77E-4036-8936-AA85C9F9F588}" type="slidenum">
              <a:rPr lang="en-US" smtClean="0">
                <a:ea typeface="ＭＳ Ｐゴシック" pitchFamily="34" charset="-128"/>
              </a:rPr>
              <a:pPr/>
              <a:t>2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86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0CD78-356B-44DB-A5C6-33F71477F850}" type="slidenum">
              <a:rPr lang="en-US" smtClean="0">
                <a:ea typeface="ＭＳ Ｐゴシック" pitchFamily="34" charset="-128"/>
              </a:rPr>
              <a:pPr/>
              <a:t>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883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003B84-3026-4F0A-9C74-2DD9494F672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a-IR" altLang="en-US" smtClean="0"/>
          </a:p>
        </p:txBody>
      </p:sp>
    </p:spTree>
    <p:extLst>
      <p:ext uri="{BB962C8B-B14F-4D97-AF65-F5344CB8AC3E}">
        <p14:creationId xmlns:p14="http://schemas.microsoft.com/office/powerpoint/2010/main" val="300743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54A0C-C0C5-4D2C-B46E-F38555BFA22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95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B0417-31A8-4BB0-A29E-8277588CE1AB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35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39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1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39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90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453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986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843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803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B4D2-7D3F-4969-B3F0-7FDC08019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7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6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9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11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73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7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167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5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D6CF24-2DEB-4D8F-9DB1-5E590828F858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DB9BE4-EFDF-4439-B971-470B626787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" y="0"/>
            <a:ext cx="9129000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10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648" y="2070592"/>
            <a:ext cx="7772400" cy="1470025"/>
          </a:xfrm>
        </p:spPr>
        <p:txBody>
          <a:bodyPr/>
          <a:lstStyle/>
          <a:p>
            <a:r>
              <a:rPr lang="fa-IR" sz="4000" dirty="0" smtClean="0">
                <a:latin typeface="Comic Sans MS" pitchFamily="66" charset="0"/>
                <a:cs typeface="B Titr" pitchFamily="2" charset="-78"/>
              </a:rPr>
              <a:t>تفسیر گاز های خون شریانی </a:t>
            </a:r>
            <a:br>
              <a:rPr lang="fa-IR" sz="4000" dirty="0" smtClean="0">
                <a:latin typeface="Comic Sans MS" pitchFamily="66" charset="0"/>
                <a:cs typeface="B Titr" pitchFamily="2" charset="-78"/>
              </a:rPr>
            </a:br>
            <a:r>
              <a:rPr lang="fa-IR" sz="4000" dirty="0" smtClean="0">
                <a:latin typeface="Comic Sans MS" pitchFamily="66" charset="0"/>
                <a:cs typeface="B Titr" pitchFamily="2" charset="-78"/>
              </a:rPr>
              <a:t>و</a:t>
            </a:r>
            <a:br>
              <a:rPr lang="fa-IR" sz="4000" dirty="0" smtClean="0">
                <a:latin typeface="Comic Sans MS" pitchFamily="66" charset="0"/>
                <a:cs typeface="B Titr" pitchFamily="2" charset="-78"/>
              </a:rPr>
            </a:br>
            <a:r>
              <a:rPr lang="fa-IR" sz="4000" dirty="0" smtClean="0">
                <a:latin typeface="Comic Sans MS" pitchFamily="66" charset="0"/>
                <a:cs typeface="B Titr" pitchFamily="2" charset="-78"/>
              </a:rPr>
              <a:t>درمان اختلالات اسید و باز</a:t>
            </a:r>
            <a:endParaRPr lang="en-US" sz="4000" dirty="0">
              <a:latin typeface="Comic Sans MS" pitchFamily="66" charset="0"/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2519" y="3643648"/>
            <a:ext cx="3438658" cy="657896"/>
          </a:xfrm>
        </p:spPr>
        <p:txBody>
          <a:bodyPr>
            <a:noAutofit/>
          </a:bodyPr>
          <a:lstStyle/>
          <a:p>
            <a:r>
              <a:rPr lang="fa-IR" sz="24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بیمارستان امام حسین(ع)</a:t>
            </a:r>
          </a:p>
          <a:p>
            <a:endParaRPr lang="fa-IR" sz="2400" b="1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r>
              <a:rPr lang="fa-IR" sz="24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آوات عبدالحسینی</a:t>
            </a:r>
            <a:endParaRPr lang="en-US" sz="2400" b="1" dirty="0"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132" y="228293"/>
            <a:ext cx="5589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600" b="1" dirty="0" smtClean="0">
                <a:cs typeface="B Paatch" panose="00000400000000000000" pitchFamily="2" charset="-78"/>
              </a:rPr>
              <a:t>هوالشافی</a:t>
            </a:r>
            <a:endParaRPr lang="en-US" sz="6600" b="1" dirty="0">
              <a:cs typeface="B Paatch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895"/>
            <a:ext cx="5136174" cy="681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9169" y="3860800"/>
            <a:ext cx="3453912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5247543" y="1269184"/>
            <a:ext cx="369716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lnSpc>
                <a:spcPct val="200000"/>
              </a:lnSpc>
            </a:pPr>
            <a:r>
              <a:rPr lang="fa-IR" altLang="en-US" sz="24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تعبیه کاتتر داخل شریانی در مواردی که نیاز به نمونه گیری مکرر جهت </a:t>
            </a:r>
            <a:r>
              <a:rPr lang="en-US" altLang="en-US" sz="24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ABG</a:t>
            </a:r>
            <a:r>
              <a:rPr lang="fa-IR" altLang="en-US" sz="24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 باشد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631" y="404814"/>
            <a:ext cx="771232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8" descr="a_l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83335" y="428604"/>
            <a:ext cx="4876800" cy="2925762"/>
          </a:xfrm>
          <a:effectLst>
            <a:softEdge rad="112500"/>
          </a:effectLst>
        </p:spPr>
      </p:pic>
      <p:pic>
        <p:nvPicPr>
          <p:cNvPr id="24578" name="Picture 16" descr="blood%20pressure%20monit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3865" y="4029348"/>
            <a:ext cx="3505200" cy="2640013"/>
          </a:xfrm>
          <a:effectLst>
            <a:softEdge rad="112500"/>
          </a:effectLst>
        </p:spPr>
      </p:pic>
      <p:sp>
        <p:nvSpPr>
          <p:cNvPr id="13316" name="AutoShape 19"/>
          <p:cNvSpPr>
            <a:spLocks noChangeArrowheads="1"/>
          </p:cNvSpPr>
          <p:nvPr/>
        </p:nvSpPr>
        <p:spPr bwMode="auto">
          <a:xfrm>
            <a:off x="4176346" y="4899025"/>
            <a:ext cx="2819400" cy="762000"/>
          </a:xfrm>
          <a:prstGeom prst="leftArrow">
            <a:avLst>
              <a:gd name="adj1" fmla="val 50000"/>
              <a:gd name="adj2" fmla="val 9250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 eaLnBrk="1" hangingPunct="1"/>
            <a:endParaRPr lang="fa-IR" altLang="en-US"/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4769827" y="5765800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b="1">
                <a:latin typeface="Book Antiqua" pitchFamily="18" charset="0"/>
              </a:rPr>
              <a:t>Blood Pressure Waveform</a:t>
            </a:r>
          </a:p>
        </p:txBody>
      </p:sp>
      <p:sp>
        <p:nvSpPr>
          <p:cNvPr id="13318" name="AutoShape 21"/>
          <p:cNvSpPr>
            <a:spLocks noChangeArrowheads="1"/>
          </p:cNvSpPr>
          <p:nvPr/>
        </p:nvSpPr>
        <p:spPr bwMode="auto">
          <a:xfrm>
            <a:off x="5158154" y="3003550"/>
            <a:ext cx="609600" cy="1865313"/>
          </a:xfrm>
          <a:prstGeom prst="upArrow">
            <a:avLst>
              <a:gd name="adj1" fmla="val 50000"/>
              <a:gd name="adj2" fmla="val 499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 eaLnBrk="1" hangingPunct="1"/>
            <a:endParaRPr lang="fa-IR" altLang="en-US"/>
          </a:p>
        </p:txBody>
      </p:sp>
      <p:sp>
        <p:nvSpPr>
          <p:cNvPr id="13319" name="Text Box 22"/>
          <p:cNvSpPr txBox="1">
            <a:spLocks noChangeArrowheads="1"/>
          </p:cNvSpPr>
          <p:nvPr/>
        </p:nvSpPr>
        <p:spPr bwMode="auto">
          <a:xfrm>
            <a:off x="5369169" y="3581401"/>
            <a:ext cx="312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en-US" altLang="en-US" sz="2400" b="1">
                <a:solidFill>
                  <a:srgbClr val="C00000"/>
                </a:solidFill>
                <a:latin typeface="Book Antiqua" pitchFamily="18" charset="0"/>
              </a:rPr>
              <a:t>ABG Sample Port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17989" y="501650"/>
            <a:ext cx="3257550" cy="34163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defRPr/>
            </a:pPr>
            <a:r>
              <a:rPr lang="fa-IR" sz="24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کاربردهای تعبیه کاتتر داخل شریانی:</a:t>
            </a:r>
          </a:p>
          <a:p>
            <a:pPr marL="342900" indent="-342900" algn="r" rtl="1"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انجام نمونه گیری مکرر </a:t>
            </a:r>
            <a:r>
              <a:rPr lang="en-US" sz="2400" b="1" dirty="0" smtClean="0">
                <a:latin typeface="Book Antiqua" pitchFamily="18" charset="0"/>
                <a:cs typeface="B Titr" pitchFamily="2" charset="-78"/>
              </a:rPr>
              <a:t>ABG</a:t>
            </a: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</a:t>
            </a:r>
          </a:p>
          <a:p>
            <a:pPr marL="342900" indent="-342900" algn="r" rtl="1"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پایش مداوم فشار داخل شریانی و ....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333" y="0"/>
            <a:ext cx="6798734" cy="1303867"/>
          </a:xfrm>
        </p:spPr>
        <p:txBody>
          <a:bodyPr/>
          <a:lstStyle/>
          <a:p>
            <a:r>
              <a:rPr lang="fa-IR" sz="3200" b="1" dirty="0" smtClean="0">
                <a:cs typeface="B Titr" pitchFamily="2" charset="-78"/>
              </a:rPr>
              <a:t>شرایط</a:t>
            </a:r>
            <a:endParaRPr lang="en-US" sz="3200" b="1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07" y="499700"/>
            <a:ext cx="8229600" cy="5212081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استریلیتی؟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بی حسی؟ 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مقدار خون مورد نیاز</a:t>
            </a:r>
            <a:endParaRPr lang="en-US" dirty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مقدار هپارین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فشار موضعی؟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فرصت برای آنالیز؟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هوای موجود در سرنگ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Nazanin" panose="00000400000000000000" pitchFamily="2" charset="-78"/>
              </a:rPr>
              <a:t>نمونه وریدی یا شریانی؟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Nazanin" panose="00000400000000000000" pitchFamily="2" charset="-78"/>
              </a:rPr>
              <a:t>درجه حرارت، هموگلوبین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dirty="0" smtClean="0">
              <a:cs typeface="B Nazanin" panose="000004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25361" y="4417032"/>
            <a:ext cx="4332250" cy="1097279"/>
            <a:chOff x="862149" y="4441371"/>
            <a:chExt cx="4598125" cy="1097279"/>
          </a:xfrm>
        </p:grpSpPr>
        <p:sp>
          <p:nvSpPr>
            <p:cNvPr id="4" name="Rounded Rectangle 3"/>
            <p:cNvSpPr/>
            <p:nvPr/>
          </p:nvSpPr>
          <p:spPr>
            <a:xfrm>
              <a:off x="862149" y="4441371"/>
              <a:ext cx="4598125" cy="109727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dirty="0" smtClean="0"/>
                <a:t>     </a:t>
              </a:r>
              <a:r>
                <a:rPr lang="en-US" sz="2000" b="1" dirty="0" smtClean="0">
                  <a:latin typeface="Comic Sans MS" pitchFamily="66" charset="0"/>
                </a:rPr>
                <a:t>GLU+O2</a:t>
              </a:r>
              <a:endParaRPr lang="fa-IR" b="1" dirty="0">
                <a:latin typeface="Comic Sans MS" pitchFamily="66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521131" y="5003074"/>
              <a:ext cx="653143" cy="1588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500846" y="4781006"/>
            <a:ext cx="124585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ATP+CO2</a:t>
            </a:r>
            <a:endParaRPr lang="fa-I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415" y="387303"/>
            <a:ext cx="6798734" cy="1303867"/>
          </a:xfrm>
        </p:spPr>
        <p:txBody>
          <a:bodyPr>
            <a:normAutofit/>
          </a:bodyPr>
          <a:lstStyle/>
          <a:p>
            <a:r>
              <a:rPr lang="fa-IR" sz="4800" dirty="0" smtClean="0">
                <a:cs typeface="B Titr" panose="00000700000000000000" pitchFamily="2" charset="-78"/>
              </a:rPr>
              <a:t>نکات مهم </a:t>
            </a:r>
            <a:endParaRPr lang="fa-IR" sz="48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082" y="1910586"/>
            <a:ext cx="6798736" cy="3444997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800" b="1" dirty="0" smtClean="0">
                <a:cs typeface="B Nazanin" panose="00000400000000000000" pitchFamily="2" charset="-78"/>
              </a:rPr>
              <a:t>نمونه گیری از دست دارای فیستول</a:t>
            </a:r>
          </a:p>
          <a:p>
            <a:pPr algn="r" rtl="1">
              <a:lnSpc>
                <a:spcPct val="200000"/>
              </a:lnSpc>
            </a:pPr>
            <a:r>
              <a:rPr lang="fa-IR" sz="2800" b="1" dirty="0" smtClean="0">
                <a:cs typeface="B Nazanin" panose="00000400000000000000" pitchFamily="2" charset="-78"/>
              </a:rPr>
              <a:t>سلولیت</a:t>
            </a:r>
          </a:p>
          <a:p>
            <a:pPr algn="r" rtl="1">
              <a:lnSpc>
                <a:spcPct val="200000"/>
              </a:lnSpc>
            </a:pPr>
            <a:r>
              <a:rPr lang="fa-IR" sz="2800" b="1" dirty="0" smtClean="0">
                <a:cs typeface="B Nazanin" panose="00000400000000000000" pitchFamily="2" charset="-78"/>
              </a:rPr>
              <a:t>اختلالات انعقادی</a:t>
            </a:r>
          </a:p>
          <a:p>
            <a:pPr algn="r" rtl="1">
              <a:lnSpc>
                <a:spcPct val="200000"/>
              </a:lnSpc>
            </a:pPr>
            <a:r>
              <a:rPr lang="fa-IR" sz="2800" b="1" dirty="0" smtClean="0">
                <a:cs typeface="B Nazanin" panose="00000400000000000000" pitchFamily="2" charset="-78"/>
              </a:rPr>
              <a:t>بیماران پیوند کلیه</a:t>
            </a:r>
          </a:p>
          <a:p>
            <a:pPr algn="r" rtl="1">
              <a:lnSpc>
                <a:spcPct val="200000"/>
              </a:lnSpc>
            </a:pPr>
            <a:endParaRPr lang="fa-IR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03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Titr" panose="00000700000000000000" pitchFamily="2" charset="-78"/>
              </a:rPr>
              <a:t>پارامترهای </a:t>
            </a:r>
            <a:r>
              <a:rPr lang="en-US" b="1" dirty="0" smtClean="0">
                <a:cs typeface="B Titr" panose="00000700000000000000" pitchFamily="2" charset="-78"/>
              </a:rPr>
              <a:t>ABG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Tx/>
              <a:buChar char="•"/>
            </a:pPr>
            <a:r>
              <a:rPr lang="en-US" b="1" dirty="0" smtClean="0">
                <a:cs typeface="B Titr" panose="00000700000000000000" pitchFamily="2" charset="-78"/>
              </a:rPr>
              <a:t>pH</a:t>
            </a:r>
          </a:p>
          <a:p>
            <a:pPr algn="l">
              <a:buFontTx/>
              <a:buChar char="•"/>
            </a:pPr>
            <a:r>
              <a:rPr lang="en-US" b="1" dirty="0" smtClean="0">
                <a:cs typeface="B Titr" panose="00000700000000000000" pitchFamily="2" charset="-78"/>
              </a:rPr>
              <a:t>PCO</a:t>
            </a:r>
            <a:r>
              <a:rPr lang="en-US" b="1" baseline="-25000" dirty="0" smtClean="0">
                <a:cs typeface="B Titr" panose="00000700000000000000" pitchFamily="2" charset="-78"/>
              </a:rPr>
              <a:t>2</a:t>
            </a:r>
          </a:p>
          <a:p>
            <a:pPr algn="l">
              <a:buFontTx/>
              <a:buChar char="•"/>
            </a:pPr>
            <a:r>
              <a:rPr lang="en-US" b="1" dirty="0" smtClean="0">
                <a:cs typeface="B Titr" panose="00000700000000000000" pitchFamily="2" charset="-78"/>
              </a:rPr>
              <a:t>HCO</a:t>
            </a:r>
            <a:r>
              <a:rPr lang="en-US" b="1" baseline="-25000" dirty="0" smtClean="0">
                <a:cs typeface="B Titr" panose="00000700000000000000" pitchFamily="2" charset="-78"/>
              </a:rPr>
              <a:t>3</a:t>
            </a:r>
            <a:r>
              <a:rPr lang="en-US" b="1" dirty="0" smtClean="0">
                <a:cs typeface="B Titr" panose="00000700000000000000" pitchFamily="2" charset="-78"/>
              </a:rPr>
              <a:t> </a:t>
            </a:r>
          </a:p>
          <a:p>
            <a:pPr algn="l">
              <a:buFontTx/>
              <a:buChar char="•"/>
            </a:pPr>
            <a:r>
              <a:rPr lang="en-US" b="1" dirty="0" smtClean="0">
                <a:cs typeface="B Titr" panose="00000700000000000000" pitchFamily="2" charset="-78"/>
              </a:rPr>
              <a:t>BE</a:t>
            </a:r>
          </a:p>
          <a:p>
            <a:pPr algn="l">
              <a:buFontTx/>
              <a:buChar char="•"/>
            </a:pPr>
            <a:r>
              <a:rPr lang="en-US" b="1" dirty="0" smtClean="0">
                <a:cs typeface="B Titr" panose="00000700000000000000" pitchFamily="2" charset="-78"/>
              </a:rPr>
              <a:t>AG</a:t>
            </a:r>
            <a:endParaRPr lang="fa-IR" b="1" dirty="0" smtClean="0">
              <a:cs typeface="B Titr" panose="00000700000000000000" pitchFamily="2" charset="-78"/>
            </a:endParaRPr>
          </a:p>
          <a:p>
            <a:pPr algn="l">
              <a:buFontTx/>
              <a:buChar char="•"/>
            </a:pPr>
            <a:r>
              <a:rPr lang="en-US" b="1" dirty="0" smtClean="0">
                <a:cs typeface="B Titr" panose="00000700000000000000" pitchFamily="2" charset="-78"/>
              </a:rPr>
              <a:t>PaO</a:t>
            </a:r>
            <a:r>
              <a:rPr lang="en-US" b="1" baseline="-25000" dirty="0" smtClean="0">
                <a:cs typeface="B Titr" panose="00000700000000000000" pitchFamily="2" charset="-78"/>
              </a:rPr>
              <a:t>2</a:t>
            </a:r>
            <a:r>
              <a:rPr lang="en-US" b="1" dirty="0" smtClean="0">
                <a:cs typeface="B Titr" panose="00000700000000000000" pitchFamily="2" charset="-78"/>
              </a:rPr>
              <a:t> [oxygen tension]</a:t>
            </a:r>
          </a:p>
          <a:p>
            <a:pPr algn="l">
              <a:buFontTx/>
              <a:buChar char="•"/>
            </a:pPr>
            <a:r>
              <a:rPr lang="en-US" b="1" dirty="0" smtClean="0">
                <a:cs typeface="B Titr" panose="00000700000000000000" pitchFamily="2" charset="-78"/>
              </a:rPr>
              <a:t>SatO</a:t>
            </a:r>
            <a:r>
              <a:rPr lang="en-US" b="1" baseline="-25000" dirty="0" smtClean="0">
                <a:cs typeface="B Titr" panose="00000700000000000000" pitchFamily="2" charset="-78"/>
              </a:rPr>
              <a:t>2</a:t>
            </a:r>
            <a:r>
              <a:rPr lang="en-US" b="1" dirty="0" smtClean="0">
                <a:cs typeface="B Titr" panose="00000700000000000000" pitchFamily="2" charset="-78"/>
              </a:rPr>
              <a:t> [oxygen saturation]</a:t>
            </a:r>
          </a:p>
          <a:p>
            <a:pPr algn="l">
              <a:buFontTx/>
              <a:buChar char="•"/>
            </a:pPr>
            <a:endParaRPr lang="en-US" b="1" dirty="0" smtClean="0">
              <a:cs typeface="B Titr" panose="00000700000000000000" pitchFamily="2" charset="-78"/>
            </a:endParaRPr>
          </a:p>
          <a:p>
            <a:pPr algn="l">
              <a:buFontTx/>
              <a:buChar char="•"/>
            </a:pPr>
            <a:endParaRPr lang="fa-IR" b="1" dirty="0" smtClean="0"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650631" y="1331552"/>
            <a:ext cx="73782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fa-IR" altLang="en-US" sz="2800" dirty="0">
                <a:solidFill>
                  <a:srgbClr val="C00000"/>
                </a:solidFill>
                <a:cs typeface="B Titr" pitchFamily="2" charset="-78"/>
              </a:rPr>
              <a:t>نحوه اندازه گیری گازهای خون شریانی توسط دستگاه:</a:t>
            </a: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966861" y="2105162"/>
            <a:ext cx="7444154" cy="443198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200000"/>
              </a:lnSpc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* دستگاه </a:t>
            </a:r>
            <a:r>
              <a:rPr lang="en-US" sz="2400" b="1" dirty="0" smtClean="0">
                <a:latin typeface="Book Antiqua" pitchFamily="18" charset="0"/>
                <a:cs typeface="B Titr" pitchFamily="2" charset="-78"/>
              </a:rPr>
              <a:t>ABG</a:t>
            </a: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فقط سه متغیر را با الکترود مخصوص به خود اندازه گیری می کند:</a:t>
            </a:r>
          </a:p>
          <a:p>
            <a:pPr algn="r" rtl="1" eaLnBrk="1" hangingPunct="1">
              <a:lnSpc>
                <a:spcPct val="200000"/>
              </a:lnSpc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PH, PaCO2, PaO2</a:t>
            </a:r>
            <a:r>
              <a:rPr lang="fa-IR" sz="24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 و بعضي الكتروليت ها </a:t>
            </a:r>
            <a:r>
              <a:rPr lang="en-US" sz="24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(Na, </a:t>
            </a:r>
            <a:r>
              <a:rPr lang="en-US" sz="2400" b="1" dirty="0" err="1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Ca</a:t>
            </a:r>
            <a:r>
              <a:rPr lang="en-US" sz="24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, K, …) </a:t>
            </a:r>
            <a:endParaRPr lang="fa-IR" sz="2400" b="1" dirty="0" smtClean="0">
              <a:solidFill>
                <a:srgbClr val="C00000"/>
              </a:solidFill>
              <a:latin typeface="Book Antiqua" pitchFamily="18" charset="0"/>
              <a:cs typeface="B Titr" pitchFamily="2" charset="-78"/>
            </a:endParaRPr>
          </a:p>
          <a:p>
            <a:pPr algn="r" rtl="1" eaLnBrk="1" hangingPunct="1">
              <a:lnSpc>
                <a:spcPct val="200000"/>
              </a:lnSpc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* متغیرهای دیگر همگی توسط دستگاه محاسبه می شوند نه اندازه گیری</a:t>
            </a:r>
          </a:p>
          <a:p>
            <a:pPr algn="r" rtl="1" eaLnBrk="1" hangingPunct="1">
              <a:lnSpc>
                <a:spcPct val="200000"/>
              </a:lnSpc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Book Antiqua" pitchFamily="18" charset="0"/>
                <a:cs typeface="B Titr" pitchFamily="2" charset="-78"/>
              </a:rPr>
              <a:t>HCO3, SaO2, BE</a:t>
            </a:r>
            <a:endParaRPr lang="fa-IR" sz="2400" b="1" dirty="0" smtClean="0">
              <a:solidFill>
                <a:srgbClr val="0000FF"/>
              </a:solidFill>
              <a:latin typeface="Book Antiqua" pitchFamily="18" charset="0"/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45660" y="1261637"/>
            <a:ext cx="8370905" cy="2800767"/>
          </a:xfrm>
          <a:prstGeom prst="rect">
            <a:avLst/>
          </a:prstGeom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1" eaLnBrk="1" hangingPunct="1">
              <a:lnSpc>
                <a:spcPct val="200000"/>
              </a:lnSpc>
              <a:defRPr/>
            </a:pPr>
            <a:r>
              <a:rPr lang="fa-IR" sz="28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چگونگی اطمینان از محاسبه صحیح دستگاه </a:t>
            </a:r>
            <a:r>
              <a:rPr lang="en-US" sz="28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ABG</a:t>
            </a:r>
            <a:r>
              <a:rPr lang="fa-IR" sz="28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:</a:t>
            </a:r>
          </a:p>
          <a:p>
            <a:pPr algn="ctr" rtl="1" eaLnBrk="1" hangingPunct="1">
              <a:lnSpc>
                <a:spcPct val="200000"/>
              </a:lnSpc>
              <a:defRPr/>
            </a:pPr>
            <a:r>
              <a:rPr lang="fa-IR" sz="2800" b="1" dirty="0" smtClean="0">
                <a:solidFill>
                  <a:srgbClr val="0000FF"/>
                </a:solidFill>
                <a:latin typeface="Book Antiqua" pitchFamily="18" charset="0"/>
                <a:cs typeface="B Titr" pitchFamily="2" charset="-78"/>
              </a:rPr>
              <a:t>بایستی دو طرف معادله تقریبا ً با هم برابر باشد</a:t>
            </a:r>
          </a:p>
          <a:p>
            <a:pPr algn="ctr" rtl="1" eaLnBrk="1" hangingPunct="1">
              <a:lnSpc>
                <a:spcPct val="200000"/>
              </a:lnSpc>
              <a:defRPr/>
            </a:pPr>
            <a:r>
              <a:rPr lang="fa-IR" sz="3200" b="1" dirty="0" smtClean="0">
                <a:latin typeface="Book Antiqua" pitchFamily="18" charset="0"/>
                <a:cs typeface="B Titr" pitchFamily="2" charset="-78"/>
              </a:rPr>
              <a:t>80 - دو رقم سمت راست </a:t>
            </a:r>
            <a:r>
              <a:rPr lang="en-US" sz="3200" b="1" dirty="0" smtClean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3200" b="1" dirty="0" smtClean="0">
                <a:latin typeface="Book Antiqua" pitchFamily="18" charset="0"/>
                <a:cs typeface="B Titr" pitchFamily="2" charset="-78"/>
              </a:rPr>
              <a:t> =  </a:t>
            </a:r>
            <a:r>
              <a:rPr lang="en-US" sz="3200" b="1" dirty="0" smtClean="0">
                <a:latin typeface="Book Antiqua" pitchFamily="18" charset="0"/>
                <a:cs typeface="B Titr" pitchFamily="2" charset="-78"/>
              </a:rPr>
              <a:t>24</a:t>
            </a:r>
            <a:r>
              <a:rPr lang="en-US" sz="3200" b="1" dirty="0">
                <a:latin typeface="Book Antiqua" pitchFamily="18" charset="0"/>
                <a:cs typeface="B Titr" pitchFamily="2" charset="-78"/>
                <a:sym typeface="Wingdings 2" pitchFamily="18" charset="2"/>
              </a:rPr>
              <a:t> PCO2/HCO3</a:t>
            </a:r>
            <a:endParaRPr lang="fa-IR" sz="3200" b="1" dirty="0" smtClean="0">
              <a:latin typeface="Book Antiqua" pitchFamily="18" charset="0"/>
              <a:cs typeface="B Titr" pitchFamily="2" charset="-78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71554"/>
            <a:ext cx="3696789" cy="258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b="1" dirty="0" smtClean="0"/>
              <a:t>PH</a:t>
            </a:r>
            <a:endParaRPr lang="en-US" altLang="en-US" sz="36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610600" cy="4114800"/>
          </a:xfrm>
        </p:spPr>
        <p:txBody>
          <a:bodyPr>
            <a:normAutofit/>
          </a:bodyPr>
          <a:lstStyle/>
          <a:p>
            <a:pPr lvl="1" algn="r" rtl="1">
              <a:lnSpc>
                <a:spcPct val="200000"/>
              </a:lnSpc>
            </a:pPr>
            <a:r>
              <a:rPr lang="fa-IR" altLang="en-US" sz="3600" dirty="0" smtClean="0">
                <a:cs typeface="B Nazanin" panose="00000400000000000000" pitchFamily="2" charset="-78"/>
              </a:rPr>
              <a:t>مقادیر طبیعی  </a:t>
            </a:r>
            <a:r>
              <a:rPr lang="en-US" altLang="en-US" sz="3600" b="1" dirty="0" smtClean="0">
                <a:cs typeface="B Nazanin" panose="00000400000000000000" pitchFamily="2" charset="-78"/>
              </a:rPr>
              <a:t>7.35 </a:t>
            </a:r>
            <a:r>
              <a:rPr lang="en-US" altLang="en-US" sz="3600" b="1" dirty="0">
                <a:cs typeface="B Nazanin" panose="00000400000000000000" pitchFamily="2" charset="-78"/>
              </a:rPr>
              <a:t>- </a:t>
            </a:r>
            <a:r>
              <a:rPr lang="en-US" altLang="en-US" sz="3600" b="1" dirty="0" smtClean="0">
                <a:cs typeface="B Nazanin" panose="00000400000000000000" pitchFamily="2" charset="-78"/>
              </a:rPr>
              <a:t>7.45</a:t>
            </a:r>
          </a:p>
          <a:p>
            <a:pPr lvl="1" algn="r" rtl="1">
              <a:lnSpc>
                <a:spcPct val="200000"/>
              </a:lnSpc>
            </a:pPr>
            <a:r>
              <a:rPr lang="fa-IR" altLang="en-US" sz="3600" dirty="0" smtClean="0">
                <a:cs typeface="B Nazanin" panose="00000400000000000000" pitchFamily="2" charset="-78"/>
              </a:rPr>
              <a:t>اسیدوز</a:t>
            </a:r>
            <a:r>
              <a:rPr lang="en-US" altLang="en-US" sz="3600" dirty="0" smtClean="0">
                <a:cs typeface="B Nazanin" panose="00000400000000000000" pitchFamily="2" charset="-78"/>
              </a:rPr>
              <a:t> pH </a:t>
            </a:r>
            <a:r>
              <a:rPr lang="fa-IR" altLang="en-US" sz="3600" dirty="0" smtClean="0">
                <a:cs typeface="B Nazanin" panose="00000400000000000000" pitchFamily="2" charset="-78"/>
              </a:rPr>
              <a:t>کمتر از</a:t>
            </a:r>
            <a:r>
              <a:rPr lang="en-US" altLang="en-US" sz="3600" dirty="0" smtClean="0">
                <a:cs typeface="B Nazanin" panose="00000400000000000000" pitchFamily="2" charset="-78"/>
              </a:rPr>
              <a:t>7.35</a:t>
            </a:r>
          </a:p>
          <a:p>
            <a:pPr lvl="1" algn="r" rtl="1">
              <a:lnSpc>
                <a:spcPct val="200000"/>
              </a:lnSpc>
            </a:pPr>
            <a:r>
              <a:rPr lang="fa-IR" altLang="en-US" sz="3600" dirty="0" smtClean="0">
                <a:cs typeface="B Nazanin" panose="00000400000000000000" pitchFamily="2" charset="-78"/>
              </a:rPr>
              <a:t>آلکالوز</a:t>
            </a:r>
            <a:r>
              <a:rPr lang="en-US" altLang="en-US" sz="3600" dirty="0" smtClean="0">
                <a:cs typeface="B Nazanin" panose="00000400000000000000" pitchFamily="2" charset="-78"/>
              </a:rPr>
              <a:t>pH</a:t>
            </a:r>
            <a:r>
              <a:rPr lang="fa-IR" altLang="en-US" sz="3600" dirty="0" smtClean="0">
                <a:cs typeface="B Nazanin" panose="00000400000000000000" pitchFamily="2" charset="-78"/>
              </a:rPr>
              <a:t> بیشتر از </a:t>
            </a:r>
            <a:r>
              <a:rPr lang="en-US" altLang="en-US" sz="3600" dirty="0" smtClean="0">
                <a:cs typeface="B Nazanin" panose="00000400000000000000" pitchFamily="2" charset="-78"/>
              </a:rPr>
              <a:t>7.45</a:t>
            </a:r>
            <a:endParaRPr lang="en-US" altLang="en-US" sz="3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53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51" y="449262"/>
            <a:ext cx="8834907" cy="611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Box 3"/>
          <p:cNvSpPr txBox="1">
            <a:spLocks noChangeArrowheads="1"/>
          </p:cNvSpPr>
          <p:nvPr/>
        </p:nvSpPr>
        <p:spPr bwMode="auto">
          <a:xfrm>
            <a:off x="3090930" y="1232818"/>
            <a:ext cx="540986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>
              <a:lnSpc>
                <a:spcPct val="250000"/>
              </a:lnSpc>
            </a:pPr>
            <a:r>
              <a:rPr lang="fa-IR" altLang="en-US" sz="2800" b="1" dirty="0">
                <a:solidFill>
                  <a:srgbClr val="FF0000"/>
                </a:solidFill>
                <a:latin typeface="Comic Sans MS" pitchFamily="66" charset="0"/>
                <a:cs typeface="B Titr" pitchFamily="2" charset="-78"/>
              </a:rPr>
              <a:t>موارد خطر زا و قابل توجه:</a:t>
            </a:r>
          </a:p>
          <a:p>
            <a:pPr algn="r" rtl="1" eaLnBrk="1" hangingPunct="1">
              <a:lnSpc>
                <a:spcPct val="250000"/>
              </a:lnSpc>
            </a:pPr>
            <a:r>
              <a:rPr lang="en-US" altLang="en-US" sz="2800" b="1" dirty="0">
                <a:latin typeface="Comic Sans MS" pitchFamily="66" charset="0"/>
                <a:cs typeface="B Titr" pitchFamily="2" charset="-78"/>
              </a:rPr>
              <a:t> =7.2&gt;PH&gt;7.55  </a:t>
            </a:r>
            <a:r>
              <a:rPr lang="fa-IR" altLang="en-US" sz="2000" b="1" dirty="0">
                <a:solidFill>
                  <a:srgbClr val="0000FF"/>
                </a:solidFill>
                <a:latin typeface="Comic Sans MS" pitchFamily="66" charset="0"/>
                <a:cs typeface="B Titr" pitchFamily="2" charset="-78"/>
              </a:rPr>
              <a:t>اختلال در عملكرد </a:t>
            </a:r>
            <a:r>
              <a:rPr lang="fa-IR" altLang="en-US" sz="2000" b="1" dirty="0" smtClean="0">
                <a:solidFill>
                  <a:srgbClr val="0000FF"/>
                </a:solidFill>
                <a:latin typeface="Comic Sans MS" pitchFamily="66" charset="0"/>
                <a:cs typeface="B Titr" pitchFamily="2" charset="-78"/>
              </a:rPr>
              <a:t>سلول</a:t>
            </a:r>
          </a:p>
          <a:p>
            <a:pPr algn="r" rtl="1" eaLnBrk="1" hangingPunct="1">
              <a:lnSpc>
                <a:spcPct val="250000"/>
              </a:lnSpc>
            </a:pPr>
            <a:r>
              <a:rPr lang="en-US" altLang="en-US" sz="2800" b="1" dirty="0" smtClean="0">
                <a:latin typeface="Comic Sans MS" pitchFamily="66" charset="0"/>
                <a:cs typeface="B Titr" pitchFamily="2" charset="-78"/>
              </a:rPr>
              <a:t>6.8&gt;PH&gt;7.8 </a:t>
            </a:r>
            <a:r>
              <a:rPr lang="fa-IR" altLang="en-US" sz="2800" b="1" dirty="0" smtClean="0">
                <a:latin typeface="Comic Sans MS" pitchFamily="66" charset="0"/>
                <a:cs typeface="B Titr" pitchFamily="2" charset="-78"/>
              </a:rPr>
              <a:t>= </a:t>
            </a:r>
            <a:r>
              <a:rPr lang="fa-IR" altLang="en-US" sz="2800" b="1" dirty="0" smtClean="0">
                <a:solidFill>
                  <a:srgbClr val="C00000"/>
                </a:solidFill>
                <a:latin typeface="Comic Sans MS" pitchFamily="66" charset="0"/>
                <a:cs typeface="B Titr" pitchFamily="2" charset="-78"/>
              </a:rPr>
              <a:t>مرگ</a:t>
            </a:r>
            <a:endParaRPr lang="fa-IR" altLang="en-US" sz="2800" b="1" dirty="0">
              <a:solidFill>
                <a:srgbClr val="C00000"/>
              </a:solidFill>
              <a:latin typeface="Comic Sans MS" pitchFamily="66" charset="0"/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658" y="284272"/>
            <a:ext cx="6798734" cy="1303867"/>
          </a:xfrm>
        </p:spPr>
        <p:txBody>
          <a:bodyPr/>
          <a:lstStyle/>
          <a:p>
            <a:pPr rtl="1" eaLnBrk="1" hangingPunct="1"/>
            <a:r>
              <a:rPr lang="fa-IR" dirty="0" smtClean="0">
                <a:latin typeface="Chalkboard" pitchFamily="8" charset="0"/>
              </a:rPr>
              <a:t>چرا </a:t>
            </a:r>
            <a:r>
              <a:rPr lang="en-US" dirty="0" smtClean="0">
                <a:latin typeface="Chalkboard" pitchFamily="8" charset="0"/>
              </a:rPr>
              <a:t>ABG</a:t>
            </a:r>
            <a:r>
              <a:rPr lang="fa-IR" dirty="0" smtClean="0">
                <a:latin typeface="Chalkboard" pitchFamily="8" charset="0"/>
              </a:rPr>
              <a:t> می گیریم؟</a:t>
            </a:r>
            <a:endParaRPr lang="en-US" dirty="0" smtClean="0">
              <a:latin typeface="Chalkboard" pitchFamily="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27278" y="2052253"/>
            <a:ext cx="7602114" cy="3444997"/>
          </a:xfrm>
        </p:spPr>
        <p:txBody>
          <a:bodyPr>
            <a:noAutofit/>
          </a:bodyPr>
          <a:lstStyle/>
          <a:p>
            <a:pPr algn="r" rtl="1" eaLnBrk="1" hangingPunct="1">
              <a:lnSpc>
                <a:spcPct val="200000"/>
              </a:lnSpc>
            </a:pPr>
            <a:r>
              <a:rPr lang="fa-IR" sz="2000" b="1" dirty="0" smtClean="0">
                <a:latin typeface="Chalkboard" pitchFamily="8" charset="0"/>
                <a:cs typeface="B Nazanin" panose="00000400000000000000" pitchFamily="2" charset="-78"/>
              </a:rPr>
              <a:t>کمک به تشخیص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fa-IR" sz="2000" b="1" dirty="0" smtClean="0">
                <a:latin typeface="Chalkboard" pitchFamily="8" charset="0"/>
                <a:cs typeface="B Nazanin" panose="00000400000000000000" pitchFamily="2" charset="-78"/>
              </a:rPr>
              <a:t>کمک به برنامه درمان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fa-IR" sz="2000" b="1" dirty="0" smtClean="0">
                <a:latin typeface="Chalkboard" pitchFamily="8" charset="0"/>
                <a:cs typeface="B Nazanin" panose="00000400000000000000" pitchFamily="2" charset="-78"/>
              </a:rPr>
              <a:t>کمک به مدیریت تهویه مکانیکی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fa-IR" sz="2000" b="1" dirty="0" smtClean="0">
                <a:latin typeface="Chalkboard" pitchFamily="8" charset="0"/>
                <a:cs typeface="B Nazanin" panose="00000400000000000000" pitchFamily="2" charset="-78"/>
              </a:rPr>
              <a:t>کنترل بهترین عملکرد دارو ها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fa-IR" sz="2000" b="1" dirty="0" smtClean="0">
                <a:latin typeface="Chalkboard" pitchFamily="8" charset="0"/>
                <a:cs typeface="B Nazanin" panose="00000400000000000000" pitchFamily="2" charset="-78"/>
              </a:rPr>
              <a:t>وضعیت اسید-باز ممکن است منجر به تغییر الکترولیت ها به محدوده بحرانی گردد</a:t>
            </a:r>
            <a:r>
              <a:rPr lang="en-US" sz="2000" b="1" dirty="0" smtClean="0">
                <a:latin typeface="Chalkboard" pitchFamily="8" charset="0"/>
                <a:cs typeface="B Nazanin" panose="00000400000000000000" pitchFamily="2" charset="-78"/>
              </a:rPr>
              <a:t> </a:t>
            </a:r>
          </a:p>
          <a:p>
            <a:pPr algn="r" rtl="1" eaLnBrk="1" hangingPunct="1">
              <a:lnSpc>
                <a:spcPct val="90000"/>
              </a:lnSpc>
            </a:pPr>
            <a:endParaRPr lang="en-US" sz="2000" b="1" dirty="0" smtClean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59971"/>
            <a:ext cx="8856133" cy="98213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33CC"/>
                </a:solidFill>
              </a:rPr>
              <a:t>PaCO2:</a:t>
            </a:r>
            <a:r>
              <a:rPr lang="en-US" altLang="en-US" dirty="0"/>
              <a:t> partial arterial pressure of carbon dioxide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6933" y="2743200"/>
            <a:ext cx="9144000" cy="4114800"/>
          </a:xfrm>
        </p:spPr>
        <p:txBody>
          <a:bodyPr>
            <a:noAutofit/>
          </a:bodyPr>
          <a:lstStyle/>
          <a:p>
            <a:pPr lvl="1">
              <a:lnSpc>
                <a:spcPct val="250000"/>
              </a:lnSpc>
            </a:pPr>
            <a:r>
              <a:rPr lang="fa-IR" altLang="en-US" sz="2800" dirty="0" smtClean="0"/>
              <a:t>نرمال: </a:t>
            </a:r>
            <a:r>
              <a:rPr lang="en-US" altLang="en-US" sz="2800" dirty="0" smtClean="0">
                <a:solidFill>
                  <a:srgbClr val="FF00FF"/>
                </a:solidFill>
              </a:rPr>
              <a:t>35 </a:t>
            </a:r>
            <a:r>
              <a:rPr lang="en-US" altLang="en-US" sz="2800" dirty="0">
                <a:solidFill>
                  <a:srgbClr val="FF00FF"/>
                </a:solidFill>
              </a:rPr>
              <a:t>- 45 mm Hg</a:t>
            </a:r>
            <a:endParaRPr lang="en-US" altLang="en-US" sz="2800" dirty="0">
              <a:solidFill>
                <a:srgbClr val="09067E"/>
              </a:solidFill>
            </a:endParaRPr>
          </a:p>
          <a:p>
            <a:pPr lvl="1">
              <a:lnSpc>
                <a:spcPct val="250000"/>
              </a:lnSpc>
            </a:pPr>
            <a:r>
              <a:rPr lang="en-US" altLang="en-US" sz="2800" dirty="0" smtClean="0"/>
              <a:t>&gt; </a:t>
            </a:r>
            <a:r>
              <a:rPr lang="en-US" altLang="en-US" sz="2800" dirty="0"/>
              <a:t>45 mm Hg </a:t>
            </a:r>
            <a:r>
              <a:rPr lang="fa-IR" altLang="en-US" sz="2800" dirty="0" smtClean="0"/>
              <a:t>     اسیدوز تنفسی</a:t>
            </a:r>
            <a:endParaRPr lang="en-US" altLang="en-US" sz="2800" dirty="0"/>
          </a:p>
          <a:p>
            <a:pPr lvl="1">
              <a:lnSpc>
                <a:spcPct val="250000"/>
              </a:lnSpc>
            </a:pPr>
            <a:r>
              <a:rPr lang="fa-IR" altLang="en-US" sz="2800" dirty="0" smtClean="0"/>
              <a:t> </a:t>
            </a:r>
            <a:r>
              <a:rPr lang="en-US" altLang="en-US" sz="2800" dirty="0" smtClean="0"/>
              <a:t>&lt; </a:t>
            </a:r>
            <a:r>
              <a:rPr lang="en-US" altLang="en-US" sz="2800" dirty="0"/>
              <a:t>35 mm Hg </a:t>
            </a:r>
            <a:r>
              <a:rPr lang="fa-IR" altLang="en-US" sz="2800" dirty="0" smtClean="0"/>
              <a:t>   آلکالوز تنفسی </a:t>
            </a:r>
            <a:endParaRPr lang="en-US" altLang="en-US" sz="2800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219200" y="457200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40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79547" y="1168038"/>
            <a:ext cx="1967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C00000"/>
                </a:solidFill>
                <a:latin typeface="Book Antiqua" pitchFamily="18" charset="0"/>
                <a:ea typeface="+mj-ea"/>
                <a:cs typeface="Times New Roman" pitchFamily="18" charset="0"/>
              </a:rPr>
              <a:t>HCO3 -</a:t>
            </a:r>
            <a:endParaRPr lang="en-US" sz="1800" kern="0" dirty="0">
              <a:solidFill>
                <a:srgbClr val="C00000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797" y="2038350"/>
            <a:ext cx="7444154" cy="4819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73050" indent="-273050" algn="r" defTabSz="914400" rtl="1" eaLnBrk="1" hangingPunct="1">
              <a:lnSpc>
                <a:spcPct val="200000"/>
              </a:lnSpc>
              <a:spcBef>
                <a:spcPct val="20000"/>
              </a:spcBef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بیانگر میزان  یون  بیکربنات خون است.</a:t>
            </a:r>
          </a:p>
          <a:p>
            <a:pPr marL="273050" indent="-273050" algn="r" defTabSz="914400" rtl="1" eaLnBrk="1" hangingPunct="1">
              <a:lnSpc>
                <a:spcPct val="200000"/>
              </a:lnSpc>
              <a:spcBef>
                <a:spcPct val="20000"/>
              </a:spcBef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میزان طبیعی آن</a:t>
            </a:r>
            <a:r>
              <a:rPr lang="en-US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22-26mEq/lit </a:t>
            </a: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 است.</a:t>
            </a:r>
          </a:p>
          <a:p>
            <a:pPr marL="273050" indent="-273050" algn="r" defTabSz="914400" rtl="1" eaLnBrk="1" hangingPunct="1">
              <a:lnSpc>
                <a:spcPct val="200000"/>
              </a:lnSpc>
              <a:spcBef>
                <a:spcPct val="20000"/>
              </a:spcBef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بیش از  26</a:t>
            </a:r>
            <a:r>
              <a:rPr lang="en-US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 </a:t>
            </a: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آلکالوزمتابولیک (آلکالمی </a:t>
            </a:r>
            <a:r>
              <a:rPr lang="fa-IR" sz="2400" b="1" dirty="0" smtClean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)</a:t>
            </a:r>
          </a:p>
          <a:p>
            <a:pPr marL="273050" indent="-273050" algn="r" defTabSz="914400" rtl="1" eaLnBrk="1" hangingPunct="1">
              <a:lnSpc>
                <a:spcPct val="200000"/>
              </a:lnSpc>
              <a:spcBef>
                <a:spcPct val="20000"/>
              </a:spcBef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fa-IR" sz="2400" b="1" dirty="0" smtClean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 کمتراز22 </a:t>
            </a: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اسیدوزمتابولیک</a:t>
            </a:r>
          </a:p>
          <a:p>
            <a:pPr marL="273050" indent="-273050" algn="r" defTabSz="914400" rtl="1" eaLnBrk="1" hangingPunct="1">
              <a:lnSpc>
                <a:spcPct val="200000"/>
              </a:lnSpc>
              <a:spcBef>
                <a:spcPct val="20000"/>
              </a:spcBef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باید توجه داشت که هر</a:t>
            </a:r>
            <a:r>
              <a:rPr lang="en-US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 10mEq/lit</a:t>
            </a: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تغییر </a:t>
            </a:r>
            <a:r>
              <a:rPr lang="en-US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HCO3-</a:t>
            </a: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سبب تغییردر</a:t>
            </a:r>
            <a:r>
              <a:rPr lang="en-US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 pH</a:t>
            </a: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به میزان </a:t>
            </a:r>
            <a:r>
              <a:rPr lang="en-US" sz="2400" b="1" dirty="0" smtClean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 0.15</a:t>
            </a:r>
            <a:r>
              <a:rPr lang="fa-IR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می شود</a:t>
            </a:r>
            <a:r>
              <a:rPr lang="en-US" sz="2400" b="1" dirty="0">
                <a:solidFill>
                  <a:prstClr val="black"/>
                </a:solidFill>
                <a:latin typeface="Book Antiqua" pitchFamily="18" charset="0"/>
                <a:cs typeface="B Titr" pitchFamily="2" charset="-7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565815" y="1987460"/>
            <a:ext cx="7436651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eaLnBrk="1" hangingPunct="1">
              <a:defRPr/>
            </a:pPr>
            <a:r>
              <a:rPr lang="en-US" sz="3600" b="1" dirty="0">
                <a:latin typeface="Comic Sans MS" pitchFamily="66" charset="0"/>
              </a:rPr>
              <a:t>[H</a:t>
            </a:r>
            <a:r>
              <a:rPr lang="en-US" sz="2800" b="1" dirty="0">
                <a:latin typeface="Comic Sans MS" pitchFamily="66" charset="0"/>
              </a:rPr>
              <a:t>+</a:t>
            </a:r>
            <a:r>
              <a:rPr lang="en-US" sz="3600" b="1" dirty="0">
                <a:latin typeface="Comic Sans MS" pitchFamily="66" charset="0"/>
              </a:rPr>
              <a:t>] = 24 x (PCO2 / [HCO3 </a:t>
            </a:r>
            <a:r>
              <a:rPr lang="en-US" sz="2800" b="1" dirty="0">
                <a:latin typeface="Comic Sans MS" pitchFamily="66" charset="0"/>
              </a:rPr>
              <a:t>-</a:t>
            </a:r>
            <a:r>
              <a:rPr lang="en-US" sz="3600" b="1" dirty="0">
                <a:latin typeface="Comic Sans MS" pitchFamily="66" charset="0"/>
              </a:rPr>
              <a:t>] )</a:t>
            </a:r>
            <a:endParaRPr lang="fa-IR" sz="3200" b="1" dirty="0">
              <a:latin typeface="Comic Sans MS" pitchFamily="66" charset="0"/>
            </a:endParaRP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289832" y="1120140"/>
            <a:ext cx="638028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fa-IR" altLang="en-US" sz="3600" dirty="0">
                <a:solidFill>
                  <a:srgbClr val="C00000"/>
                </a:solidFill>
                <a:cs typeface="B Titr" pitchFamily="2" charset="-78"/>
              </a:rPr>
              <a:t>معادله </a:t>
            </a:r>
            <a:r>
              <a:rPr lang="fa-IR" altLang="en-US" sz="3600" dirty="0" smtClean="0">
                <a:solidFill>
                  <a:srgbClr val="C00000"/>
                </a:solidFill>
                <a:cs typeface="B Titr" pitchFamily="2" charset="-78"/>
              </a:rPr>
              <a:t>هاندرسن-هاسلباخ</a:t>
            </a:r>
            <a:endParaRPr lang="fa-IR" altLang="en-US" sz="3600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943283" y="2924945"/>
            <a:ext cx="7253654" cy="378565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50000"/>
              </a:lnSpc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غلظت يون هيدروژن </a:t>
            </a:r>
            <a:r>
              <a:rPr lang="en-US" sz="2400" b="1" dirty="0" smtClean="0">
                <a:latin typeface="Book Antiqua" pitchFamily="18" charset="0"/>
                <a:cs typeface="B Titr" pitchFamily="2" charset="-78"/>
              </a:rPr>
              <a:t>(H)</a:t>
            </a: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در مايع خارج سلولي تحت تاثير تعادل بين يون </a:t>
            </a:r>
            <a:r>
              <a:rPr lang="en-US" sz="2400" b="1" dirty="0" smtClean="0">
                <a:latin typeface="Book Antiqua" pitchFamily="18" charset="0"/>
                <a:cs typeface="B Titr" pitchFamily="2" charset="-78"/>
              </a:rPr>
              <a:t>PCO2</a:t>
            </a: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و غلظت يون </a:t>
            </a:r>
            <a:r>
              <a:rPr lang="en-US" sz="2400" b="1" dirty="0" smtClean="0">
                <a:latin typeface="Book Antiqua" pitchFamily="18" charset="0"/>
                <a:cs typeface="B Titr" pitchFamily="2" charset="-78"/>
              </a:rPr>
              <a:t>HCO3</a:t>
            </a: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مي باشد. بنابراين اختلالات اوليه اسيد و باز بر مبناي تغيير غلظت اين يون ها در مايع خارج سلولي مي باشند.</a:t>
            </a:r>
          </a:p>
        </p:txBody>
      </p:sp>
    </p:spTree>
    <p:extLst>
      <p:ext uri="{BB962C8B-B14F-4D97-AF65-F5344CB8AC3E}">
        <p14:creationId xmlns:p14="http://schemas.microsoft.com/office/powerpoint/2010/main" val="23822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3"/>
          <p:cNvSpPr txBox="1">
            <a:spLocks noChangeArrowheads="1"/>
          </p:cNvSpPr>
          <p:nvPr/>
        </p:nvSpPr>
        <p:spPr bwMode="auto">
          <a:xfrm>
            <a:off x="2005860" y="1264240"/>
            <a:ext cx="525047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fa-IR" altLang="en-US" sz="3200" dirty="0">
                <a:solidFill>
                  <a:srgbClr val="C00000"/>
                </a:solidFill>
                <a:cs typeface="B Titr" pitchFamily="2" charset="-78"/>
              </a:rPr>
              <a:t>مراحل تفسیر گازهای خون شریانی</a:t>
            </a: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909019" y="2221150"/>
            <a:ext cx="7444154" cy="393954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بررسی بیمار از نظر هیپوکسمی (ارزیابی </a:t>
            </a:r>
            <a:r>
              <a:rPr lang="en-US" sz="2000" b="1" dirty="0" smtClean="0">
                <a:latin typeface="Book Antiqua" pitchFamily="18" charset="0"/>
                <a:cs typeface="B Titr" pitchFamily="2" charset="-78"/>
              </a:rPr>
              <a:t>PaO2 </a:t>
            </a: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و </a:t>
            </a:r>
            <a:r>
              <a:rPr lang="en-US" sz="2000" b="1" dirty="0" smtClean="0">
                <a:latin typeface="Book Antiqua" pitchFamily="18" charset="0"/>
                <a:cs typeface="B Titr" pitchFamily="2" charset="-78"/>
              </a:rPr>
              <a:t>SaO2</a:t>
            </a: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)</a:t>
            </a:r>
          </a:p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بررسی تعادل اسید و باز (ارزیابی </a:t>
            </a:r>
            <a:r>
              <a:rPr lang="en-US" sz="2000" b="1" dirty="0" smtClean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)</a:t>
            </a:r>
          </a:p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بررسی وضعیت ریوی بیمار (ارزیابی </a:t>
            </a:r>
            <a:r>
              <a:rPr lang="en-US" sz="2000" b="1" dirty="0" smtClean="0">
                <a:latin typeface="Book Antiqua" pitchFamily="18" charset="0"/>
                <a:cs typeface="B Titr" pitchFamily="2" charset="-78"/>
              </a:rPr>
              <a:t>PaCO2</a:t>
            </a: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)</a:t>
            </a:r>
          </a:p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بررسی وضعیت متابولیک بیمار (ارزیابی </a:t>
            </a:r>
            <a:r>
              <a:rPr lang="en-US" sz="2000" b="1" dirty="0" smtClean="0">
                <a:latin typeface="Book Antiqua" pitchFamily="18" charset="0"/>
                <a:cs typeface="B Titr" pitchFamily="2" charset="-78"/>
              </a:rPr>
              <a:t>HCO3</a:t>
            </a: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)</a:t>
            </a:r>
          </a:p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در صورت وجود اختلال یا جبران، مشخص نمودن اختلال اولیه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7.62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/>
              <a:t>30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36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آلکالمی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نرمال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0" y="5511799"/>
            <a:ext cx="4513762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12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7.15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 smtClean="0"/>
              <a:t>26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60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اسیدمی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نرمال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0" y="5511799"/>
            <a:ext cx="4513762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12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7.52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 smtClean="0"/>
              <a:t>23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/>
              <a:t>30 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آلکالمی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نرمال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0" y="5511799"/>
            <a:ext cx="4513762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Titr" panose="00000700000000000000" pitchFamily="2" charset="-78"/>
              </a:rPr>
              <a:t>آلکالوز تنفسی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12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965915" y="2302739"/>
            <a:ext cx="7360841" cy="3046988"/>
          </a:xfrm>
          <a:prstGeom prst="rect">
            <a:avLst/>
          </a:prstGeom>
          <a:ln>
            <a:solidFill>
              <a:srgbClr val="92D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تلاش بدن برای حفظ همئوستاز </a:t>
            </a:r>
          </a:p>
          <a:p>
            <a:pPr algn="just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پاسخ هاي جبراني با كنترل نسبت </a:t>
            </a:r>
            <a:r>
              <a:rPr lang="en-US" sz="2400" b="1" dirty="0" smtClean="0">
                <a:latin typeface="Book Antiqua" pitchFamily="18" charset="0"/>
                <a:cs typeface="B Titr" pitchFamily="2" charset="-78"/>
              </a:rPr>
              <a:t>PCO2/HCO3</a:t>
            </a: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عمل مي كنند.</a:t>
            </a:r>
          </a:p>
          <a:p>
            <a:pPr algn="just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پاسخ هاي جبراني اختلال اوليه اسيد و باز را تصحيح نمي كنند اين واكنش ها تغييرات </a:t>
            </a:r>
            <a:r>
              <a:rPr lang="en-US" sz="2400" b="1" dirty="0" smtClean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را محدود اما از آن پيشگيري نمي كنند.</a:t>
            </a:r>
          </a:p>
        </p:txBody>
      </p:sp>
      <p:pic>
        <p:nvPicPr>
          <p:cNvPr id="4301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7404" y="1173265"/>
            <a:ext cx="1565031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1"/>
          <p:cNvSpPr>
            <a:spLocks noChangeArrowheads="1"/>
          </p:cNvSpPr>
          <p:nvPr/>
        </p:nvSpPr>
        <p:spPr bwMode="auto">
          <a:xfrm>
            <a:off x="5583619" y="546964"/>
            <a:ext cx="19621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 eaLnBrk="1" hangingPunct="1">
              <a:lnSpc>
                <a:spcPct val="300000"/>
              </a:lnSpc>
            </a:pPr>
            <a:r>
              <a:rPr lang="fa-IR" altLang="en-US" sz="36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نكته: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546" y="256351"/>
            <a:ext cx="6798734" cy="1303867"/>
          </a:xfrm>
        </p:spPr>
        <p:txBody>
          <a:bodyPr/>
          <a:lstStyle/>
          <a:p>
            <a:r>
              <a:rPr lang="fa-IR" dirty="0" smtClean="0"/>
              <a:t>قانون جبران</a:t>
            </a:r>
            <a:endParaRPr lang="fa-IR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27949" y="2821578"/>
            <a:ext cx="3627331" cy="953587"/>
            <a:chOff x="2146662" y="2982685"/>
            <a:chExt cx="3091543" cy="949234"/>
          </a:xfrm>
        </p:grpSpPr>
        <p:sp>
          <p:nvSpPr>
            <p:cNvPr id="4" name="Rounded Rectangle 3"/>
            <p:cNvSpPr/>
            <p:nvPr/>
          </p:nvSpPr>
          <p:spPr>
            <a:xfrm>
              <a:off x="4323805" y="3017519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200" dirty="0" smtClean="0">
                  <a:cs typeface="B Titr" panose="00000700000000000000" pitchFamily="2" charset="-78"/>
                </a:rPr>
                <a:t>اسیدوز</a:t>
              </a:r>
              <a:endParaRPr lang="fa-IR" sz="2200" dirty="0">
                <a:cs typeface="B Titr" panose="00000700000000000000" pitchFamily="2" charset="-78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146662" y="2982685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B Titr" panose="00000700000000000000" pitchFamily="2" charset="-78"/>
                </a:rPr>
                <a:t>آلکالوز</a:t>
              </a:r>
              <a:endParaRPr lang="fa-IR" sz="2000" dirty="0">
                <a:cs typeface="B Titr" panose="00000700000000000000" pitchFamily="2" charset="-7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148149" y="3331030"/>
              <a:ext cx="1049382" cy="248194"/>
              <a:chOff x="2235055" y="3225219"/>
              <a:chExt cx="1962476" cy="488987"/>
            </a:xfrm>
          </p:grpSpPr>
          <p:sp>
            <p:nvSpPr>
              <p:cNvPr id="14" name="Down Arrow 13"/>
              <p:cNvSpPr/>
              <p:nvPr/>
            </p:nvSpPr>
            <p:spPr>
              <a:xfrm rot="16200000">
                <a:off x="3466011" y="2982686"/>
                <a:ext cx="484632" cy="97840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15" name="Down Arrow 14"/>
              <p:cNvSpPr/>
              <p:nvPr/>
            </p:nvSpPr>
            <p:spPr>
              <a:xfrm rot="5400000">
                <a:off x="2481943" y="2978331"/>
                <a:ext cx="484632" cy="97840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19" name="Content Placeholder 18"/>
          <p:cNvGrpSpPr>
            <a:grpSpLocks noGrp="1"/>
          </p:cNvGrpSpPr>
          <p:nvPr/>
        </p:nvGrpSpPr>
        <p:grpSpPr>
          <a:xfrm>
            <a:off x="4327949" y="4362994"/>
            <a:ext cx="3679582" cy="927463"/>
            <a:chOff x="2134817" y="2982685"/>
            <a:chExt cx="3103388" cy="949234"/>
          </a:xfrm>
        </p:grpSpPr>
        <p:sp>
          <p:nvSpPr>
            <p:cNvPr id="20" name="Rounded Rectangle 19"/>
            <p:cNvSpPr/>
            <p:nvPr/>
          </p:nvSpPr>
          <p:spPr>
            <a:xfrm>
              <a:off x="4323805" y="3017519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B Titr" panose="00000700000000000000" pitchFamily="2" charset="-78"/>
                </a:rPr>
                <a:t>تنفسی</a:t>
              </a:r>
              <a:endParaRPr lang="fa-IR" sz="2000" dirty="0">
                <a:cs typeface="B Titr" panose="00000700000000000000" pitchFamily="2" charset="-78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134817" y="2982685"/>
              <a:ext cx="926246" cy="9143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B Titr" panose="00000700000000000000" pitchFamily="2" charset="-78"/>
                </a:rPr>
                <a:t>متابولیک</a:t>
              </a:r>
              <a:endParaRPr lang="fa-IR" sz="2000" dirty="0">
                <a:cs typeface="B Titr" panose="00000700000000000000" pitchFamily="2" charset="-78"/>
              </a:endParaRPr>
            </a:p>
          </p:txBody>
        </p:sp>
        <p:grpSp>
          <p:nvGrpSpPr>
            <p:cNvPr id="22" name="Group 15"/>
            <p:cNvGrpSpPr/>
            <p:nvPr/>
          </p:nvGrpSpPr>
          <p:grpSpPr>
            <a:xfrm>
              <a:off x="3148150" y="3331030"/>
              <a:ext cx="1049383" cy="248194"/>
              <a:chOff x="2235055" y="3225219"/>
              <a:chExt cx="1962476" cy="488987"/>
            </a:xfrm>
          </p:grpSpPr>
          <p:sp>
            <p:nvSpPr>
              <p:cNvPr id="23" name="Down Arrow 22"/>
              <p:cNvSpPr/>
              <p:nvPr/>
            </p:nvSpPr>
            <p:spPr>
              <a:xfrm rot="16200000">
                <a:off x="3466011" y="2982686"/>
                <a:ext cx="484632" cy="97840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4" name="Down Arrow 23"/>
              <p:cNvSpPr/>
              <p:nvPr/>
            </p:nvSpPr>
            <p:spPr>
              <a:xfrm rot="5400000">
                <a:off x="2481943" y="2978331"/>
                <a:ext cx="484632" cy="97840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52696" y="2692400"/>
            <a:ext cx="3255674" cy="1078412"/>
            <a:chOff x="2146662" y="2982685"/>
            <a:chExt cx="3091543" cy="949234"/>
          </a:xfrm>
        </p:grpSpPr>
        <p:sp>
          <p:nvSpPr>
            <p:cNvPr id="26" name="Rounded Rectangle 25"/>
            <p:cNvSpPr/>
            <p:nvPr/>
          </p:nvSpPr>
          <p:spPr>
            <a:xfrm>
              <a:off x="4158342" y="3017519"/>
              <a:ext cx="107986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B Titr" panose="00000700000000000000" pitchFamily="2" charset="-78"/>
                </a:rPr>
                <a:t>اسیدوز متابولیک</a:t>
              </a:r>
              <a:endParaRPr lang="fa-IR" sz="2000" dirty="0">
                <a:cs typeface="B Titr" panose="00000700000000000000" pitchFamily="2" charset="-78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146662" y="2982685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B Titr" panose="00000700000000000000" pitchFamily="2" charset="-78"/>
                </a:rPr>
                <a:t>آلکالوز تنفسی</a:t>
              </a:r>
              <a:endParaRPr lang="fa-IR" sz="2000" dirty="0">
                <a:cs typeface="B Titr" panose="00000700000000000000" pitchFamily="2" charset="-78"/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 rot="5400000">
              <a:off x="3482690" y="3205496"/>
              <a:ext cx="245984" cy="5231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4455" y="4311540"/>
            <a:ext cx="3199278" cy="944881"/>
            <a:chOff x="2146662" y="2982685"/>
            <a:chExt cx="3091543" cy="949234"/>
          </a:xfrm>
        </p:grpSpPr>
        <p:sp>
          <p:nvSpPr>
            <p:cNvPr id="32" name="Rounded Rectangle 31"/>
            <p:cNvSpPr/>
            <p:nvPr/>
          </p:nvSpPr>
          <p:spPr>
            <a:xfrm>
              <a:off x="4158342" y="3017519"/>
              <a:ext cx="1079863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B Titr" panose="00000700000000000000" pitchFamily="2" charset="-78"/>
                </a:rPr>
                <a:t>اسیدوز تنفسی</a:t>
              </a:r>
              <a:endParaRPr lang="fa-IR" sz="2000" dirty="0">
                <a:cs typeface="B Titr" panose="00000700000000000000" pitchFamily="2" charset="-78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146662" y="2982685"/>
              <a:ext cx="1036322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B Titr" panose="00000700000000000000" pitchFamily="2" charset="-78"/>
                </a:rPr>
                <a:t>آلکالوز متابولیک</a:t>
              </a:r>
              <a:endParaRPr lang="fa-IR" sz="2000" dirty="0">
                <a:cs typeface="B Titr" panose="00000700000000000000" pitchFamily="2" charset="-78"/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 rot="5400000">
              <a:off x="3482690" y="3205496"/>
              <a:ext cx="245984" cy="5231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191924" y="1629536"/>
            <a:ext cx="3462867" cy="1032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cs typeface="B Titr" panose="00000700000000000000" pitchFamily="2" charset="-78"/>
              </a:rPr>
              <a:t>هدف: نرمال کردن </a:t>
            </a:r>
            <a:r>
              <a:rPr lang="en-US" sz="2800" dirty="0" smtClean="0">
                <a:cs typeface="B Titr" panose="00000700000000000000" pitchFamily="2" charset="-78"/>
              </a:rPr>
              <a:t>PH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7.58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/>
              <a:t>30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50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آلکالمی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جبران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737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آلکالوز متابولیک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>
                <a:cs typeface="B Titr" panose="00000700000000000000" pitchFamily="2" charset="-78"/>
              </a:rPr>
              <a:t>اسیدوز تنفسی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14675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نسبی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4571" y="1227910"/>
            <a:ext cx="1436915" cy="49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7.40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912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gasly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295400"/>
            <a:ext cx="3276600" cy="2784475"/>
          </a:xfrm>
          <a:noFill/>
        </p:spPr>
      </p:pic>
      <p:pic>
        <p:nvPicPr>
          <p:cNvPr id="10243" name="Picture 4" descr="mv-stick-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95800" y="3352800"/>
            <a:ext cx="3733800" cy="2987675"/>
          </a:xfrm>
          <a:noFill/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5257800" y="1143000"/>
            <a:ext cx="304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a-IR" sz="4800" dirty="0" smtClean="0">
                <a:latin typeface="Comic Sans MS" pitchFamily="66" charset="0"/>
                <a:cs typeface="B Titr" pitchFamily="2" charset="-78"/>
              </a:rPr>
              <a:t>گرفتن نمونه خون شریانی</a:t>
            </a:r>
            <a:endParaRPr lang="en-US" sz="4800" dirty="0">
              <a:latin typeface="Comic Sans MS" pitchFamily="66" charset="0"/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7.36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 smtClean="0"/>
              <a:t>19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28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نرمال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جبران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737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اسیدوز متابولیک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آلکالوز تنفسی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14675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کامل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4571" y="1227910"/>
            <a:ext cx="1436915" cy="49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7.40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3290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7.28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 smtClean="0"/>
              <a:t>16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29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اسیدمی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جبران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737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اسیدوز متابولیک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آلکالوز تنفسی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14675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نسبی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4571" y="1227910"/>
            <a:ext cx="1436915" cy="49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7.40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2950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7.58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/>
              <a:t>30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50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آلکالمی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جبران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737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آلکالوز متابولیک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>
                <a:cs typeface="B Titr" panose="00000700000000000000" pitchFamily="2" charset="-78"/>
              </a:rPr>
              <a:t>اسیدوز تنفسی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14675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نسبی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4571" y="1227910"/>
            <a:ext cx="1436915" cy="49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7.40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515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7.44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 smtClean="0"/>
              <a:t>31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53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آلکالمی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جبران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737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آلکالوز متابولیک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>
                <a:cs typeface="B Titr" panose="00000700000000000000" pitchFamily="2" charset="-78"/>
              </a:rPr>
              <a:t>اسیدوز تنفسی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14675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کامل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4571" y="1227910"/>
            <a:ext cx="1436915" cy="49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7.40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12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7.38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/>
              <a:t>30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50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نرمال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جبران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737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اسیدوز تنفسی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" y="5511799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آلکالوز متابولیک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14675" y="5511799"/>
            <a:ext cx="16383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کامل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4571" y="1227910"/>
            <a:ext cx="1436915" cy="49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7.40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4588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7.62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/>
              <a:t>30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29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آلکالمی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آلکالوز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0" y="5511799"/>
            <a:ext cx="4513762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اختلال ترکیبی آلکالوزی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458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/>
          <a:lstStyle/>
          <a:p>
            <a:pPr algn="l" rtl="0">
              <a:lnSpc>
                <a:spcPct val="300000"/>
              </a:lnSpc>
            </a:pPr>
            <a:r>
              <a:rPr lang="en-US" altLang="en-US" dirty="0"/>
              <a:t>pH	</a:t>
            </a:r>
            <a:r>
              <a:rPr lang="en-US" altLang="en-US" dirty="0" smtClean="0"/>
              <a:t>7.15</a:t>
            </a:r>
            <a:r>
              <a:rPr lang="en-US" altLang="en-US" dirty="0"/>
              <a:t>	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	</a:t>
            </a:r>
            <a:r>
              <a:rPr lang="en-US" altLang="en-US" dirty="0" smtClean="0"/>
              <a:t>16 </a:t>
            </a:r>
            <a:r>
              <a:rPr lang="en-US" altLang="en-US" dirty="0" err="1"/>
              <a:t>mmol</a:t>
            </a:r>
            <a:r>
              <a:rPr lang="en-US" altLang="en-US" dirty="0"/>
              <a:t>/L</a:t>
            </a:r>
          </a:p>
          <a:p>
            <a:pPr algn="l" rtl="0">
              <a:lnSpc>
                <a:spcPct val="300000"/>
              </a:lnSpc>
            </a:pPr>
            <a:r>
              <a:rPr lang="en-US" altLang="en-US" dirty="0"/>
              <a:t>PCO</a:t>
            </a:r>
            <a:r>
              <a:rPr lang="en-US" altLang="en-US" baseline="-25000" dirty="0"/>
              <a:t>2	</a:t>
            </a:r>
            <a:r>
              <a:rPr lang="en-US" altLang="en-US" dirty="0" smtClean="0"/>
              <a:t>60 </a:t>
            </a:r>
            <a:r>
              <a:rPr lang="en-US" altLang="en-US" dirty="0"/>
              <a:t>mmHg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29000" y="2000250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اسیدمی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2600" y="3165475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متابولیک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2600" y="4338637"/>
            <a:ext cx="3251200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اسیدوز تنفسی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0" y="5511799"/>
            <a:ext cx="4513762" cy="44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اختلال ترکیبی اسیدوزی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82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1295797" y="629324"/>
            <a:ext cx="7177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/>
            <a:r>
              <a:rPr lang="fa-IR" altLang="en-US" sz="3200" dirty="0">
                <a:solidFill>
                  <a:srgbClr val="C00000"/>
                </a:solidFill>
                <a:cs typeface="B Titr" pitchFamily="2" charset="-78"/>
              </a:rPr>
              <a:t>مکانیسم های جبرانی در اختلالات اسید و باز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8828" y="1612408"/>
            <a:ext cx="8174327" cy="452437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fa-IR" sz="2400" dirty="0" smtClean="0">
                <a:solidFill>
                  <a:srgbClr val="C00000"/>
                </a:solidFill>
                <a:cs typeface="B Titr" pitchFamily="2" charset="-78"/>
              </a:rPr>
              <a:t>اسیدوز متابولیک </a:t>
            </a:r>
            <a:r>
              <a:rPr lang="fa-IR" sz="2400" dirty="0" smtClean="0">
                <a:cs typeface="B Titr" pitchFamily="2" charset="-78"/>
              </a:rPr>
              <a:t>(افزایش تهویه)</a:t>
            </a:r>
          </a:p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fa-IR" sz="2400" dirty="0" smtClean="0">
                <a:solidFill>
                  <a:srgbClr val="C00000"/>
                </a:solidFill>
                <a:cs typeface="B Titr" pitchFamily="2" charset="-78"/>
              </a:rPr>
              <a:t>آلکالوز متابولیک </a:t>
            </a:r>
            <a:r>
              <a:rPr lang="fa-IR" sz="2400" dirty="0" smtClean="0">
                <a:cs typeface="B Titr" pitchFamily="2" charset="-78"/>
              </a:rPr>
              <a:t>(کاهش تهویه)</a:t>
            </a:r>
          </a:p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fa-IR" sz="2400" dirty="0" smtClean="0">
                <a:solidFill>
                  <a:srgbClr val="C00000"/>
                </a:solidFill>
                <a:cs typeface="B Titr" pitchFamily="2" charset="-78"/>
              </a:rPr>
              <a:t>اسیدوز تنفسی </a:t>
            </a:r>
            <a:r>
              <a:rPr lang="fa-IR" sz="2400" dirty="0" smtClean="0">
                <a:cs typeface="B Titr" pitchFamily="2" charset="-78"/>
              </a:rPr>
              <a:t>(افزایش بازجذب بیکربنات در توبول های پروگزیمال و افزایش دفع یون هیدروژن در توبول های دیستال کلیوی)</a:t>
            </a:r>
          </a:p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fa-IR" sz="2400" dirty="0" smtClean="0">
                <a:solidFill>
                  <a:srgbClr val="C00000"/>
                </a:solidFill>
                <a:cs typeface="B Titr" pitchFamily="2" charset="-78"/>
              </a:rPr>
              <a:t>آلکالوز تنفسی</a:t>
            </a:r>
            <a:r>
              <a:rPr lang="fa-IR" sz="2400" dirty="0" smtClean="0">
                <a:cs typeface="B Titr" pitchFamily="2" charset="-78"/>
              </a:rPr>
              <a:t>(</a:t>
            </a:r>
            <a:r>
              <a:rPr lang="fa-IR" sz="2400" dirty="0" smtClean="0">
                <a:solidFill>
                  <a:srgbClr val="000000"/>
                </a:solidFill>
                <a:cs typeface="B Titr" pitchFamily="2" charset="-78"/>
              </a:rPr>
              <a:t>کاهش بازجذب بیکربنات در توبول های پروگزیمال و کاهش دفع یون هیدروژن در توبول های دیستال کلیوی)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06758" y="326266"/>
            <a:ext cx="8458200" cy="62188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spcBef>
                <a:spcPct val="50000"/>
              </a:spcBef>
            </a:pPr>
            <a:r>
              <a:rPr lang="fa-IR" sz="3400" b="1" dirty="0">
                <a:solidFill>
                  <a:srgbClr val="E93150"/>
                </a:solidFill>
                <a:latin typeface="Comic Sans MS" pitchFamily="66" charset="0"/>
                <a:cs typeface="B Titr" panose="00000700000000000000" pitchFamily="2" charset="-78"/>
              </a:rPr>
              <a:t> مکانیزمهای تنظیم اسید و باز بدن 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  <a:buFontTx/>
              <a:buChar char="•"/>
            </a:pPr>
            <a:r>
              <a:rPr lang="fa-IR" sz="3400" b="1" dirty="0">
                <a:latin typeface="Comic Sans MS" pitchFamily="66" charset="0"/>
                <a:cs typeface="B Titr" panose="00000700000000000000" pitchFamily="2" charset="-78"/>
              </a:rPr>
              <a:t>  </a:t>
            </a:r>
            <a:r>
              <a:rPr lang="en-US" sz="3400" b="1" dirty="0">
                <a:latin typeface="Comic Sans MS" pitchFamily="66" charset="0"/>
                <a:cs typeface="B Titr" panose="00000700000000000000" pitchFamily="2" charset="-78"/>
              </a:rPr>
              <a:t>Buffer System 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  <a:buFontTx/>
              <a:buChar char="•"/>
            </a:pPr>
            <a:r>
              <a:rPr lang="en-US" sz="3400" b="1" dirty="0">
                <a:latin typeface="Comic Sans MS" pitchFamily="66" charset="0"/>
                <a:cs typeface="B Titr" panose="00000700000000000000" pitchFamily="2" charset="-78"/>
              </a:rPr>
              <a:t>  Respiratory System  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  <a:buFontTx/>
              <a:buChar char="•"/>
            </a:pPr>
            <a:r>
              <a:rPr lang="en-US" sz="3400" b="1" dirty="0">
                <a:latin typeface="Comic Sans MS" pitchFamily="66" charset="0"/>
                <a:cs typeface="B Titr" panose="00000700000000000000" pitchFamily="2" charset="-78"/>
              </a:rPr>
              <a:t> Renal System  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</a:pPr>
            <a:endParaRPr lang="en-US" sz="3400" b="1" dirty="0">
              <a:latin typeface="Comic Sans MS" pitchFamily="66" charset="0"/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458200" cy="5478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2500" b="1" dirty="0">
                <a:solidFill>
                  <a:srgbClr val="E93150"/>
                </a:solidFill>
                <a:latin typeface="Comic Sans MS" pitchFamily="66" charset="0"/>
                <a:cs typeface="B Nazanin" panose="00000400000000000000" pitchFamily="2" charset="-78"/>
              </a:rPr>
              <a:t> سیستم بافر : 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سریعترین پاسخ در مقابل تغییرات </a:t>
            </a:r>
            <a:r>
              <a:rPr lang="en-US" sz="2500" b="1" dirty="0">
                <a:latin typeface="Comic Sans MS" pitchFamily="66" charset="0"/>
                <a:cs typeface="B Nazanin" panose="00000400000000000000" pitchFamily="2" charset="-78"/>
              </a:rPr>
              <a:t>PH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حداکثر کارائی : 4-3 ساعت </a:t>
            </a:r>
          </a:p>
          <a:p>
            <a:pPr algn="r" rtl="1">
              <a:spcBef>
                <a:spcPct val="50000"/>
              </a:spcBef>
            </a:pPr>
            <a:r>
              <a:rPr lang="fa-IR" sz="2500" b="1" dirty="0">
                <a:solidFill>
                  <a:srgbClr val="E93150"/>
                </a:solidFill>
                <a:latin typeface="Comic Sans MS" pitchFamily="66" charset="0"/>
                <a:cs typeface="B Nazanin" panose="00000400000000000000" pitchFamily="2" charset="-78"/>
              </a:rPr>
              <a:t> اجزا سیستم بافر : 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en-US" sz="2500" b="1" dirty="0">
                <a:latin typeface="Comic Sans MS" pitchFamily="66" charset="0"/>
                <a:cs typeface="B Nazanin" panose="00000400000000000000" pitchFamily="2" charset="-78"/>
              </a:rPr>
              <a:t>  </a:t>
            </a:r>
            <a:r>
              <a:rPr lang="fa-IR" sz="2500" b="1" dirty="0">
                <a:solidFill>
                  <a:srgbClr val="CC00FF"/>
                </a:solidFill>
                <a:latin typeface="Comic Sans MS" pitchFamily="66" charset="0"/>
                <a:cs typeface="B Nazanin" panose="00000400000000000000" pitchFamily="2" charset="-78"/>
              </a:rPr>
              <a:t>جز اسیدی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: قادر به آزاد سازی یونهای </a:t>
            </a:r>
            <a:r>
              <a:rPr lang="en-US" sz="2500" b="1" dirty="0">
                <a:latin typeface="Comic Sans MS" pitchFamily="66" charset="0"/>
                <a:cs typeface="B Nazanin" panose="00000400000000000000" pitchFamily="2" charset="-78"/>
              </a:rPr>
              <a:t>H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جهت پیشگیری از ا </a:t>
            </a:r>
            <a:r>
              <a:rPr lang="fa-IR" sz="2500" b="1" dirty="0" smtClean="0">
                <a:latin typeface="Comic Sans MS" pitchFamily="66" charset="0"/>
                <a:cs typeface="B Nazanin" panose="00000400000000000000" pitchFamily="2" charset="-78"/>
              </a:rPr>
              <a:t>فزایش 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سریع    </a:t>
            </a:r>
            <a:r>
              <a:rPr lang="en-US" sz="2500" b="1" dirty="0">
                <a:latin typeface="Comic Sans MS" pitchFamily="66" charset="0"/>
                <a:cs typeface="B Nazanin" panose="00000400000000000000" pitchFamily="2" charset="-78"/>
              </a:rPr>
              <a:t>PH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پلاسما ست . </a:t>
            </a:r>
          </a:p>
          <a:p>
            <a:pPr algn="r" rtl="1">
              <a:spcBef>
                <a:spcPct val="50000"/>
              </a:spcBef>
            </a:pP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     </a:t>
            </a:r>
            <a:r>
              <a:rPr lang="fa-IR" sz="2500" b="1" dirty="0">
                <a:solidFill>
                  <a:srgbClr val="0000FF"/>
                </a:solidFill>
                <a:latin typeface="Comic Sans MS" pitchFamily="66" charset="0"/>
                <a:cs typeface="B Nazanin" panose="00000400000000000000" pitchFamily="2" charset="-78"/>
              </a:rPr>
              <a:t>باز ضعیف + آب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B Nazanin" panose="00000400000000000000" pitchFamily="2" charset="-78"/>
                <a:sym typeface="Wingdings" pitchFamily="2" charset="2"/>
              </a:rPr>
              <a:t></a:t>
            </a:r>
            <a:r>
              <a:rPr lang="fa-IR" sz="2500" b="1" dirty="0">
                <a:solidFill>
                  <a:srgbClr val="0000FF"/>
                </a:solidFill>
                <a:latin typeface="Comic Sans MS" pitchFamily="66" charset="0"/>
                <a:cs typeface="B Nazanin" panose="00000400000000000000" pitchFamily="2" charset="-78"/>
                <a:sym typeface="Wingdings" pitchFamily="2" charset="2"/>
              </a:rPr>
              <a:t> جز اسیدی بافر + باز قوی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  <a:sym typeface="Wingdings" pitchFamily="2" charset="2"/>
              </a:rPr>
              <a:t> 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</a:t>
            </a:r>
            <a:r>
              <a:rPr lang="fa-IR" sz="2500" b="1" dirty="0">
                <a:solidFill>
                  <a:srgbClr val="CC00FF"/>
                </a:solidFill>
                <a:latin typeface="Comic Sans MS" pitchFamily="66" charset="0"/>
                <a:cs typeface="B Nazanin" panose="00000400000000000000" pitchFamily="2" charset="-78"/>
              </a:rPr>
              <a:t>جز نمکی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: قادر به برداشت یونهای</a:t>
            </a:r>
            <a:r>
              <a:rPr lang="en-US" sz="2500" b="1" dirty="0">
                <a:latin typeface="Comic Sans MS" pitchFamily="66" charset="0"/>
                <a:cs typeface="B Nazanin" panose="00000400000000000000" pitchFamily="2" charset="-78"/>
              </a:rPr>
              <a:t>H 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جهت پیشگیری ازکاهش سریع </a:t>
            </a:r>
          </a:p>
          <a:p>
            <a:pPr algn="r" rtl="1">
              <a:spcBef>
                <a:spcPct val="50000"/>
              </a:spcBef>
            </a:pPr>
            <a:r>
              <a:rPr lang="en-US" sz="2500" b="1" dirty="0">
                <a:latin typeface="Comic Sans MS" pitchFamily="66" charset="0"/>
                <a:cs typeface="B Nazanin" panose="00000400000000000000" pitchFamily="2" charset="-78"/>
              </a:rPr>
              <a:t>PH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پلاسماست . </a:t>
            </a:r>
          </a:p>
          <a:p>
            <a:pPr algn="r" rtl="1">
              <a:spcBef>
                <a:spcPct val="50000"/>
              </a:spcBef>
            </a:pP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</a:rPr>
              <a:t>       </a:t>
            </a:r>
            <a:r>
              <a:rPr lang="fa-IR" sz="2500" b="1" dirty="0">
                <a:solidFill>
                  <a:srgbClr val="0000FF"/>
                </a:solidFill>
                <a:latin typeface="Comic Sans MS" pitchFamily="66" charset="0"/>
                <a:cs typeface="B Nazanin" panose="00000400000000000000" pitchFamily="2" charset="-78"/>
              </a:rPr>
              <a:t>اسید ضعیف + نمک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B Nazanin" panose="00000400000000000000" pitchFamily="2" charset="-78"/>
                <a:sym typeface="Wingdings" pitchFamily="2" charset="2"/>
              </a:rPr>
              <a:t></a:t>
            </a:r>
            <a:r>
              <a:rPr lang="fa-IR" sz="2500" b="1" dirty="0">
                <a:solidFill>
                  <a:srgbClr val="0000FF"/>
                </a:solidFill>
                <a:latin typeface="Comic Sans MS" pitchFamily="66" charset="0"/>
                <a:cs typeface="B Nazanin" panose="00000400000000000000" pitchFamily="2" charset="-78"/>
                <a:sym typeface="Wingdings" pitchFamily="2" charset="2"/>
              </a:rPr>
              <a:t> جز نمکی بافر + اسید قوی</a:t>
            </a:r>
            <a:r>
              <a:rPr lang="fa-IR" sz="2500" b="1" dirty="0">
                <a:latin typeface="Comic Sans MS" pitchFamily="66" charset="0"/>
                <a:cs typeface="B Nazanin" panose="00000400000000000000" pitchFamily="2" charset="-78"/>
                <a:sym typeface="Wingdings" pitchFamily="2" charset="2"/>
              </a:rPr>
              <a:t> </a:t>
            </a:r>
            <a:endParaRPr lang="en-US" sz="2500" b="1" dirty="0">
              <a:latin typeface="Comic Sans MS" pitchFamily="66" charset="0"/>
              <a:cs typeface="B Nazanin" panose="00000400000000000000" pitchFamily="2" charset="-78"/>
            </a:endParaRPr>
          </a:p>
        </p:txBody>
      </p:sp>
      <p:sp>
        <p:nvSpPr>
          <p:cNvPr id="23555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187BAB-3698-4969-A218-33AC40AC5020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39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" y="778737"/>
            <a:ext cx="86528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>
              <a:lnSpc>
                <a:spcPct val="200000"/>
              </a:lnSpc>
            </a:pPr>
            <a:r>
              <a:rPr lang="fa-IR" altLang="en-US" sz="24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محل های نمونه </a:t>
            </a:r>
            <a:r>
              <a:rPr lang="fa-IR" altLang="en-US" sz="24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گیری </a:t>
            </a:r>
            <a:r>
              <a:rPr lang="en-US" altLang="en-US" sz="2400" b="1" dirty="0" smtClean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ABG</a:t>
            </a:r>
            <a:endParaRPr lang="fa-IR" altLang="en-US" sz="2400" b="1" dirty="0">
              <a:latin typeface="Book Antiqua" pitchFamily="18" charset="0"/>
              <a:cs typeface="B Titr" pitchFamily="2" charset="-78"/>
            </a:endParaRPr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75261" y="1527175"/>
            <a:ext cx="6541477" cy="5330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94952" y="398172"/>
            <a:ext cx="8382000" cy="83206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spcBef>
                <a:spcPct val="50000"/>
              </a:spcBef>
            </a:pPr>
            <a:r>
              <a:rPr lang="fa-IR" sz="3200" b="1" dirty="0">
                <a:solidFill>
                  <a:srgbClr val="FF0066"/>
                </a:solidFill>
                <a:latin typeface="Comic Sans MS" pitchFamily="66" charset="0"/>
                <a:cs typeface="B Titr" pitchFamily="2" charset="-78"/>
              </a:rPr>
              <a:t>بافرهای موجود در بدن : 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</a:pPr>
            <a:r>
              <a:rPr lang="fa-IR" sz="3200" b="1" dirty="0">
                <a:latin typeface="Comic Sans MS" pitchFamily="66" charset="0"/>
                <a:cs typeface="B Titr" pitchFamily="2" charset="-78"/>
              </a:rPr>
              <a:t>1- اسید کربنیک / بیکربنات در </a:t>
            </a:r>
            <a:r>
              <a:rPr lang="en-US" sz="3200" b="1" dirty="0">
                <a:latin typeface="Comic Sans MS" pitchFamily="66" charset="0"/>
                <a:cs typeface="B Titr" pitchFamily="2" charset="-78"/>
              </a:rPr>
              <a:t>ECF </a:t>
            </a:r>
            <a:endParaRPr lang="fa-IR" sz="3200" b="1" dirty="0">
              <a:latin typeface="Comic Sans MS" pitchFamily="66" charset="0"/>
              <a:cs typeface="B Titr" pitchFamily="2" charset="-78"/>
            </a:endParaRPr>
          </a:p>
          <a:p>
            <a:pPr algn="r" rtl="1">
              <a:lnSpc>
                <a:spcPct val="200000"/>
              </a:lnSpc>
              <a:spcBef>
                <a:spcPct val="50000"/>
              </a:spcBef>
            </a:pPr>
            <a:r>
              <a:rPr lang="fa-IR" sz="3200" b="1" dirty="0">
                <a:latin typeface="Comic Sans MS" pitchFamily="66" charset="0"/>
                <a:cs typeface="B Titr" pitchFamily="2" charset="-78"/>
              </a:rPr>
              <a:t>2- هموگلوبین داخل گلبولهای قرمز 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</a:pPr>
            <a:r>
              <a:rPr lang="fa-IR" sz="3200" b="1" dirty="0">
                <a:latin typeface="Comic Sans MS" pitchFamily="66" charset="0"/>
                <a:cs typeface="B Titr" pitchFamily="2" charset="-78"/>
              </a:rPr>
              <a:t>3- فسفات داخل سلولی و توبول های ادراری 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</a:pPr>
            <a:r>
              <a:rPr lang="fa-IR" sz="3200" b="1" dirty="0">
                <a:latin typeface="Comic Sans MS" pitchFamily="66" charset="0"/>
                <a:cs typeface="B Titr" pitchFamily="2" charset="-78"/>
              </a:rPr>
              <a:t>4- پروتئین های  پلاسما و داخل سلولی</a:t>
            </a:r>
          </a:p>
          <a:p>
            <a:pPr algn="r" rtl="1">
              <a:lnSpc>
                <a:spcPct val="200000"/>
              </a:lnSpc>
              <a:spcBef>
                <a:spcPct val="50000"/>
              </a:spcBef>
            </a:pPr>
            <a:endParaRPr lang="fa-IR" sz="3200" b="1" dirty="0">
              <a:latin typeface="Comic Sans MS" pitchFamily="66" charset="0"/>
              <a:cs typeface="B Titr" pitchFamily="2" charset="-78"/>
            </a:endParaRPr>
          </a:p>
          <a:p>
            <a:pPr algn="r" rtl="1">
              <a:lnSpc>
                <a:spcPct val="200000"/>
              </a:lnSpc>
              <a:spcBef>
                <a:spcPct val="50000"/>
              </a:spcBef>
            </a:pPr>
            <a:endParaRPr lang="en-US" sz="3200" b="1" dirty="0">
              <a:latin typeface="Comic Sans MS" pitchFamily="66" charset="0"/>
              <a:cs typeface="B Titr" pitchFamily="2" charset="-7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D791AB-90CB-4322-A7CF-F8798C677755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81000" y="807677"/>
            <a:ext cx="8458200" cy="54322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200" b="1" dirty="0">
                <a:solidFill>
                  <a:srgbClr val="FF0000"/>
                </a:solidFill>
                <a:latin typeface="Arial" charset="0"/>
                <a:cs typeface="B Nazanin" panose="00000400000000000000" pitchFamily="2" charset="-78"/>
              </a:rPr>
              <a:t>سیستم بافر بیکربنات ( مهمترین بافر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B Nazanin" panose="00000400000000000000" pitchFamily="2" charset="-78"/>
              </a:rPr>
              <a:t>ECF</a:t>
            </a:r>
            <a:r>
              <a:rPr lang="fa-IR" sz="3200" b="1" dirty="0">
                <a:solidFill>
                  <a:srgbClr val="FF0000"/>
                </a:solidFill>
                <a:latin typeface="Arial" charset="0"/>
                <a:cs typeface="B Nazanin" panose="00000400000000000000" pitchFamily="2" charset="-78"/>
              </a:rPr>
              <a:t>)</a:t>
            </a: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3200" b="1" dirty="0">
                <a:solidFill>
                  <a:srgbClr val="0000FF"/>
                </a:solidFill>
                <a:latin typeface="Arial" charset="0"/>
                <a:cs typeface="B Nazanin" panose="00000400000000000000" pitchFamily="2" charset="-78"/>
              </a:rPr>
              <a:t> در هنگام اضافه شدن یک باز قوی به 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  <a:cs typeface="B Nazanin" panose="00000400000000000000" pitchFamily="2" charset="-78"/>
              </a:rPr>
              <a:t>ECF </a:t>
            </a:r>
            <a:r>
              <a:rPr lang="fa-IR" sz="3200" b="1" dirty="0">
                <a:solidFill>
                  <a:srgbClr val="0000FF"/>
                </a:solidFill>
                <a:latin typeface="Arial" charset="0"/>
                <a:cs typeface="B Nazanin" panose="00000400000000000000" pitchFamily="2" charset="-78"/>
              </a:rPr>
              <a:t> </a:t>
            </a:r>
          </a:p>
          <a:p>
            <a:pPr algn="r" rtl="1">
              <a:spcBef>
                <a:spcPct val="50000"/>
              </a:spcBef>
            </a:pPr>
            <a:r>
              <a:rPr lang="en-US" sz="3200" b="1" dirty="0">
                <a:latin typeface="Arial" charset="0"/>
                <a:cs typeface="B Nazanin" panose="00000400000000000000" pitchFamily="2" charset="-78"/>
              </a:rPr>
              <a:t>  H2CO3 + </a:t>
            </a:r>
            <a:r>
              <a:rPr lang="en-US" sz="3200" b="1" dirty="0" err="1">
                <a:latin typeface="Arial" charset="0"/>
                <a:cs typeface="B Nazanin" panose="00000400000000000000" pitchFamily="2" charset="-78"/>
              </a:rPr>
              <a:t>NaOH</a:t>
            </a:r>
            <a:r>
              <a:rPr lang="fa-IR" sz="3200" b="1" dirty="0">
                <a:latin typeface="Arial" charset="0"/>
                <a:cs typeface="B Nazanin" panose="00000400000000000000" pitchFamily="2" charset="-78"/>
              </a:rPr>
              <a:t> </a:t>
            </a:r>
            <a:r>
              <a:rPr lang="en-US" sz="3200" b="1" dirty="0">
                <a:latin typeface="Arial" charset="0"/>
                <a:cs typeface="B Nazanin" panose="00000400000000000000" pitchFamily="2" charset="-78"/>
              </a:rPr>
              <a:t> </a:t>
            </a:r>
            <a:r>
              <a:rPr lang="en-US" sz="3200" b="1" dirty="0">
                <a:latin typeface="Arial" charset="0"/>
                <a:cs typeface="B Nazanin" panose="00000400000000000000" pitchFamily="2" charset="-78"/>
                <a:sym typeface="Wingdings" pitchFamily="2" charset="2"/>
              </a:rPr>
              <a:t> NaHCO3 + H2O </a:t>
            </a:r>
          </a:p>
          <a:p>
            <a:pPr algn="r" rtl="1">
              <a:spcBef>
                <a:spcPct val="50000"/>
              </a:spcBef>
            </a:pPr>
            <a:r>
              <a:rPr lang="fa-IR" sz="2800" b="1" dirty="0">
                <a:latin typeface="Arial" charset="0"/>
                <a:cs typeface="B Nazanin" panose="00000400000000000000" pitchFamily="2" charset="-78"/>
              </a:rPr>
              <a:t>                   آب + بیکربنات سدیم   </a:t>
            </a:r>
            <a:r>
              <a:rPr lang="en-US" sz="2800" b="1" dirty="0">
                <a:latin typeface="Arial" charset="0"/>
                <a:cs typeface="B Nazanin" panose="00000400000000000000" pitchFamily="2" charset="-78"/>
                <a:sym typeface="Wingdings" pitchFamily="2" charset="2"/>
              </a:rPr>
              <a:t></a:t>
            </a:r>
            <a:r>
              <a:rPr lang="fa-IR" sz="2800" b="1" dirty="0">
                <a:latin typeface="Arial" charset="0"/>
                <a:cs typeface="B Nazanin" panose="00000400000000000000" pitchFamily="2" charset="-78"/>
              </a:rPr>
              <a:t>سود سوزآور+ اسید کربنیک</a:t>
            </a:r>
          </a:p>
          <a:p>
            <a:pPr algn="r" rtl="1">
              <a:spcBef>
                <a:spcPct val="50000"/>
              </a:spcBef>
            </a:pPr>
            <a:endParaRPr lang="fa-IR" sz="2800" b="1" dirty="0">
              <a:latin typeface="Arial" charset="0"/>
              <a:cs typeface="B Nazanin" panose="00000400000000000000" pitchFamily="2" charset="-78"/>
            </a:endParaRPr>
          </a:p>
          <a:p>
            <a:pPr algn="r" rtl="1">
              <a:spcBef>
                <a:spcPct val="50000"/>
              </a:spcBef>
              <a:buFontTx/>
              <a:buChar char="•"/>
            </a:pPr>
            <a:r>
              <a:rPr lang="fa-IR" sz="3200" b="1" dirty="0">
                <a:solidFill>
                  <a:srgbClr val="0000FF"/>
                </a:solidFill>
                <a:latin typeface="Arial" charset="0"/>
                <a:cs typeface="B Nazanin" panose="00000400000000000000" pitchFamily="2" charset="-78"/>
              </a:rPr>
              <a:t> در هنگام اضافه شدن یک اسید قوی به 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  <a:cs typeface="B Nazanin" panose="00000400000000000000" pitchFamily="2" charset="-78"/>
              </a:rPr>
              <a:t>ECF</a:t>
            </a:r>
            <a:r>
              <a:rPr lang="fa-IR" sz="3200" b="1" dirty="0">
                <a:solidFill>
                  <a:srgbClr val="0000FF"/>
                </a:solidFill>
                <a:latin typeface="Arial" charset="0"/>
                <a:cs typeface="B Nazanin" panose="00000400000000000000" pitchFamily="2" charset="-78"/>
              </a:rPr>
              <a:t> </a:t>
            </a:r>
          </a:p>
          <a:p>
            <a:pPr algn="r" rtl="1">
              <a:spcBef>
                <a:spcPct val="50000"/>
              </a:spcBef>
            </a:pPr>
            <a:r>
              <a:rPr lang="en-US" sz="3200" b="1" dirty="0">
                <a:latin typeface="Arial" charset="0"/>
                <a:cs typeface="B Nazanin" panose="00000400000000000000" pitchFamily="2" charset="-78"/>
              </a:rPr>
              <a:t>  HCL + NaHCO3 </a:t>
            </a:r>
            <a:r>
              <a:rPr lang="en-US" sz="3200" b="1" dirty="0">
                <a:latin typeface="Arial" charset="0"/>
                <a:cs typeface="B Nazanin" panose="00000400000000000000" pitchFamily="2" charset="-78"/>
                <a:sym typeface="Wingdings" pitchFamily="2" charset="2"/>
              </a:rPr>
              <a:t> </a:t>
            </a:r>
            <a:r>
              <a:rPr lang="en-US" sz="3200" b="1" dirty="0" err="1">
                <a:latin typeface="Arial" charset="0"/>
                <a:cs typeface="B Nazanin" panose="00000400000000000000" pitchFamily="2" charset="-78"/>
                <a:sym typeface="Wingdings" pitchFamily="2" charset="2"/>
              </a:rPr>
              <a:t>NaCL</a:t>
            </a:r>
            <a:r>
              <a:rPr lang="en-US" sz="3200" b="1" dirty="0">
                <a:latin typeface="Arial" charset="0"/>
                <a:cs typeface="B Nazanin" panose="00000400000000000000" pitchFamily="2" charset="-78"/>
                <a:sym typeface="Wingdings" pitchFamily="2" charset="2"/>
              </a:rPr>
              <a:t> + H2CO3</a:t>
            </a:r>
          </a:p>
          <a:p>
            <a:pPr algn="r" rtl="1">
              <a:spcBef>
                <a:spcPct val="50000"/>
              </a:spcBef>
            </a:pPr>
            <a:r>
              <a:rPr lang="fa-IR" sz="2400" b="1" dirty="0">
                <a:latin typeface="Arial" charset="0"/>
                <a:cs typeface="B Nazanin" panose="00000400000000000000" pitchFamily="2" charset="-78"/>
              </a:rPr>
              <a:t>                 (اسید کربنیک )+ (نمک طعام )</a:t>
            </a:r>
            <a:r>
              <a:rPr lang="en-US" sz="2400" b="1" dirty="0">
                <a:latin typeface="Arial" charset="0"/>
                <a:cs typeface="B Nazanin" panose="00000400000000000000" pitchFamily="2" charset="-78"/>
                <a:sym typeface="Wingdings" pitchFamily="2" charset="2"/>
              </a:rPr>
              <a:t></a:t>
            </a:r>
            <a:r>
              <a:rPr lang="fa-IR" sz="2400" b="1" dirty="0">
                <a:latin typeface="Arial" charset="0"/>
                <a:cs typeface="B Nazanin" panose="00000400000000000000" pitchFamily="2" charset="-78"/>
              </a:rPr>
              <a:t>بیکربنات سدیم + اسید  کلریدریک</a:t>
            </a:r>
            <a:endParaRPr lang="en-US" sz="2400" b="1" dirty="0"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2560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CDDFBF-FD35-4CCD-BCF9-A3F344DC15FD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93183" y="525888"/>
            <a:ext cx="8684654" cy="5262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         </a:t>
            </a:r>
            <a:r>
              <a:rPr lang="fa-IR" sz="3600" b="1" dirty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سیستم تنفس </a:t>
            </a:r>
            <a:endParaRPr lang="en-US" sz="3600" b="1" dirty="0">
              <a:solidFill>
                <a:srgbClr val="FF0000"/>
              </a:solidFill>
              <a:latin typeface="Arial" charset="0"/>
              <a:cs typeface="B Titr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 </a:t>
            </a:r>
          </a:p>
          <a:p>
            <a:pPr algn="r" rtl="1">
              <a:spcBef>
                <a:spcPct val="50000"/>
              </a:spcBef>
            </a:pPr>
            <a:r>
              <a:rPr lang="fa-IR" sz="3600" b="1" dirty="0" smtClean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ریه </a:t>
            </a:r>
            <a:r>
              <a:rPr lang="fa-IR" sz="3600" b="1" dirty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ها دافع 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CO2</a:t>
            </a:r>
            <a:r>
              <a:rPr lang="fa-IR" sz="3600" b="1" dirty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  و آب تولید شده </a:t>
            </a:r>
            <a:r>
              <a:rPr lang="fa-IR" sz="3600" b="1" dirty="0" smtClean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توسط</a:t>
            </a:r>
            <a:r>
              <a:rPr lang="en-US" sz="3600" b="1" dirty="0" smtClean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 </a:t>
            </a:r>
            <a:r>
              <a:rPr lang="fa-IR" sz="3600" b="1" dirty="0" smtClean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متابولیسم </a:t>
            </a:r>
            <a:r>
              <a:rPr lang="fa-IR" sz="3600" b="1" dirty="0">
                <a:solidFill>
                  <a:srgbClr val="0000FF"/>
                </a:solidFill>
                <a:latin typeface="Arial" charset="0"/>
                <a:cs typeface="B Titr" pitchFamily="2" charset="-78"/>
              </a:rPr>
              <a:t>سلولی می باشد</a:t>
            </a:r>
            <a:endParaRPr lang="en-US" sz="3600" b="1" dirty="0">
              <a:solidFill>
                <a:srgbClr val="0000FF"/>
              </a:solidFill>
              <a:latin typeface="Arial" charset="0"/>
              <a:cs typeface="B Titr" pitchFamily="2" charset="-78"/>
            </a:endParaRPr>
          </a:p>
          <a:p>
            <a:pPr algn="r" rtl="1">
              <a:spcBef>
                <a:spcPct val="50000"/>
              </a:spcBef>
            </a:pPr>
            <a:endParaRPr lang="fa-IR" sz="3600" b="1" dirty="0">
              <a:solidFill>
                <a:srgbClr val="0000FF"/>
              </a:solidFill>
              <a:latin typeface="Arial" charset="0"/>
              <a:cs typeface="B Titr" pitchFamily="2" charset="-78"/>
            </a:endParaRPr>
          </a:p>
          <a:p>
            <a:pPr algn="l">
              <a:spcBef>
                <a:spcPct val="50000"/>
              </a:spcBef>
            </a:pPr>
            <a:r>
              <a:rPr lang="en-US" sz="3200" b="1" dirty="0">
                <a:latin typeface="Arial" charset="0"/>
                <a:cs typeface="B Titr" pitchFamily="2" charset="-78"/>
              </a:rPr>
              <a:t>  CO2 + H2O </a:t>
            </a:r>
            <a:r>
              <a:rPr lang="en-US" sz="3200" b="1" dirty="0">
                <a:latin typeface="Arial" charset="0"/>
                <a:cs typeface="B Titr" pitchFamily="2" charset="-78"/>
                <a:sym typeface="Wingdings" pitchFamily="2" charset="2"/>
              </a:rPr>
              <a:t> H2CO3  H +</a:t>
            </a:r>
            <a:r>
              <a:rPr lang="fa-IR" sz="3200" b="1" dirty="0">
                <a:latin typeface="Arial" charset="0"/>
                <a:cs typeface="B Titr" pitchFamily="2" charset="-78"/>
                <a:sym typeface="Wingdings" pitchFamily="2" charset="2"/>
              </a:rPr>
              <a:t> </a:t>
            </a:r>
            <a:r>
              <a:rPr lang="en-US" sz="3200" b="1" dirty="0">
                <a:latin typeface="Arial" charset="0"/>
                <a:cs typeface="B Titr" pitchFamily="2" charset="-78"/>
                <a:sym typeface="Wingdings" pitchFamily="2" charset="2"/>
              </a:rPr>
              <a:t>HCO3 </a:t>
            </a:r>
          </a:p>
          <a:p>
            <a:pPr algn="r" rtl="1">
              <a:spcBef>
                <a:spcPct val="50000"/>
              </a:spcBef>
            </a:pPr>
            <a:endParaRPr lang="en-US" sz="3600" b="1" dirty="0">
              <a:latin typeface="Arial" charset="0"/>
              <a:cs typeface="B Titr" pitchFamily="2" charset="-78"/>
            </a:endParaRPr>
          </a:p>
        </p:txBody>
      </p:sp>
      <p:sp>
        <p:nvSpPr>
          <p:cNvPr id="26627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FC7B37-541F-497E-9CEA-AECF9CC5AB58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1233" y="91089"/>
            <a:ext cx="6798734" cy="1303867"/>
          </a:xfrm>
        </p:spPr>
        <p:txBody>
          <a:bodyPr>
            <a:normAutofit/>
          </a:bodyPr>
          <a:lstStyle/>
          <a:p>
            <a:pPr eaLnBrk="1" hangingPunct="1"/>
            <a:r>
              <a:rPr lang="fa-IR" b="1" dirty="0" smtClean="0">
                <a:solidFill>
                  <a:srgbClr val="FF0066"/>
                </a:solidFill>
                <a:cs typeface="B Titr" panose="00000700000000000000" pitchFamily="2" charset="-78"/>
              </a:rPr>
              <a:t>سیستم کلیوی </a:t>
            </a:r>
            <a:endParaRPr lang="en-US" b="1" dirty="0" smtClean="0">
              <a:solidFill>
                <a:srgbClr val="FF0066"/>
              </a:solidFill>
              <a:cs typeface="B Titr" panose="00000700000000000000" pitchFamily="2" charset="-78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55879"/>
            <a:ext cx="8686800" cy="4525963"/>
          </a:xfrm>
        </p:spPr>
        <p:txBody>
          <a:bodyPr>
            <a:noAutofit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 بازجذب و ذخیره بیکربنات ویا دفع بیکربنات 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 دفع یونهای هیدروژن اضافی 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 دفع اسید از بدن از طریق : </a:t>
            </a:r>
          </a:p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fa-IR" b="1" dirty="0" smtClean="0">
                <a:cs typeface="B Nazanin" panose="00000400000000000000" pitchFamily="2" charset="-78"/>
              </a:rPr>
              <a:t>   الف: ترشح مقادیر کم یونهای هیدروژن آزاد بداخل توبولهای کلیوی و ترکیب آن با بافرهای مایع توبولی </a:t>
            </a:r>
          </a:p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fa-IR" b="1" dirty="0" smtClean="0">
                <a:cs typeface="B Nazanin" panose="00000400000000000000" pitchFamily="2" charset="-78"/>
              </a:rPr>
              <a:t>   ب: ساخت آمونیا ( </a:t>
            </a:r>
            <a:r>
              <a:rPr lang="en-US" b="1" dirty="0" smtClean="0">
                <a:cs typeface="B Nazanin" panose="00000400000000000000" pitchFamily="2" charset="-78"/>
              </a:rPr>
              <a:t>NH3</a:t>
            </a:r>
            <a:r>
              <a:rPr lang="fa-IR" b="1" dirty="0" smtClean="0">
                <a:cs typeface="B Nazanin" panose="00000400000000000000" pitchFamily="2" charset="-78"/>
              </a:rPr>
              <a:t>) توسط سلولهای توبولی کلیه</a:t>
            </a:r>
            <a:r>
              <a:rPr lang="en-US" b="1" dirty="0" smtClean="0">
                <a:cs typeface="B Nazanin" panose="00000400000000000000" pitchFamily="2" charset="-78"/>
              </a:rPr>
              <a:t> </a:t>
            </a:r>
            <a:r>
              <a:rPr lang="fa-IR" b="1" dirty="0" smtClean="0">
                <a:cs typeface="B Nazanin" panose="00000400000000000000" pitchFamily="2" charset="-78"/>
              </a:rPr>
              <a:t>و انتشار آن بداخل مایع توبولی برای ترکیب با یونهای </a:t>
            </a:r>
            <a:r>
              <a:rPr lang="en-US" b="1" dirty="0" smtClean="0">
                <a:cs typeface="B Nazanin" panose="00000400000000000000" pitchFamily="2" charset="-78"/>
              </a:rPr>
              <a:t>H</a:t>
            </a:r>
            <a:r>
              <a:rPr lang="fa-IR" b="1" dirty="0" smtClean="0">
                <a:cs typeface="B Nazanin" panose="00000400000000000000" pitchFamily="2" charset="-78"/>
              </a:rPr>
              <a:t> و تبدیل به آمونیوم و دفع در ادرار </a:t>
            </a:r>
          </a:p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fa-IR" b="1" dirty="0" smtClean="0">
                <a:cs typeface="B Nazanin" panose="00000400000000000000" pitchFamily="2" charset="-78"/>
              </a:rPr>
              <a:t>  ج: دفع اسیدهای ضعیف در ادرار</a:t>
            </a:r>
            <a:endParaRPr lang="en-US" b="1" dirty="0" smtClean="0">
              <a:cs typeface="B Nazanin" panose="00000400000000000000" pitchFamily="2" charset="-78"/>
            </a:endParaRPr>
          </a:p>
        </p:txBody>
      </p:sp>
      <p:sp>
        <p:nvSpPr>
          <p:cNvPr id="2765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9B995F-ACA8-4D37-994F-0526D68E1C29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71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cs typeface="B Titr" panose="00000700000000000000" pitchFamily="2" charset="-78"/>
              </a:rPr>
              <a:t>جایگزین های </a:t>
            </a:r>
            <a:r>
              <a:rPr lang="en-US" b="1" dirty="0" smtClean="0">
                <a:latin typeface="Arial Black" panose="020B0A04020102020204" pitchFamily="34" charset="0"/>
                <a:cs typeface="B Titr" panose="00000700000000000000" pitchFamily="2" charset="-78"/>
              </a:rPr>
              <a:t>ABG</a:t>
            </a:r>
            <a:endParaRPr lang="en-US" b="1" dirty="0"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6" y="2034976"/>
            <a:ext cx="6798736" cy="3444997"/>
          </a:xfrm>
        </p:spPr>
        <p:txBody>
          <a:bodyPr>
            <a:normAutofit fontScale="85000" lnSpcReduction="10000"/>
          </a:bodyPr>
          <a:lstStyle/>
          <a:p>
            <a:pPr algn="l" rtl="0">
              <a:lnSpc>
                <a:spcPct val="250000"/>
              </a:lnSpc>
            </a:pPr>
            <a:r>
              <a:rPr lang="en-US" dirty="0" smtClean="0"/>
              <a:t>PaO2 , SaO2                 SPO2 (</a:t>
            </a:r>
            <a:r>
              <a:rPr lang="en-US" dirty="0" err="1" smtClean="0"/>
              <a:t>pulseoximetery</a:t>
            </a:r>
            <a:r>
              <a:rPr lang="en-US" dirty="0" smtClean="0"/>
              <a:t>) </a:t>
            </a:r>
          </a:p>
          <a:p>
            <a:pPr algn="l" rtl="0">
              <a:lnSpc>
                <a:spcPct val="250000"/>
              </a:lnSpc>
            </a:pPr>
            <a:r>
              <a:rPr lang="en-US" dirty="0" smtClean="0"/>
              <a:t>PCO2                             </a:t>
            </a:r>
            <a:r>
              <a:rPr lang="en-US" dirty="0" err="1" smtClean="0"/>
              <a:t>Capnography</a:t>
            </a:r>
            <a:endParaRPr lang="en-US" dirty="0" smtClean="0"/>
          </a:p>
          <a:p>
            <a:pPr algn="l" rtl="0">
              <a:lnSpc>
                <a:spcPct val="250000"/>
              </a:lnSpc>
            </a:pPr>
            <a:r>
              <a:rPr lang="en-US" dirty="0" smtClean="0"/>
              <a:t>HCO3                            VBG</a:t>
            </a:r>
          </a:p>
          <a:p>
            <a:pPr algn="l" rtl="0">
              <a:lnSpc>
                <a:spcPct val="250000"/>
              </a:lnSpc>
            </a:pPr>
            <a:r>
              <a:rPr lang="en-US" dirty="0" smtClean="0"/>
              <a:t>PH                                  VBG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1455314"/>
            <a:ext cx="7469746" cy="467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725366" y="1622181"/>
            <a:ext cx="2804746" cy="407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>
                <a:cs typeface="B Titr" panose="00000700000000000000" pitchFamily="2" charset="-78"/>
              </a:rPr>
              <a:t>اسيدوز تنفسي</a:t>
            </a:r>
          </a:p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>
                <a:cs typeface="B Titr" panose="00000700000000000000" pitchFamily="2" charset="-78"/>
              </a:rPr>
              <a:t>آلكالوز تنفسي</a:t>
            </a:r>
          </a:p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>
                <a:cs typeface="B Titr" panose="00000700000000000000" pitchFamily="2" charset="-78"/>
              </a:rPr>
              <a:t>اسيدوز متابوليك</a:t>
            </a:r>
          </a:p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>
                <a:cs typeface="B Titr" panose="00000700000000000000" pitchFamily="2" charset="-78"/>
              </a:rPr>
              <a:t>آلكالوز متابوليك</a:t>
            </a:r>
          </a:p>
        </p:txBody>
      </p:sp>
      <p:pic>
        <p:nvPicPr>
          <p:cNvPr id="563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74" y="1701312"/>
            <a:ext cx="51185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3725008" y="3094893"/>
            <a:ext cx="5077558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fa-IR" altLang="en-US" sz="2954">
                <a:solidFill>
                  <a:srgbClr val="C00000"/>
                </a:solidFill>
                <a:cs typeface="B Titr" panose="00000700000000000000" pitchFamily="2" charset="-78"/>
              </a:rPr>
              <a:t>انواع اختلالات اسيد و باز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6478" y="5964072"/>
            <a:ext cx="8822884" cy="764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درمان اختلالات اسید و باز رفع علت زمینه ای است</a:t>
            </a:r>
            <a:endParaRPr lang="fa-IR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05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131990" y="2132856"/>
            <a:ext cx="6923943" cy="4524315"/>
          </a:xfrm>
          <a:prstGeom prst="rect">
            <a:avLst/>
          </a:prstGeom>
          <a:ln>
            <a:solidFill>
              <a:srgbClr val="92D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اولین اقدام در بررسی اختلالات اسید و باز ارزیابی بالینی دقیق بیمار می باشد. </a:t>
            </a:r>
          </a:p>
          <a:p>
            <a:pPr algn="just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fa-IR" sz="2400" b="1" dirty="0" smtClean="0">
                <a:latin typeface="Book Antiqua" pitchFamily="18" charset="0"/>
                <a:cs typeface="B Titr" pitchFamily="2" charset="-78"/>
              </a:rPr>
              <a:t> علائم و نشانه های مختلف می تواند علائمی را در خصوص اسید و باز عنوان نمایند. مانند؛ وضعیت تنفسی (تعداد تنفس، نوع الگوی تنفسی و ...)، علائم گوارشی (استفراغ، اسهال، ...) و .... </a:t>
            </a:r>
          </a:p>
        </p:txBody>
      </p:sp>
      <p:pic>
        <p:nvPicPr>
          <p:cNvPr id="4403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066" y="1171938"/>
            <a:ext cx="1565031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1"/>
          <p:cNvSpPr>
            <a:spLocks noChangeArrowheads="1"/>
          </p:cNvSpPr>
          <p:nvPr/>
        </p:nvSpPr>
        <p:spPr bwMode="auto">
          <a:xfrm>
            <a:off x="5596681" y="599215"/>
            <a:ext cx="19621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rtl="1" eaLnBrk="1" hangingPunct="1">
              <a:lnSpc>
                <a:spcPct val="300000"/>
              </a:lnSpc>
            </a:pPr>
            <a:r>
              <a:rPr lang="fa-IR" altLang="en-US" sz="36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نكته: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3624984" y="137994"/>
            <a:ext cx="2039341" cy="12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</a:pPr>
            <a:r>
              <a:rPr lang="fa-IR" altLang="en-US" sz="2954" dirty="0">
                <a:solidFill>
                  <a:srgbClr val="0000FF"/>
                </a:solidFill>
                <a:cs typeface="B Titr" panose="00000700000000000000" pitchFamily="2" charset="-78"/>
              </a:rPr>
              <a:t>اسيدوز تنفسي</a:t>
            </a: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662212" y="2063964"/>
            <a:ext cx="7547967" cy="463716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عوامل ايجاد كننده:</a:t>
            </a:r>
          </a:p>
          <a:p>
            <a:pPr algn="just" rtl="1" eaLnBrk="1" hangingPunct="1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هيپوونتيلاسيون ناشي از اختلال در چرخه طبيعي تنفس</a:t>
            </a:r>
          </a:p>
          <a:p>
            <a:pPr algn="just" rtl="1" eaLnBrk="1" hangingPunct="1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افزايش توليد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CO2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ناشي از افزايش متابوليسم (سوختگي، عفونت، تغذيه روده اي بيش از حد با كربوهيدرات ها)</a:t>
            </a:r>
          </a:p>
          <a:p>
            <a:pPr algn="just" rtl="1" eaLnBrk="1" hangingPunct="1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تهويه مصنوعي نامناسب (تنظيم نامناسب حجم جاري و تعداد تنفس در تنظيمات ونتيلاتور)</a:t>
            </a:r>
          </a:p>
          <a:p>
            <a:pPr algn="just" rtl="1" eaLnBrk="1" hangingPunct="1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كاهش تبادلات گازي (بيماري مزمن انسدادي ريه، ادم ريوي، برونشيت مزمن و ...)</a:t>
            </a:r>
          </a:p>
          <a:p>
            <a:pPr algn="just" rtl="1" eaLnBrk="1" hangingPunct="1">
              <a:lnSpc>
                <a:spcPct val="20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اختلال در عملكرد عصبي – عضلاني (خستگي عضلات، مياستني گراو، گيلن باره، برش جراحي، چاقي شديد و ...)</a:t>
            </a:r>
          </a:p>
        </p:txBody>
      </p:sp>
    </p:spTree>
    <p:extLst>
      <p:ext uri="{BB962C8B-B14F-4D97-AF65-F5344CB8AC3E}">
        <p14:creationId xmlns:p14="http://schemas.microsoft.com/office/powerpoint/2010/main" val="1150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3485791" y="761848"/>
            <a:ext cx="2100255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 dirty="0">
                <a:solidFill>
                  <a:srgbClr val="0000FF"/>
                </a:solidFill>
                <a:cs typeface="B Titr" panose="00000700000000000000" pitchFamily="2" charset="-78"/>
              </a:rPr>
              <a:t>اسيدوز تنفسي</a:t>
            </a: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513437" y="1723709"/>
            <a:ext cx="8044962" cy="513429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</a:t>
            </a:r>
            <a:r>
              <a:rPr lang="fa-IR" sz="1846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يافته هاي آزمايشگاهي: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كاهش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و افزايش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PCO2</a:t>
            </a:r>
            <a:endParaRPr lang="fa-IR" sz="1846" b="1" dirty="0">
              <a:latin typeface="Book Antiqua" pitchFamily="18" charset="0"/>
              <a:cs typeface="B Titr" pitchFamily="2" charset="-78"/>
            </a:endParaRP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solidFill>
                  <a:srgbClr val="0000FF"/>
                </a:solidFill>
                <a:latin typeface="Book Antiqua" pitchFamily="18" charset="0"/>
                <a:cs typeface="B Titr" pitchFamily="2" charset="-78"/>
              </a:rPr>
              <a:t>نكته: 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در اينجا تغييرات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HCO3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در جهت جبران مي باشد. (افزايش يافتن = در حال جبران)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كاهش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ادرار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هيپركالمي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هيپركلسمي</a:t>
            </a:r>
          </a:p>
          <a:p>
            <a:pPr algn="just" rtl="1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fa-IR" sz="1846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يافته هاي باليني: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اختلال در سطح هوشياري، خواب آلودگي، ناآگاهي، سرگيجه، هيپوتانسيون، آريتمي، سردرد، تنفس كند و سطحي، ديسترس تنفسي، افزايش فشار داخل جمجمه، كما و ...</a:t>
            </a:r>
          </a:p>
        </p:txBody>
      </p:sp>
    </p:spTree>
    <p:extLst>
      <p:ext uri="{BB962C8B-B14F-4D97-AF65-F5344CB8AC3E}">
        <p14:creationId xmlns:p14="http://schemas.microsoft.com/office/powerpoint/2010/main" val="34750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463334" y="1128668"/>
            <a:ext cx="598316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fa-IR" altLang="en-US" sz="2800" dirty="0" smtClean="0">
                <a:solidFill>
                  <a:srgbClr val="C00000"/>
                </a:solidFill>
                <a:cs typeface="B Titr" pitchFamily="2" charset="-78"/>
              </a:rPr>
              <a:t>شریان رادیال</a:t>
            </a:r>
            <a:endParaRPr lang="fa-IR" altLang="en-US" sz="2800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891" y="1595021"/>
            <a:ext cx="7892776" cy="4031873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00" b="1" dirty="0" smtClean="0">
                <a:latin typeface="Book Antiqua" pitchFamily="18" charset="0"/>
                <a:cs typeface="B Titr" pitchFamily="2" charset="-78"/>
              </a:rPr>
              <a:t>شایع </a:t>
            </a:r>
            <a:r>
              <a:rPr lang="fa-IR" sz="1800" b="1" dirty="0">
                <a:latin typeface="Book Antiqua" pitchFamily="18" charset="0"/>
                <a:cs typeface="B Titr" pitchFamily="2" charset="-78"/>
              </a:rPr>
              <a:t>ترین محل برای گرفتن نمونه گازهای خون شریانی، </a:t>
            </a:r>
            <a:r>
              <a:rPr lang="fa-IR" sz="20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شریان رادیال </a:t>
            </a:r>
            <a:r>
              <a:rPr lang="fa-IR" sz="1800" b="1" dirty="0">
                <a:latin typeface="Book Antiqua" pitchFamily="18" charset="0"/>
                <a:cs typeface="B Titr" pitchFamily="2" charset="-78"/>
              </a:rPr>
              <a:t>است زیرا:</a:t>
            </a:r>
          </a:p>
          <a:p>
            <a:pPr marL="342900" indent="-342900" algn="just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00" b="1" dirty="0">
                <a:latin typeface="Book Antiqua" pitchFamily="18" charset="0"/>
                <a:cs typeface="B Titr" pitchFamily="2" charset="-78"/>
              </a:rPr>
              <a:t>دسترسی بهتر و سطحی بودن </a:t>
            </a:r>
          </a:p>
          <a:p>
            <a:pPr marL="342900" indent="-342900" algn="just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00" b="1" dirty="0">
                <a:latin typeface="Book Antiqua" pitchFamily="18" charset="0"/>
                <a:cs typeface="B Titr" pitchFamily="2" charset="-78"/>
              </a:rPr>
              <a:t>گرفتن پوزیشن مناسب (حالت دادن بهتر به دست)</a:t>
            </a:r>
          </a:p>
          <a:p>
            <a:pPr marL="342900" indent="-342900" algn="just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00" b="1" dirty="0">
                <a:latin typeface="Book Antiqua" pitchFamily="18" charset="0"/>
                <a:cs typeface="B Titr" pitchFamily="2" charset="-78"/>
              </a:rPr>
              <a:t>درد </a:t>
            </a:r>
            <a:r>
              <a:rPr lang="fa-IR" sz="1800" b="1" dirty="0" smtClean="0">
                <a:latin typeface="Book Antiqua" pitchFamily="18" charset="0"/>
                <a:cs typeface="B Titr" pitchFamily="2" charset="-78"/>
              </a:rPr>
              <a:t>کمتر؟</a:t>
            </a:r>
            <a:endParaRPr lang="fa-IR" sz="1800" b="1" dirty="0">
              <a:latin typeface="Book Antiqua" pitchFamily="18" charset="0"/>
              <a:cs typeface="B Titr" pitchFamily="2" charset="-78"/>
            </a:endParaRPr>
          </a:p>
          <a:p>
            <a:pPr marL="342900" indent="-342900" algn="just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00" b="1" dirty="0">
                <a:latin typeface="Book Antiqua" pitchFamily="18" charset="0"/>
                <a:cs typeface="B Titr" pitchFamily="2" charset="-78"/>
              </a:rPr>
              <a:t>عدم مجاورت با وریدهای بزرگ</a:t>
            </a:r>
          </a:p>
          <a:p>
            <a:pPr marL="342900" indent="-342900" algn="just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00" b="1" dirty="0">
                <a:latin typeface="Book Antiqua" pitchFamily="18" charset="0"/>
                <a:cs typeface="B Titr" pitchFamily="2" charset="-78"/>
              </a:rPr>
              <a:t>وجود کلترال های مشروب کننده از طریق شریان اولنار</a:t>
            </a:r>
          </a:p>
          <a:p>
            <a:pPr marL="342900" indent="-342900" algn="just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00" b="1" dirty="0">
                <a:latin typeface="Book Antiqua" pitchFamily="18" charset="0"/>
                <a:cs typeface="B Titr" pitchFamily="2" charset="-78"/>
              </a:rPr>
              <a:t>راحتی بیشتر برای بیمار</a:t>
            </a:r>
          </a:p>
        </p:txBody>
      </p:sp>
      <p:pic>
        <p:nvPicPr>
          <p:cNvPr id="4" name="Picture 2" descr="radial art anat"/>
          <p:cNvPicPr>
            <a:picLocks noChangeAspect="1" noChangeArrowheads="1"/>
          </p:cNvPicPr>
          <p:nvPr/>
        </p:nvPicPr>
        <p:blipFill>
          <a:blip r:embed="rId2" cstate="print"/>
          <a:srcRect l="10714" r="7440" b="18020"/>
          <a:stretch>
            <a:fillRect/>
          </a:stretch>
        </p:blipFill>
        <p:spPr bwMode="auto">
          <a:xfrm>
            <a:off x="549491" y="3714753"/>
            <a:ext cx="2835539" cy="2569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4047034" y="836735"/>
            <a:ext cx="2100255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>
                <a:solidFill>
                  <a:srgbClr val="0000FF"/>
                </a:solidFill>
                <a:cs typeface="B Titr" panose="00000700000000000000" pitchFamily="2" charset="-78"/>
              </a:rPr>
              <a:t>اسيدوز تنفسي</a:t>
            </a: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600501" y="1923571"/>
            <a:ext cx="7838190" cy="435311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defRPr/>
            </a:pPr>
            <a:r>
              <a:rPr lang="fa-IR" sz="2215" dirty="0">
                <a:solidFill>
                  <a:srgbClr val="C00000"/>
                </a:solidFill>
                <a:cs typeface="B Titr" pitchFamily="2" charset="-78"/>
              </a:rPr>
              <a:t>درمان</a:t>
            </a:r>
            <a:r>
              <a:rPr lang="fa-IR" sz="2215" dirty="0" smtClean="0">
                <a:solidFill>
                  <a:srgbClr val="C00000"/>
                </a:solidFill>
                <a:cs typeface="B Titr" pitchFamily="2" charset="-78"/>
              </a:rPr>
              <a:t>: بیماران تحت تهویه مکانیکی و غیر وابسته به تهویه مکانیکی</a:t>
            </a:r>
            <a:endParaRPr lang="fa-IR" sz="2215" dirty="0">
              <a:solidFill>
                <a:srgbClr val="C00000"/>
              </a:solidFill>
              <a:cs typeface="B Titr" pitchFamily="2" charset="-78"/>
            </a:endParaRPr>
          </a:p>
          <a:p>
            <a:pPr algn="r" rtl="1" eaLnBrk="1" hangingPunct="1">
              <a:lnSpc>
                <a:spcPct val="250000"/>
              </a:lnSpc>
              <a:buFont typeface="Wingdings" pitchFamily="2" charset="2"/>
              <a:buChar char="§"/>
              <a:defRPr/>
            </a:pPr>
            <a:r>
              <a:rPr lang="fa-IR" sz="2215" dirty="0">
                <a:cs typeface="B Titr" pitchFamily="2" charset="-78"/>
              </a:rPr>
              <a:t> درمان علت زمينه اي و ايجاد كننده</a:t>
            </a:r>
          </a:p>
          <a:p>
            <a:pPr algn="r" rtl="1" eaLnBrk="1" hangingPunct="1">
              <a:lnSpc>
                <a:spcPct val="250000"/>
              </a:lnSpc>
              <a:buFont typeface="Wingdings" pitchFamily="2" charset="2"/>
              <a:buChar char="§"/>
              <a:defRPr/>
            </a:pPr>
            <a:r>
              <a:rPr lang="fa-IR" sz="2215" dirty="0">
                <a:cs typeface="B Titr" pitchFamily="2" charset="-78"/>
              </a:rPr>
              <a:t> اصلاح تهويه ريوي (تجويز داروهاي برونكوديلاتور، فيزيوتراپي تنفسي، اصلاح پوزيشن بيمار، آموزش سرفه و تنفس موثر و ...)</a:t>
            </a:r>
          </a:p>
          <a:p>
            <a:pPr algn="r" rtl="1" eaLnBrk="1" hangingPunct="1">
              <a:lnSpc>
                <a:spcPct val="250000"/>
              </a:lnSpc>
              <a:buFont typeface="Wingdings" pitchFamily="2" charset="2"/>
              <a:buChar char="§"/>
              <a:defRPr/>
            </a:pPr>
            <a:r>
              <a:rPr lang="fa-IR" sz="2215" dirty="0">
                <a:cs typeface="B Titr" pitchFamily="2" charset="-78"/>
              </a:rPr>
              <a:t> در صورت نياز تهويه مصنوعي با تظيمات اصولي و مناسب</a:t>
            </a:r>
          </a:p>
        </p:txBody>
      </p:sp>
    </p:spTree>
    <p:extLst>
      <p:ext uri="{BB962C8B-B14F-4D97-AF65-F5344CB8AC3E}">
        <p14:creationId xmlns:p14="http://schemas.microsoft.com/office/powerpoint/2010/main" val="33151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3231449" y="1002848"/>
            <a:ext cx="2451312" cy="12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954" dirty="0">
                <a:solidFill>
                  <a:srgbClr val="0000FF"/>
                </a:solidFill>
                <a:cs typeface="B Titr" panose="00000700000000000000" pitchFamily="2" charset="-78"/>
              </a:rPr>
              <a:t>آلكالوز تنفسي</a:t>
            </a: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706876" y="2238837"/>
            <a:ext cx="7500458" cy="364298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50000"/>
              </a:lnSpc>
              <a:defRPr/>
            </a:pPr>
            <a:r>
              <a:rPr lang="fa-IR" sz="1846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عوامل ايجاد كننده: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اضطراب، ترس، درد و .. (ايجاد هيپرونتيلاسيون)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تب </a:t>
            </a:r>
            <a:r>
              <a:rPr lang="fa-IR" sz="1846" b="1" dirty="0" smtClean="0">
                <a:latin typeface="Book Antiqua" pitchFamily="18" charset="0"/>
                <a:cs typeface="B Titr" pitchFamily="2" charset="-78"/>
              </a:rPr>
              <a:t>بالا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 smtClean="0">
                <a:latin typeface="Book Antiqua" pitchFamily="18" charset="0"/>
                <a:cs typeface="B Titr" pitchFamily="2" charset="-78"/>
              </a:rPr>
              <a:t>تهويه 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مصنوعي نامناسب (هيپرونتيلاسيون ناشي از تنظيمات نامناسب ونتيلاتور؛ حجم جاري و تعداد تنفس)</a:t>
            </a:r>
          </a:p>
        </p:txBody>
      </p:sp>
    </p:spTree>
    <p:extLst>
      <p:ext uri="{BB962C8B-B14F-4D97-AF65-F5344CB8AC3E}">
        <p14:creationId xmlns:p14="http://schemas.microsoft.com/office/powerpoint/2010/main" val="37955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3438934" y="718432"/>
            <a:ext cx="2162772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 dirty="0">
                <a:solidFill>
                  <a:srgbClr val="0000FF"/>
                </a:solidFill>
                <a:cs typeface="B Titr" panose="00000700000000000000" pitchFamily="2" charset="-78"/>
              </a:rPr>
              <a:t>آلكالوز تنفسي</a:t>
            </a:r>
          </a:p>
        </p:txBody>
      </p:sp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0" y="1611111"/>
            <a:ext cx="8542801" cy="531889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</a:t>
            </a:r>
            <a:r>
              <a:rPr lang="fa-IR" sz="1846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يافته هاي آزمايشگاهي: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افزايش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و كاهش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PCO2</a:t>
            </a:r>
            <a:endParaRPr lang="fa-IR" sz="1846" b="1" dirty="0">
              <a:latin typeface="Book Antiqua" pitchFamily="18" charset="0"/>
              <a:cs typeface="B Titr" pitchFamily="2" charset="-78"/>
            </a:endParaRP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solidFill>
                  <a:srgbClr val="0000FF"/>
                </a:solidFill>
                <a:latin typeface="Book Antiqua" pitchFamily="18" charset="0"/>
                <a:cs typeface="B Titr" pitchFamily="2" charset="-78"/>
              </a:rPr>
              <a:t>نكته: 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در اينجا تغييرات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HCO3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در جهت جبران مي باشد. (كاهش يافتن = در حال جبران)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هيپوكالمي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هيپوكلسمي ( علائم باليني شوستوك و تروسو ؟)</a:t>
            </a:r>
          </a:p>
          <a:p>
            <a:pPr algn="just" rtl="1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fa-IR" sz="1846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يافته هاي باليني: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گيجي، سنكوب، تشنج، افزايش ضربان قلب، آريتمي، تهوع و استفراغ، تتاني، بي حسي، گز گز اندام ها، هيپر رفلكسي، تعريق، كرامپ هاي عضلاني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2215" b="1" dirty="0">
                <a:solidFill>
                  <a:srgbClr val="0000FF"/>
                </a:solidFill>
                <a:latin typeface="Book Antiqua" pitchFamily="18" charset="0"/>
                <a:cs typeface="B Titr" pitchFamily="2" charset="-78"/>
              </a:rPr>
              <a:t>نكته: 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بيشتر علائم وابسته به اختلالات الكتروليتي ناشي از آلكالوز مي باشد.</a:t>
            </a:r>
          </a:p>
        </p:txBody>
      </p:sp>
    </p:spTree>
    <p:extLst>
      <p:ext uri="{BB962C8B-B14F-4D97-AF65-F5344CB8AC3E}">
        <p14:creationId xmlns:p14="http://schemas.microsoft.com/office/powerpoint/2010/main" val="16061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3369492" y="725585"/>
            <a:ext cx="2162772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>
                <a:solidFill>
                  <a:srgbClr val="0000FF"/>
                </a:solidFill>
                <a:cs typeface="B Titr" panose="00000700000000000000" pitchFamily="2" charset="-78"/>
              </a:rPr>
              <a:t>آلكالوز تنفسي</a:t>
            </a:r>
          </a:p>
        </p:txBody>
      </p:sp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316523" y="1633905"/>
            <a:ext cx="7913077" cy="449546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defRPr/>
            </a:pPr>
            <a:r>
              <a:rPr lang="fa-IR" sz="2585" dirty="0">
                <a:solidFill>
                  <a:srgbClr val="C00000"/>
                </a:solidFill>
                <a:cs typeface="B Titr" pitchFamily="2" charset="-78"/>
              </a:rPr>
              <a:t>درمان</a:t>
            </a:r>
            <a:r>
              <a:rPr lang="fa-IR" sz="2585" dirty="0" smtClean="0">
                <a:solidFill>
                  <a:srgbClr val="C00000"/>
                </a:solidFill>
                <a:cs typeface="B Titr" pitchFamily="2" charset="-78"/>
              </a:rPr>
              <a:t>: بیماران وابسته به تهویه مکانیکی و غیر وابسته </a:t>
            </a:r>
            <a:endParaRPr lang="fa-IR" sz="2585" dirty="0">
              <a:solidFill>
                <a:srgbClr val="C00000"/>
              </a:solidFill>
              <a:cs typeface="B Titr" pitchFamily="2" charset="-78"/>
            </a:endParaRPr>
          </a:p>
          <a:p>
            <a:pPr algn="r" rtl="1" eaLnBrk="1" hangingPunct="1">
              <a:lnSpc>
                <a:spcPct val="250000"/>
              </a:lnSpc>
              <a:buFont typeface="Wingdings" pitchFamily="2" charset="2"/>
              <a:buChar char="§"/>
              <a:defRPr/>
            </a:pPr>
            <a:r>
              <a:rPr lang="fa-IR" sz="2215" dirty="0">
                <a:cs typeface="B Titr" pitchFamily="2" charset="-78"/>
              </a:rPr>
              <a:t> درمان علت زمينه اي و ايجاد كننده (به خصوص برطرف كردن هيپوكالمي)</a:t>
            </a:r>
          </a:p>
          <a:p>
            <a:pPr algn="r" rtl="1" eaLnBrk="1" hangingPunct="1">
              <a:lnSpc>
                <a:spcPct val="250000"/>
              </a:lnSpc>
              <a:buFont typeface="Wingdings" pitchFamily="2" charset="2"/>
              <a:buChar char="§"/>
              <a:defRPr/>
            </a:pPr>
            <a:r>
              <a:rPr lang="fa-IR" sz="2215" dirty="0">
                <a:cs typeface="B Titr" pitchFamily="2" charset="-78"/>
              </a:rPr>
              <a:t>استنشاق مجدد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CO2</a:t>
            </a:r>
            <a:endParaRPr lang="fa-IR" sz="2215" dirty="0">
              <a:cs typeface="B Titr" pitchFamily="2" charset="-78"/>
            </a:endParaRPr>
          </a:p>
          <a:p>
            <a:pPr algn="r" rtl="1" eaLnBrk="1" hangingPunct="1">
              <a:lnSpc>
                <a:spcPct val="250000"/>
              </a:lnSpc>
              <a:buFont typeface="Wingdings" pitchFamily="2" charset="2"/>
              <a:buChar char="§"/>
              <a:defRPr/>
            </a:pPr>
            <a:r>
              <a:rPr lang="fa-IR" sz="2215" dirty="0">
                <a:cs typeface="B Titr" pitchFamily="2" charset="-78"/>
              </a:rPr>
              <a:t>تظيمات اصولي و مناسب دستگاه تهويه مكانيكي (توجه به علائم باليني در بيماران هوشيار و خروجي تهويه بيمار در ونتيلاتور)</a:t>
            </a:r>
          </a:p>
        </p:txBody>
      </p:sp>
    </p:spTree>
    <p:extLst>
      <p:ext uri="{BB962C8B-B14F-4D97-AF65-F5344CB8AC3E}">
        <p14:creationId xmlns:p14="http://schemas.microsoft.com/office/powerpoint/2010/main" val="24232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3274730" y="695642"/>
            <a:ext cx="2408032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 dirty="0">
                <a:solidFill>
                  <a:srgbClr val="0000FF"/>
                </a:solidFill>
                <a:cs typeface="B Titr" panose="00000700000000000000" pitchFamily="2" charset="-78"/>
              </a:rPr>
              <a:t>اسيدوز متابوليك</a:t>
            </a:r>
          </a:p>
        </p:txBody>
      </p:sp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456265" y="1606684"/>
            <a:ext cx="8044962" cy="440120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fa-IR" sz="2000" b="1" dirty="0">
                <a:latin typeface="Book Antiqua" pitchFamily="18" charset="0"/>
                <a:cs typeface="B Titr" pitchFamily="2" charset="-78"/>
              </a:rPr>
              <a:t> </a:t>
            </a:r>
            <a:r>
              <a:rPr lang="fa-IR" sz="20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يافته هاي آزمايشگاهي: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2000" b="1" dirty="0">
                <a:latin typeface="Book Antiqua" pitchFamily="18" charset="0"/>
                <a:cs typeface="B Titr" pitchFamily="2" charset="-78"/>
              </a:rPr>
              <a:t>* كاهش </a:t>
            </a:r>
            <a:r>
              <a:rPr lang="en-US" sz="2000" b="1" dirty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2000" b="1" dirty="0">
                <a:latin typeface="Book Antiqua" pitchFamily="18" charset="0"/>
                <a:cs typeface="B Titr" pitchFamily="2" charset="-78"/>
              </a:rPr>
              <a:t> و كاهش</a:t>
            </a:r>
            <a:r>
              <a:rPr lang="en-US" sz="2000" b="1" dirty="0">
                <a:latin typeface="Book Antiqua" pitchFamily="18" charset="0"/>
                <a:cs typeface="B Titr" pitchFamily="2" charset="-78"/>
              </a:rPr>
              <a:t>HCO3</a:t>
            </a:r>
            <a:endParaRPr lang="fa-IR" sz="2000" b="1" dirty="0">
              <a:latin typeface="Book Antiqua" pitchFamily="18" charset="0"/>
              <a:cs typeface="B Titr" pitchFamily="2" charset="-78"/>
            </a:endParaRP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2000" b="1" dirty="0">
                <a:solidFill>
                  <a:srgbClr val="0000FF"/>
                </a:solidFill>
                <a:latin typeface="Book Antiqua" pitchFamily="18" charset="0"/>
                <a:cs typeface="B Titr" pitchFamily="2" charset="-78"/>
              </a:rPr>
              <a:t>نكته: </a:t>
            </a:r>
            <a:r>
              <a:rPr lang="fa-IR" sz="2000" b="1" dirty="0">
                <a:latin typeface="Book Antiqua" pitchFamily="18" charset="0"/>
                <a:cs typeface="B Titr" pitchFamily="2" charset="-78"/>
              </a:rPr>
              <a:t>در اينجا تغييرات </a:t>
            </a:r>
            <a:r>
              <a:rPr lang="en-US" sz="2000" b="1" dirty="0">
                <a:latin typeface="Book Antiqua" pitchFamily="18" charset="0"/>
                <a:cs typeface="B Titr" pitchFamily="2" charset="-78"/>
              </a:rPr>
              <a:t>PCO2</a:t>
            </a:r>
            <a:r>
              <a:rPr lang="fa-IR" sz="2000" b="1" dirty="0">
                <a:latin typeface="Book Antiqua" pitchFamily="18" charset="0"/>
                <a:cs typeface="B Titr" pitchFamily="2" charset="-78"/>
              </a:rPr>
              <a:t> در جهت جبران مي باشد. (كاهش يافتن = در حال جبران)</a:t>
            </a:r>
          </a:p>
          <a:p>
            <a:pPr algn="just" rtl="1" eaLnBrk="1" hangingPunct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fa-IR" sz="2000" b="1" dirty="0">
                <a:latin typeface="Book Antiqua" pitchFamily="18" charset="0"/>
                <a:cs typeface="B Titr" pitchFamily="2" charset="-78"/>
              </a:rPr>
              <a:t>كاهش </a:t>
            </a:r>
            <a:r>
              <a:rPr lang="en-US" sz="2000" b="1" dirty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2000" b="1" dirty="0">
                <a:latin typeface="Book Antiqua" pitchFamily="18" charset="0"/>
                <a:cs typeface="B Titr" pitchFamily="2" charset="-78"/>
              </a:rPr>
              <a:t> ادرار</a:t>
            </a:r>
          </a:p>
          <a:p>
            <a:pPr algn="just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fa-IR" sz="2000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يافته هاي باليني: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2000" b="1" dirty="0">
                <a:latin typeface="Book Antiqua" pitchFamily="18" charset="0"/>
                <a:cs typeface="B Titr" pitchFamily="2" charset="-78"/>
              </a:rPr>
              <a:t>سردرد، گيجي تا كماي عميق، افزايش ضربان قلب، افزايش تعداد تنفس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2000" b="1" dirty="0">
                <a:latin typeface="Book Antiqua" pitchFamily="18" charset="0"/>
                <a:cs typeface="B Titr" pitchFamily="2" charset="-78"/>
              </a:rPr>
              <a:t>نكته: علائم نرولوژيك در اسيدوز متابوليك نسبت به تنفسي خفيف تر </a:t>
            </a:r>
            <a:r>
              <a:rPr lang="fa-IR" sz="2000" b="1" dirty="0" smtClean="0">
                <a:latin typeface="Book Antiqua" pitchFamily="18" charset="0"/>
                <a:cs typeface="B Titr" pitchFamily="2" charset="-78"/>
              </a:rPr>
              <a:t>است</a:t>
            </a:r>
            <a:endParaRPr lang="fa-IR" sz="2000" b="1" dirty="0">
              <a:latin typeface="Book Antiqua" pitchFamily="18" charset="0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12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3137842" y="675073"/>
            <a:ext cx="2731838" cy="12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954" dirty="0">
                <a:solidFill>
                  <a:srgbClr val="0000FF"/>
                </a:solidFill>
                <a:cs typeface="B Titr" panose="00000700000000000000" pitchFamily="2" charset="-78"/>
              </a:rPr>
              <a:t>اسيدوز متابوليك</a:t>
            </a: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283334" y="1794754"/>
            <a:ext cx="8724187" cy="435311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50000"/>
              </a:lnSpc>
              <a:defRPr/>
            </a:pPr>
            <a:r>
              <a:rPr lang="fa-IR" sz="1846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عوامل ايجاد كننده: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احتباس اسيد در بدن (مصرف زياد آسپرين، متانول (تبديل به اسيد </a:t>
            </a:r>
            <a:r>
              <a:rPr lang="fa-IR" sz="1846" b="1" dirty="0" smtClean="0">
                <a:latin typeface="Book Antiqua" pitchFamily="18" charset="0"/>
                <a:cs typeface="B Titr" pitchFamily="2" charset="-78"/>
              </a:rPr>
              <a:t>فرميك،اتیلن گلیکول،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defRPr/>
            </a:pPr>
            <a:r>
              <a:rPr lang="fa-IR" sz="1846" b="1" dirty="0" smtClean="0">
                <a:latin typeface="Book Antiqua" pitchFamily="18" charset="0"/>
                <a:cs typeface="B Titr" pitchFamily="2" charset="-78"/>
              </a:rPr>
              <a:t> 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كلريد آمونيوم(آزاد نمودن يون هيدروژن) و ...)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تجمع اسيد ناشي از اختلال در دفع (نارسايي كليه، شوك و ...)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تجمع اسيد ناشي از سوخت و ساز غير طبيعي (كتواسيدوز، گرسنگي و ...)</a:t>
            </a:r>
          </a:p>
          <a:p>
            <a:pPr algn="just" rtl="1" eaLnBrk="1" hangingPunct="1">
              <a:lnSpc>
                <a:spcPct val="25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 افزايش دفع بيكربنات (اسهال شديد، فيستول هاي معده – روده اي و </a:t>
            </a:r>
            <a:r>
              <a:rPr lang="fa-IR" sz="1846" b="1" dirty="0" smtClean="0">
                <a:latin typeface="Book Antiqua" pitchFamily="18" charset="0"/>
                <a:cs typeface="B Titr" pitchFamily="2" charset="-78"/>
              </a:rPr>
              <a:t>...)</a:t>
            </a:r>
            <a:endParaRPr lang="fa-IR" sz="1846" b="1" dirty="0">
              <a:latin typeface="Book Antiqua" pitchFamily="18" charset="0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52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93882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KUSMAL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2"/>
            <a:ext cx="8229600" cy="4953000"/>
          </a:xfrm>
        </p:spPr>
        <p:txBody>
          <a:bodyPr>
            <a:noAutofit/>
          </a:bodyPr>
          <a:lstStyle/>
          <a:p>
            <a:pPr algn="l" rtl="0">
              <a:lnSpc>
                <a:spcPct val="200000"/>
              </a:lnSpc>
            </a:pPr>
            <a:r>
              <a:rPr lang="en-US" sz="2800" b="1" dirty="0" smtClean="0"/>
              <a:t>Ketoacidosis</a:t>
            </a:r>
          </a:p>
          <a:p>
            <a:pPr algn="l" rtl="0">
              <a:lnSpc>
                <a:spcPct val="200000"/>
              </a:lnSpc>
            </a:pPr>
            <a:r>
              <a:rPr lang="en-US" sz="2800" b="1" dirty="0" smtClean="0"/>
              <a:t>Uremia         (HCO3)?   </a:t>
            </a:r>
          </a:p>
          <a:p>
            <a:pPr algn="l" rtl="0">
              <a:lnSpc>
                <a:spcPct val="200000"/>
              </a:lnSpc>
            </a:pPr>
            <a:r>
              <a:rPr lang="en-US" sz="2800" b="1" dirty="0" smtClean="0"/>
              <a:t>Sepsis</a:t>
            </a:r>
          </a:p>
          <a:p>
            <a:pPr algn="l" rtl="0">
              <a:lnSpc>
                <a:spcPct val="200000"/>
              </a:lnSpc>
            </a:pPr>
            <a:r>
              <a:rPr lang="en-US" sz="2800" b="1" dirty="0" smtClean="0"/>
              <a:t>Methanol</a:t>
            </a:r>
            <a:r>
              <a:rPr lang="fa-IR" sz="2800" b="1" dirty="0" smtClean="0"/>
              <a:t>  </a:t>
            </a:r>
            <a:r>
              <a:rPr lang="en-US" sz="2800" b="1" dirty="0" smtClean="0"/>
              <a:t> </a:t>
            </a:r>
          </a:p>
          <a:p>
            <a:pPr algn="l" rtl="0">
              <a:lnSpc>
                <a:spcPct val="200000"/>
              </a:lnSpc>
            </a:pPr>
            <a:r>
              <a:rPr lang="en-US" sz="2800" b="1" dirty="0" smtClean="0"/>
              <a:t>A.S.A</a:t>
            </a:r>
          </a:p>
          <a:p>
            <a:pPr algn="l" rtl="0">
              <a:lnSpc>
                <a:spcPct val="200000"/>
              </a:lnSpc>
            </a:pPr>
            <a:r>
              <a:rPr lang="en-US" sz="2800" b="1" dirty="0" smtClean="0"/>
              <a:t>Lactic acidosis</a:t>
            </a:r>
            <a:endParaRPr lang="fa-IR" sz="2800" b="1" dirty="0"/>
          </a:p>
        </p:txBody>
      </p:sp>
      <p:sp>
        <p:nvSpPr>
          <p:cNvPr id="4" name="Right Arrow 3"/>
          <p:cNvSpPr/>
          <p:nvPr/>
        </p:nvSpPr>
        <p:spPr>
          <a:xfrm>
            <a:off x="1764406" y="1854558"/>
            <a:ext cx="251781" cy="251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0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868164" y="860399"/>
            <a:ext cx="7008650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</a:pPr>
            <a:r>
              <a:rPr lang="fa-IR" altLang="en-US" sz="2585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تاثیر اسیدوز متابولیک بر اختلال همو دینامیک </a:t>
            </a:r>
            <a:r>
              <a:rPr lang="en-US" altLang="en-US" sz="2585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(PH&lt;7.10) </a:t>
            </a:r>
            <a:endParaRPr lang="fa-IR" altLang="en-US" sz="2585" b="1" dirty="0">
              <a:solidFill>
                <a:srgbClr val="C00000"/>
              </a:solidFill>
              <a:latin typeface="Book Antiqua" panose="02040602050305030304" pitchFamily="18" charset="0"/>
              <a:cs typeface="B Titr" panose="00000700000000000000" pitchFamily="2" charset="-78"/>
            </a:endParaRP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383101" y="2163040"/>
            <a:ext cx="8241323" cy="418268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کاهش قدرت انقباضی بطن چپ</a:t>
            </a:r>
          </a:p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آریتمی</a:t>
            </a:r>
          </a:p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انبساط شریانی و انقباض عروقی</a:t>
            </a:r>
          </a:p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اختلال در پاسخ دهی به تنگ کننده های عروق کاتکولامینی</a:t>
            </a:r>
          </a:p>
          <a:p>
            <a:pPr algn="r" rtl="1" eaLnBrk="1" hangingPunct="1">
              <a:lnSpc>
                <a:spcPct val="200000"/>
              </a:lnSpc>
              <a:defRPr/>
            </a:pPr>
            <a:r>
              <a:rPr lang="fa-IR" sz="2215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نکته؛ </a:t>
            </a:r>
            <a:r>
              <a:rPr lang="fa-IR" sz="2215" b="1" dirty="0">
                <a:solidFill>
                  <a:srgbClr val="003399"/>
                </a:solidFill>
                <a:latin typeface="Book Antiqua" pitchFamily="18" charset="0"/>
                <a:cs typeface="B Titr" pitchFamily="2" charset="-78"/>
              </a:rPr>
              <a:t>بنابراین بایستی به خاطر کاهش تاثیرات همودینامیک، اسیدوز متابولیک </a:t>
            </a:r>
            <a:r>
              <a:rPr lang="fa-IR" sz="2215" b="1" dirty="0" smtClean="0">
                <a:solidFill>
                  <a:srgbClr val="003399"/>
                </a:solidFill>
                <a:latin typeface="Book Antiqua" pitchFamily="18" charset="0"/>
                <a:cs typeface="B Titr" pitchFamily="2" charset="-78"/>
              </a:rPr>
              <a:t>را </a:t>
            </a:r>
            <a:r>
              <a:rPr lang="fa-IR" sz="2215" b="1" dirty="0">
                <a:solidFill>
                  <a:srgbClr val="003399"/>
                </a:solidFill>
                <a:latin typeface="Book Antiqua" pitchFamily="18" charset="0"/>
                <a:cs typeface="B Titr" pitchFamily="2" charset="-78"/>
              </a:rPr>
              <a:t>درمان نمود.</a:t>
            </a:r>
          </a:p>
        </p:txBody>
      </p:sp>
    </p:spTree>
    <p:extLst>
      <p:ext uri="{BB962C8B-B14F-4D97-AF65-F5344CB8AC3E}">
        <p14:creationId xmlns:p14="http://schemas.microsoft.com/office/powerpoint/2010/main" val="25317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6087717" y="724495"/>
            <a:ext cx="2124299" cy="12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</a:pPr>
            <a:r>
              <a:rPr lang="fa-IR" altLang="en-US" sz="2954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اهداف درمانی</a:t>
            </a: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394189" y="1953358"/>
            <a:ext cx="8241323" cy="401250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اصلاح اختلالات زمینه ای</a:t>
            </a:r>
          </a:p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lang="fa-IR" sz="1662" b="1" dirty="0">
                <a:solidFill>
                  <a:srgbClr val="003399"/>
                </a:solidFill>
                <a:latin typeface="Book Antiqua" pitchFamily="18" charset="0"/>
                <a:cs typeface="B Titr" pitchFamily="2" charset="-78"/>
              </a:rPr>
              <a:t>هیپوکسی بافتی باعث افزایش سطح تولید لاکتات همراه با کاهش پاک سازی آن توسط کبد، قلب و کلیه ها می شود</a:t>
            </a:r>
            <a:r>
              <a:rPr lang="fa-IR" sz="1846" b="1" dirty="0">
                <a:solidFill>
                  <a:srgbClr val="003399"/>
                </a:solidFill>
                <a:latin typeface="Book Antiqua" pitchFamily="18" charset="0"/>
                <a:cs typeface="B Titr" pitchFamily="2" charset="-78"/>
              </a:rPr>
              <a:t>.</a:t>
            </a:r>
          </a:p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ثبات وضعیت همودینامیک</a:t>
            </a:r>
          </a:p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حفظ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در محدوده ایمن بالای 7/10 با شرایط همودینامیک پایدار</a:t>
            </a:r>
          </a:p>
          <a:p>
            <a:pPr marL="316531" indent="-316531"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تزریق بیکربنات با هدف حفظ </a:t>
            </a:r>
            <a:r>
              <a:rPr lang="en-US" sz="1846" b="1" dirty="0">
                <a:latin typeface="Book Antiqua" pitchFamily="18" charset="0"/>
                <a:cs typeface="B Titr" pitchFamily="2" charset="-78"/>
              </a:rPr>
              <a:t>PH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در محدوده نرمال و تثبیت وضعیت همودینامیک انجام می شود.</a:t>
            </a:r>
          </a:p>
        </p:txBody>
      </p:sp>
    </p:spTree>
    <p:extLst>
      <p:ext uri="{BB962C8B-B14F-4D97-AF65-F5344CB8AC3E}">
        <p14:creationId xmlns:p14="http://schemas.microsoft.com/office/powerpoint/2010/main" val="41655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3236099" y="624734"/>
            <a:ext cx="2408032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 dirty="0">
                <a:solidFill>
                  <a:srgbClr val="0000FF"/>
                </a:solidFill>
                <a:cs typeface="B Titr" panose="00000700000000000000" pitchFamily="2" charset="-78"/>
              </a:rPr>
              <a:t>اسيدوز متابوليك</a:t>
            </a: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483577" y="1711570"/>
            <a:ext cx="7913077" cy="418268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200000"/>
              </a:lnSpc>
              <a:defRPr/>
            </a:pPr>
            <a:r>
              <a:rPr lang="fa-IR" sz="2215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درمان: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 درمان علت زمينه اي و ايجاد كننده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 جايگزيني مايعات (رينگر لاكتات)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 اصلاح الكتروليت ها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lang="fa-IR" sz="2215" b="1" dirty="0">
                <a:latin typeface="Book Antiqua" pitchFamily="18" charset="0"/>
                <a:cs typeface="B Titr" pitchFamily="2" charset="-78"/>
              </a:rPr>
              <a:t>تجويز بيكربنات سديم (1 ميلي اكي والان/كيلوگرم يا</a:t>
            </a:r>
          </a:p>
          <a:p>
            <a:pPr rtl="1" eaLnBrk="1" hangingPunct="1">
              <a:lnSpc>
                <a:spcPct val="200000"/>
              </a:lnSpc>
              <a:defRPr/>
            </a:pPr>
            <a:r>
              <a:rPr lang="en-US" sz="2215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W </a:t>
            </a:r>
            <a:r>
              <a:rPr lang="en-US" sz="2215" b="1" dirty="0">
                <a:solidFill>
                  <a:srgbClr val="C00000"/>
                </a:solidFill>
                <a:latin typeface="Book Antiqua" pitchFamily="18" charset="0"/>
                <a:cs typeface="B Titr" pitchFamily="2" charset="-78"/>
                <a:sym typeface="Wingdings 2" pitchFamily="18" charset="2"/>
              </a:rPr>
              <a:t>BE 0.3/2</a:t>
            </a:r>
            <a:endParaRPr lang="fa-IR" sz="2215" b="1" dirty="0">
              <a:solidFill>
                <a:srgbClr val="C00000"/>
              </a:solidFill>
              <a:latin typeface="Book Antiqua" pitchFamily="18" charset="0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57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mcts.oxfordjournals.org/content/2009/0907/mmcts.2008.003780/F2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38"/>
            <a:ext cx="9076592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411834" y="1117101"/>
            <a:ext cx="5493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en-US" sz="3200" b="1" dirty="0">
                <a:solidFill>
                  <a:srgbClr val="C00000"/>
                </a:solidFill>
                <a:latin typeface="Book Antiqua" pitchFamily="18" charset="0"/>
              </a:rPr>
              <a:t>Anatomy of the radial artery</a:t>
            </a:r>
            <a:endParaRPr lang="fa-IR" altLang="en-US" sz="32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3680180" y="686225"/>
            <a:ext cx="4532010" cy="137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</a:pPr>
            <a:r>
              <a:rPr lang="fa-IR" altLang="en-US" sz="3323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مضرات بالقوه تزریق بیکربنات</a:t>
            </a: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583224" y="2056985"/>
            <a:ext cx="7910146" cy="45320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22041" indent="-422041">
              <a:lnSpc>
                <a:spcPct val="200000"/>
              </a:lnSpc>
              <a:spcAft>
                <a:spcPts val="923"/>
              </a:spcAft>
              <a:buSzPts val="1000"/>
              <a:buFont typeface="Wingdings" pitchFamily="2" charset="2"/>
              <a:buChar char="Ø"/>
              <a:tabLst>
                <a:tab pos="422041" algn="l"/>
              </a:tabLst>
              <a:defRPr/>
            </a:pPr>
            <a:r>
              <a:rPr lang="en-US" sz="2585" b="1" dirty="0">
                <a:latin typeface="Book Antiqua" pitchFamily="18" charset="0"/>
                <a:ea typeface="Times New Roman"/>
                <a:cs typeface="Arial"/>
              </a:rPr>
              <a:t>Increased arterial and tissue capillary PCO2 </a:t>
            </a:r>
            <a:endParaRPr lang="en-US" sz="2215" b="1" dirty="0">
              <a:latin typeface="Book Antiqua" pitchFamily="18" charset="0"/>
              <a:ea typeface="Calibri"/>
              <a:cs typeface="Arial"/>
            </a:endParaRPr>
          </a:p>
          <a:p>
            <a:pPr marL="422041" indent="-422041">
              <a:lnSpc>
                <a:spcPct val="200000"/>
              </a:lnSpc>
              <a:spcAft>
                <a:spcPts val="923"/>
              </a:spcAft>
              <a:buSzPts val="1000"/>
              <a:buFont typeface="Wingdings" pitchFamily="2" charset="2"/>
              <a:buChar char="Ø"/>
              <a:tabLst>
                <a:tab pos="422041" algn="l"/>
              </a:tabLst>
              <a:defRPr/>
            </a:pPr>
            <a:r>
              <a:rPr lang="en-US" sz="2585" b="1" dirty="0">
                <a:latin typeface="Book Antiqua" pitchFamily="18" charset="0"/>
                <a:ea typeface="Times New Roman"/>
                <a:cs typeface="Arial"/>
              </a:rPr>
              <a:t>Acceleration of lactate generation </a:t>
            </a:r>
            <a:endParaRPr lang="en-US" sz="2215" b="1" dirty="0">
              <a:latin typeface="Book Antiqua" pitchFamily="18" charset="0"/>
              <a:ea typeface="Calibri"/>
              <a:cs typeface="Arial"/>
            </a:endParaRPr>
          </a:p>
          <a:p>
            <a:pPr marL="422041" indent="-422041">
              <a:lnSpc>
                <a:spcPct val="200000"/>
              </a:lnSpc>
              <a:spcAft>
                <a:spcPts val="923"/>
              </a:spcAft>
              <a:buSzPts val="1000"/>
              <a:buFont typeface="Wingdings" pitchFamily="2" charset="2"/>
              <a:buChar char="Ø"/>
              <a:tabLst>
                <a:tab pos="422041" algn="l"/>
              </a:tabLst>
              <a:defRPr/>
            </a:pPr>
            <a:r>
              <a:rPr lang="en-US" sz="2585" b="1" dirty="0">
                <a:latin typeface="Book Antiqua" pitchFamily="18" charset="0"/>
                <a:ea typeface="Times New Roman"/>
                <a:cs typeface="Arial"/>
              </a:rPr>
              <a:t>Reduced ionized calcium </a:t>
            </a:r>
            <a:endParaRPr lang="en-US" sz="2215" b="1" dirty="0">
              <a:latin typeface="Book Antiqua" pitchFamily="18" charset="0"/>
              <a:ea typeface="Calibri"/>
              <a:cs typeface="Arial"/>
            </a:endParaRPr>
          </a:p>
          <a:p>
            <a:pPr marL="422041" indent="-422041">
              <a:lnSpc>
                <a:spcPct val="200000"/>
              </a:lnSpc>
              <a:spcAft>
                <a:spcPts val="923"/>
              </a:spcAft>
              <a:buSzPts val="1000"/>
              <a:buFont typeface="Wingdings" pitchFamily="2" charset="2"/>
              <a:buChar char="Ø"/>
              <a:tabLst>
                <a:tab pos="422041" algn="l"/>
              </a:tabLst>
              <a:defRPr/>
            </a:pPr>
            <a:r>
              <a:rPr lang="en-US" sz="2585" b="1" dirty="0">
                <a:latin typeface="Book Antiqua" pitchFamily="18" charset="0"/>
                <a:ea typeface="Times New Roman"/>
                <a:cs typeface="Arial"/>
              </a:rPr>
              <a:t>Hypernatremia </a:t>
            </a:r>
            <a:endParaRPr lang="en-US" sz="2215" b="1" dirty="0">
              <a:latin typeface="Book Antiqua" pitchFamily="18" charset="0"/>
              <a:ea typeface="Calibri"/>
              <a:cs typeface="Arial"/>
            </a:endParaRPr>
          </a:p>
          <a:p>
            <a:pPr marL="422041" indent="-422041">
              <a:lnSpc>
                <a:spcPct val="200000"/>
              </a:lnSpc>
              <a:spcAft>
                <a:spcPts val="923"/>
              </a:spcAft>
              <a:buSzPts val="1000"/>
              <a:buFont typeface="Wingdings" pitchFamily="2" charset="2"/>
              <a:buChar char="Ø"/>
              <a:tabLst>
                <a:tab pos="422041" algn="l"/>
              </a:tabLst>
              <a:defRPr/>
            </a:pPr>
            <a:r>
              <a:rPr lang="en-US" sz="2585" b="1" dirty="0">
                <a:latin typeface="Book Antiqua" pitchFamily="18" charset="0"/>
                <a:ea typeface="Times New Roman"/>
                <a:cs typeface="Arial"/>
              </a:rPr>
              <a:t>Extracellular fluid (ECF) volume expansion </a:t>
            </a:r>
            <a:endParaRPr lang="en-US" sz="2215" b="1" dirty="0">
              <a:latin typeface="Book Antiqua" pitchFamily="18" charset="0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9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3"/>
          <p:cNvSpPr txBox="1">
            <a:spLocks noChangeArrowheads="1"/>
          </p:cNvSpPr>
          <p:nvPr/>
        </p:nvSpPr>
        <p:spPr bwMode="auto">
          <a:xfrm>
            <a:off x="548142" y="145680"/>
            <a:ext cx="8110903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fa-IR" altLang="en-US" sz="2215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آنيون گپ </a:t>
            </a:r>
            <a:r>
              <a:rPr lang="en-US" altLang="en-US" sz="2215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Anion Gap</a:t>
            </a:r>
            <a:endParaRPr lang="fa-IR" altLang="en-US" sz="2215" b="1" dirty="0">
              <a:solidFill>
                <a:srgbClr val="C00000"/>
              </a:solidFill>
              <a:latin typeface="Book Antiqua" panose="02040602050305030304" pitchFamily="18" charset="0"/>
              <a:cs typeface="B Titr" panose="00000700000000000000" pitchFamily="2" charset="-78"/>
            </a:endParaRPr>
          </a:p>
          <a:p>
            <a:pPr algn="ctr" rtl="1" eaLnBrk="1" hangingPunct="1"/>
            <a:r>
              <a:rPr lang="en-US" altLang="en-US" sz="2215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 </a:t>
            </a:r>
            <a:r>
              <a:rPr lang="fa-IR" altLang="en-US" sz="2215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( </a:t>
            </a:r>
            <a:r>
              <a:rPr lang="fa-IR" altLang="en-US" sz="2215" b="1" dirty="0">
                <a:solidFill>
                  <a:srgbClr val="0000FF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نشان دهنده آنیون های اندازه گیری نشده در مایع خارج سلولی</a:t>
            </a:r>
            <a:r>
              <a:rPr lang="fa-IR" altLang="en-US" sz="2215" b="1" dirty="0">
                <a:solidFill>
                  <a:srgbClr val="C00000"/>
                </a:solidFill>
                <a:latin typeface="Book Antiqua" panose="02040602050305030304" pitchFamily="18" charset="0"/>
                <a:cs typeface="B Titr" panose="00000700000000000000" pitchFamily="2" charset="-78"/>
              </a:rPr>
              <a:t>)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647054" y="1201727"/>
            <a:ext cx="7913077" cy="47507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 smtClean="0">
                <a:latin typeface="Book Antiqua" pitchFamily="18" charset="0"/>
                <a:cs typeface="B Titr" pitchFamily="2" charset="-78"/>
              </a:rPr>
              <a:t>کتواسیدوز –اسیدلاکتیک-نارسایی کلیوی- سموم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 smtClean="0">
                <a:latin typeface="Book Antiqua" pitchFamily="18" charset="0"/>
                <a:cs typeface="B Titr" pitchFamily="2" charset="-78"/>
              </a:rPr>
              <a:t>* 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روشي جهت افتراق علت اسيدوز متابوليك: براي اينكه بدانيم علت اسيدوز متابوليك تجمع اسيدهاي غير فرار (اسيد لاكتيك) است يا از دست دادن خالص بيكربنات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اختلاف بين يون سديم و مجموع يون بيكربنات و کلر</a:t>
            </a:r>
            <a:endParaRPr lang="en-US" sz="1846" b="1" dirty="0">
              <a:latin typeface="Book Antiqua" pitchFamily="18" charset="0"/>
              <a:cs typeface="B Titr" pitchFamily="2" charset="-78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215" b="1" dirty="0">
                <a:latin typeface="Book Antiqua" pitchFamily="18" charset="0"/>
                <a:cs typeface="B Titr" pitchFamily="2" charset="-78"/>
              </a:rPr>
              <a:t>AG = Na – (HCO3+ </a:t>
            </a:r>
            <a:r>
              <a:rPr lang="en-US" sz="2215" b="1" dirty="0" err="1">
                <a:latin typeface="Book Antiqua" pitchFamily="18" charset="0"/>
                <a:cs typeface="B Titr" pitchFamily="2" charset="-78"/>
              </a:rPr>
              <a:t>Cl</a:t>
            </a:r>
            <a:r>
              <a:rPr lang="en-US" sz="2215" b="1" dirty="0">
                <a:latin typeface="Book Antiqua" pitchFamily="18" charset="0"/>
                <a:cs typeface="B Titr" pitchFamily="2" charset="-78"/>
              </a:rPr>
              <a:t>)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* ميزان طبيعي بين 10 تا 14 ميلي اكي والان/ليتر مي باشد.</a:t>
            </a:r>
          </a:p>
          <a:p>
            <a:pPr algn="just" rtl="1" eaLnBrk="1" hangingPunct="1">
              <a:lnSpc>
                <a:spcPct val="200000"/>
              </a:lnSpc>
              <a:defRPr/>
            </a:pPr>
            <a:r>
              <a:rPr lang="fa-IR" sz="1846" b="1" dirty="0">
                <a:latin typeface="Book Antiqua" pitchFamily="18" charset="0"/>
                <a:cs typeface="B Titr" pitchFamily="2" charset="-78"/>
              </a:rPr>
              <a:t>افزايش آن به خاطر تجمع اسيد لاكتيك (كتواسيدوز ديابتيك، اورمي، مسموميت با آسپرين و ...) و كاهش آن از دست دادن بيكربنات و يا كاهش </a:t>
            </a:r>
            <a:r>
              <a:rPr lang="en-US" sz="1846" b="1" dirty="0" err="1">
                <a:latin typeface="Book Antiqua" pitchFamily="18" charset="0"/>
                <a:cs typeface="B Titr" pitchFamily="2" charset="-78"/>
              </a:rPr>
              <a:t>HCl</a:t>
            </a:r>
            <a:r>
              <a:rPr lang="fa-IR" sz="1846" b="1" dirty="0">
                <a:latin typeface="Book Antiqua" pitchFamily="18" charset="0"/>
                <a:cs typeface="B Titr" pitchFamily="2" charset="-78"/>
              </a:rPr>
              <a:t> مي باشد.</a:t>
            </a:r>
          </a:p>
        </p:txBody>
      </p:sp>
    </p:spTree>
    <p:extLst>
      <p:ext uri="{BB962C8B-B14F-4D97-AF65-F5344CB8AC3E}">
        <p14:creationId xmlns:p14="http://schemas.microsoft.com/office/powerpoint/2010/main" val="19820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8519" y="772733"/>
            <a:ext cx="3082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cs typeface="B Titr" panose="00000700000000000000" pitchFamily="2" charset="-78"/>
              </a:rPr>
              <a:t>آلکالوز متابولیک</a:t>
            </a:r>
            <a:endParaRPr lang="en-US" sz="3200" b="1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3183" y="1906073"/>
            <a:ext cx="8796271" cy="43079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r" rtl="1">
              <a:buFont typeface="+mj-lt"/>
              <a:buAutoNum type="alphaUcPeriod"/>
            </a:pPr>
            <a:r>
              <a:rPr lang="fa-IR" sz="2400" b="1" dirty="0" smtClean="0">
                <a:cs typeface="B Nazanin" panose="00000400000000000000" pitchFamily="2" charset="-78"/>
              </a:rPr>
              <a:t>هایپوولمی</a:t>
            </a:r>
          </a:p>
          <a:p>
            <a:pPr marL="342900" indent="-342900" algn="r" rtl="1">
              <a:buFont typeface="+mj-lt"/>
              <a:buAutoNum type="alphaUcPeriod"/>
            </a:pPr>
            <a:endParaRPr lang="fa-IR" sz="2400" b="1" dirty="0">
              <a:cs typeface="B Nazanin" panose="00000400000000000000" pitchFamily="2" charset="-78"/>
            </a:endParaRPr>
          </a:p>
          <a:p>
            <a:pPr marL="342900" indent="-342900" algn="r" rtl="1">
              <a:buFont typeface="+mj-lt"/>
              <a:buAutoNum type="alphaUcPeriod"/>
            </a:pPr>
            <a:r>
              <a:rPr lang="fa-IR" sz="2400" b="1" dirty="0" smtClean="0">
                <a:cs typeface="B Nazanin" panose="00000400000000000000" pitchFamily="2" charset="-78"/>
              </a:rPr>
              <a:t>هیپرآلدسترونیسم(آلدسترونیسم اولیه یا کوشینگ)</a:t>
            </a:r>
          </a:p>
          <a:p>
            <a:pPr marL="342900" indent="-342900" algn="r" rtl="1">
              <a:buFont typeface="+mj-lt"/>
              <a:buAutoNum type="alphaUcPeriod"/>
            </a:pPr>
            <a:endParaRPr lang="fa-IR" sz="2400" b="1" dirty="0">
              <a:cs typeface="B Nazanin" panose="00000400000000000000" pitchFamily="2" charset="-78"/>
            </a:endParaRPr>
          </a:p>
          <a:p>
            <a:pPr marL="342900" indent="-342900" algn="r" rtl="1">
              <a:buFont typeface="+mj-lt"/>
              <a:buAutoNum type="alphaUcPeriod"/>
            </a:pPr>
            <a:r>
              <a:rPr lang="fa-IR" sz="2400" b="1" dirty="0" smtClean="0">
                <a:cs typeface="B Nazanin" panose="00000400000000000000" pitchFamily="2" charset="-78"/>
              </a:rPr>
              <a:t>تزریق خون با حجم بالا</a:t>
            </a:r>
          </a:p>
          <a:p>
            <a:pPr marL="342900" indent="-342900" algn="r" rtl="1">
              <a:buFont typeface="+mj-lt"/>
              <a:buAutoNum type="alphaUcPeriod"/>
            </a:pPr>
            <a:endParaRPr lang="fa-IR" sz="2400" b="1" dirty="0">
              <a:cs typeface="B Nazanin" panose="00000400000000000000" pitchFamily="2" charset="-78"/>
            </a:endParaRPr>
          </a:p>
          <a:p>
            <a:pPr marL="342900" indent="-342900" algn="r" rtl="1">
              <a:buFont typeface="+mj-lt"/>
              <a:buAutoNum type="alphaUcPeriod"/>
            </a:pPr>
            <a:endParaRPr lang="fa-IR" sz="2400" b="1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2400" b="1" dirty="0" smtClean="0">
                <a:cs typeface="B Nazanin" panose="00000400000000000000" pitchFamily="2" charset="-78"/>
              </a:rPr>
              <a:t>علایم : بیشتر مربوط به اختلالات الکترولیتی </a:t>
            </a:r>
            <a:endParaRPr lang="en-US" sz="2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980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ChangeArrowheads="1"/>
          </p:cNvSpPr>
          <p:nvPr/>
        </p:nvSpPr>
        <p:spPr bwMode="auto">
          <a:xfrm>
            <a:off x="3200488" y="842488"/>
            <a:ext cx="2470549" cy="10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2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fa-IR" altLang="en-US" sz="2585" dirty="0">
                <a:solidFill>
                  <a:srgbClr val="0000FF"/>
                </a:solidFill>
                <a:cs typeface="B Titr" panose="00000700000000000000" pitchFamily="2" charset="-78"/>
              </a:rPr>
              <a:t>آلكالوز متابولیک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479225" y="1779879"/>
            <a:ext cx="7913077" cy="4211794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defRPr/>
            </a:pPr>
            <a:r>
              <a:rPr lang="fa-IR" sz="1846" dirty="0">
                <a:solidFill>
                  <a:srgbClr val="C00000"/>
                </a:solidFill>
                <a:cs typeface="B Titr" pitchFamily="2" charset="-78"/>
              </a:rPr>
              <a:t>درمان:</a:t>
            </a:r>
          </a:p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fa-IR" sz="1846" dirty="0">
                <a:cs typeface="B Titr" pitchFamily="2" charset="-78"/>
              </a:rPr>
              <a:t> درمان علت زمينه اي و ايجاد كننده (به خصوص </a:t>
            </a:r>
            <a:r>
              <a:rPr lang="fa-IR" sz="1846" dirty="0" smtClean="0">
                <a:cs typeface="B Titr" pitchFamily="2" charset="-78"/>
              </a:rPr>
              <a:t>برطرف </a:t>
            </a:r>
            <a:r>
              <a:rPr lang="fa-IR" sz="1846" dirty="0">
                <a:cs typeface="B Titr" pitchFamily="2" charset="-78"/>
              </a:rPr>
              <a:t>كردن هيپوكالمي)</a:t>
            </a:r>
          </a:p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en-US" sz="1846" dirty="0">
                <a:cs typeface="B Titr" pitchFamily="2" charset="-78"/>
              </a:rPr>
              <a:t> </a:t>
            </a:r>
            <a:r>
              <a:rPr lang="fa-IR" sz="1846" dirty="0">
                <a:cs typeface="B Titr" pitchFamily="2" charset="-78"/>
              </a:rPr>
              <a:t>تجويز نمك خوراكي يا نرمال سالين تزريقي (جايگزيني يون كلر و ...)</a:t>
            </a:r>
          </a:p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fa-IR" sz="1846" dirty="0" smtClean="0">
                <a:cs typeface="B Titr" pitchFamily="2" charset="-78"/>
              </a:rPr>
              <a:t>تجويز </a:t>
            </a:r>
            <a:r>
              <a:rPr lang="fa-IR" sz="1846" dirty="0">
                <a:cs typeface="B Titr" pitchFamily="2" charset="-78"/>
              </a:rPr>
              <a:t>استازولاميد  </a:t>
            </a:r>
            <a:r>
              <a:rPr lang="fa-IR" sz="1662" dirty="0">
                <a:cs typeface="B Titr" pitchFamily="2" charset="-78"/>
              </a:rPr>
              <a:t>(</a:t>
            </a:r>
            <a:r>
              <a:rPr lang="fa-IR" sz="1662" b="1" dirty="0">
                <a:cs typeface="B Titr" pitchFamily="2" charset="-78"/>
              </a:rPr>
              <a:t>ديورتيكي است كه از طريق مهار آنزيم انيدرازكربنيك بازجذب بيكربنات در توبول های پروگزیمال كليه را مهار و به بهبود آلكالوز كمك مي كند.)</a:t>
            </a:r>
            <a:endParaRPr lang="fa-IR" sz="1846" dirty="0">
              <a:cs typeface="B Titr" pitchFamily="2" charset="-78"/>
            </a:endParaRPr>
          </a:p>
          <a:p>
            <a:pPr algn="r" rtl="1" eaLnBrk="1" hangingPunct="1">
              <a:lnSpc>
                <a:spcPct val="200000"/>
              </a:lnSpc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fa-IR" sz="1846" dirty="0">
                <a:cs typeface="B Titr" pitchFamily="2" charset="-78"/>
              </a:rPr>
              <a:t> دياليز در صورت بي اثر بودن ساير اقدامات</a:t>
            </a:r>
          </a:p>
          <a:p>
            <a:pPr algn="r" rtl="1" eaLnBrk="1" hangingPunct="1">
              <a:lnSpc>
                <a:spcPct val="150000"/>
              </a:lnSpc>
              <a:buClr>
                <a:srgbClr val="0000FF"/>
              </a:buClr>
              <a:defRPr/>
            </a:pPr>
            <a:r>
              <a:rPr lang="fa-IR" sz="1662" b="1" dirty="0">
                <a:cs typeface="B Titr" pitchFamily="2" charset="-78"/>
              </a:rPr>
              <a:t> </a:t>
            </a:r>
            <a:r>
              <a:rPr lang="fa-IR" sz="1662" b="1" dirty="0">
                <a:solidFill>
                  <a:srgbClr val="C00000"/>
                </a:solidFill>
                <a:cs typeface="B Titr" pitchFamily="2" charset="-78"/>
              </a:rPr>
              <a:t>نكته: </a:t>
            </a:r>
            <a:r>
              <a:rPr lang="fa-IR" sz="1662" b="1" dirty="0">
                <a:cs typeface="B Titr" pitchFamily="2" charset="-78"/>
              </a:rPr>
              <a:t>پرستار بايستي با مراقبت هاي لازم عملكرد ريوي مناسب را حفظ نمايد، زيرا در آلكالوز</a:t>
            </a:r>
          </a:p>
          <a:p>
            <a:pPr algn="r" rtl="1" eaLnBrk="1" hangingPunct="1">
              <a:lnSpc>
                <a:spcPct val="150000"/>
              </a:lnSpc>
              <a:buClr>
                <a:srgbClr val="0000FF"/>
              </a:buClr>
              <a:defRPr/>
            </a:pPr>
            <a:r>
              <a:rPr lang="fa-IR" sz="1662" b="1" dirty="0">
                <a:cs typeface="B Titr" pitchFamily="2" charset="-78"/>
              </a:rPr>
              <a:t>متابوليك جبران توسط ريه ها انجام مي شود.</a:t>
            </a:r>
          </a:p>
        </p:txBody>
      </p:sp>
    </p:spTree>
    <p:extLst>
      <p:ext uri="{BB962C8B-B14F-4D97-AF65-F5344CB8AC3E}">
        <p14:creationId xmlns:p14="http://schemas.microsoft.com/office/powerpoint/2010/main" val="6295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4732" y="1197735"/>
            <a:ext cx="3110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b="1" dirty="0" smtClean="0">
                <a:cs typeface="B Morvarid" panose="00000400000000000000" pitchFamily="2" charset="-78"/>
              </a:rPr>
              <a:t>خسته نباشید</a:t>
            </a:r>
          </a:p>
        </p:txBody>
      </p:sp>
    </p:spTree>
    <p:extLst>
      <p:ext uri="{BB962C8B-B14F-4D97-AF65-F5344CB8AC3E}">
        <p14:creationId xmlns:p14="http://schemas.microsoft.com/office/powerpoint/2010/main" val="402180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39" y="1750423"/>
            <a:ext cx="3894992" cy="486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9462" y="2697164"/>
            <a:ext cx="4009292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1670830" y="1142456"/>
            <a:ext cx="5493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en-US" sz="3200" b="1" dirty="0">
                <a:solidFill>
                  <a:srgbClr val="C00000"/>
                </a:solidFill>
                <a:latin typeface="Book Antiqua" pitchFamily="18" charset="0"/>
              </a:rPr>
              <a:t>Anatomy of the radial artery</a:t>
            </a:r>
            <a:endParaRPr lang="fa-IR" altLang="en-US" sz="32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338" y="2641699"/>
            <a:ext cx="8308731" cy="404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451337" y="930275"/>
            <a:ext cx="830873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ct val="200000"/>
              </a:lnSpc>
              <a:buFont typeface="Wingdings" pitchFamily="2" charset="2"/>
              <a:buChar char="v"/>
            </a:pPr>
            <a:r>
              <a:rPr lang="fa-IR" altLang="en-US" sz="2400" dirty="0">
                <a:cs typeface="B Titr" pitchFamily="2" charset="-78"/>
              </a:rPr>
              <a:t>پیش از انجام گازومتری انجام </a:t>
            </a:r>
            <a:r>
              <a:rPr lang="fa-IR" altLang="en-US" sz="2400" dirty="0">
                <a:solidFill>
                  <a:srgbClr val="C00000"/>
                </a:solidFill>
                <a:cs typeface="B Titr" pitchFamily="2" charset="-78"/>
              </a:rPr>
              <a:t>تست آلن برای شریان رادیال </a:t>
            </a:r>
            <a:r>
              <a:rPr lang="fa-IR" altLang="en-US" sz="2400" dirty="0">
                <a:cs typeface="B Titr" pitchFamily="2" charset="-78"/>
              </a:rPr>
              <a:t>ضروری است.</a:t>
            </a:r>
          </a:p>
          <a:p>
            <a:pPr marL="342900" indent="-342900" algn="r" rtl="1" eaLnBrk="1" hangingPunct="1">
              <a:lnSpc>
                <a:spcPct val="200000"/>
              </a:lnSpc>
              <a:buFont typeface="Wingdings" pitchFamily="2" charset="2"/>
              <a:buChar char="v"/>
            </a:pPr>
            <a:r>
              <a:rPr lang="fa-IR" altLang="en-US" sz="2400" dirty="0">
                <a:cs typeface="B Titr" pitchFamily="2" charset="-78"/>
              </a:rPr>
              <a:t>میزان طبیعی آن 6 ثانیه و بالاتر از 10 ثانیه می تواند دال بر مشکل عروقی باشد.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5327" y="0"/>
            <a:ext cx="4088674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237285" y="3644901"/>
            <a:ext cx="329711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lnSpc>
                <a:spcPct val="200000"/>
              </a:lnSpc>
            </a:pPr>
            <a:r>
              <a:rPr lang="fa-IR" altLang="en-US" sz="2800" b="1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نحوه دست یابی به شریان رادیال و انجام نمونه گیری برای </a:t>
            </a:r>
            <a:r>
              <a:rPr lang="en-US" altLang="en-US" sz="2800" b="1">
                <a:solidFill>
                  <a:srgbClr val="C00000"/>
                </a:solidFill>
                <a:latin typeface="Book Antiqua" pitchFamily="18" charset="0"/>
                <a:cs typeface="B Titr" pitchFamily="2" charset="-78"/>
              </a:rPr>
              <a:t>ABG</a:t>
            </a:r>
            <a:endParaRPr lang="fa-IR" altLang="en-US" sz="2800" b="1">
              <a:solidFill>
                <a:srgbClr val="C00000"/>
              </a:solidFill>
              <a:latin typeface="Book Antiqua" pitchFamily="18" charset="0"/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850</TotalTime>
  <Words>2204</Words>
  <Application>Microsoft Office PowerPoint</Application>
  <PresentationFormat>On-screen Show (4:3)</PresentationFormat>
  <Paragraphs>386</Paragraphs>
  <Slides>64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Calibri</vt:lpstr>
      <vt:lpstr>Times New Roman</vt:lpstr>
      <vt:lpstr>Wingdings</vt:lpstr>
      <vt:lpstr>MS PGothic</vt:lpstr>
      <vt:lpstr>Wingdings 2</vt:lpstr>
      <vt:lpstr>B Titr</vt:lpstr>
      <vt:lpstr>Chalkboard</vt:lpstr>
      <vt:lpstr>B Nazanin</vt:lpstr>
      <vt:lpstr>B Morvarid</vt:lpstr>
      <vt:lpstr>Garamond</vt:lpstr>
      <vt:lpstr>Arial Narrow</vt:lpstr>
      <vt:lpstr>Arial Black</vt:lpstr>
      <vt:lpstr>Comic Sans MS</vt:lpstr>
      <vt:lpstr>B Paatch</vt:lpstr>
      <vt:lpstr>Arial</vt:lpstr>
      <vt:lpstr>Book Antiqua</vt:lpstr>
      <vt:lpstr>Organic</vt:lpstr>
      <vt:lpstr>تفسیر گاز های خون شریانی  و درمان اختلالات اسید و باز</vt:lpstr>
      <vt:lpstr>چرا ABG می گیریم؟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شرایط</vt:lpstr>
      <vt:lpstr>نکات مهم </vt:lpstr>
      <vt:lpstr>پارامترهای ABG</vt:lpstr>
      <vt:lpstr>PowerPoint Presentation</vt:lpstr>
      <vt:lpstr>PowerPoint Presentation</vt:lpstr>
      <vt:lpstr>PH</vt:lpstr>
      <vt:lpstr>PowerPoint Presentation</vt:lpstr>
      <vt:lpstr>PaCO2: partial arterial pressure of carbon dioxide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قانون جبران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سیستم کلیوی </vt:lpstr>
      <vt:lpstr>جایگزین های ABG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KUSMAL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تفسیر گاز های خون شریانی</dc:title>
  <dc:creator>tayeb</dc:creator>
  <cp:lastModifiedBy>Windows User</cp:lastModifiedBy>
  <cp:revision>79</cp:revision>
  <dcterms:modified xsi:type="dcterms:W3CDTF">2019-11-24T17:59:32Z</dcterms:modified>
</cp:coreProperties>
</file>